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904" y="4365104"/>
            <a:ext cx="2304575" cy="2309708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Рытова Ирина Владимировна</a:t>
            </a:r>
          </a:p>
          <a:p>
            <a:endParaRPr lang="ru-RU" sz="1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ПЕТРОВСКИЙ КОЛЛЕДЖ</a:t>
            </a:r>
          </a:p>
          <a:p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2013г                 </a:t>
            </a:r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Инновационные технологии в обучении и воспитании - основа подготовки высококвалифицированных специалистов.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1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730" y="5013176"/>
            <a:ext cx="2177818" cy="16333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Исследовательские </a:t>
            </a:r>
            <a:r>
              <a:rPr lang="ru-RU" b="1" dirty="0"/>
              <a:t>технологии обучения.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Учебное исследование имеет определенную структуру:</a:t>
            </a:r>
          </a:p>
          <a:p>
            <a:r>
              <a:rPr lang="ru-RU" dirty="0" smtClean="0"/>
              <a:t>формулирование </a:t>
            </a:r>
            <a:r>
              <a:rPr lang="ru-RU" dirty="0"/>
              <a:t>гипотезы;</a:t>
            </a:r>
          </a:p>
          <a:p>
            <a:r>
              <a:rPr lang="ru-RU" dirty="0" smtClean="0"/>
              <a:t>планирование </a:t>
            </a:r>
            <a:r>
              <a:rPr lang="ru-RU" dirty="0"/>
              <a:t>и разработка исследовательских действий ;</a:t>
            </a:r>
          </a:p>
          <a:p>
            <a:r>
              <a:rPr lang="ru-RU" dirty="0" smtClean="0"/>
              <a:t>сбор </a:t>
            </a:r>
            <a:r>
              <a:rPr lang="ru-RU" dirty="0"/>
              <a:t>данных( накопление фактов, наблюдений, доказательств), их анализ и синтез;</a:t>
            </a:r>
          </a:p>
          <a:p>
            <a:r>
              <a:rPr lang="ru-RU" dirty="0" smtClean="0"/>
              <a:t>сопоставление </a:t>
            </a:r>
            <a:r>
              <a:rPr lang="ru-RU" dirty="0"/>
              <a:t>данных и умозаключений, их проверка;</a:t>
            </a:r>
          </a:p>
          <a:p>
            <a:r>
              <a:rPr lang="ru-RU" dirty="0" smtClean="0"/>
              <a:t>подготовка </a:t>
            </a:r>
            <a:r>
              <a:rPr lang="ru-RU" dirty="0"/>
              <a:t>и оформление отчета.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3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Кейс-технология.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8027" y="1052736"/>
            <a:ext cx="83164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основе метода конкретных ситуаций лежит имитационное моделирование, разработка конкретного примера или использование готовых материалов с описанием  реальной ситуации в профессиональной деятельности.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Кейс-технологии основаны на ориентации на конкретные практические проблемы. Они позволяют повышать мотивацию у обучающихся, так как им становится понятным, зачем может пригодится тот или иной учебный материал, как применить его в конкретной практической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4144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04664"/>
            <a:ext cx="7039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/>
              <a:t>Проектные технологии обучения.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Учебный проект с точки зрения педагога-это дидактическое средство, позволяющее обучать проектированию, а именно, учить: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-поиску нужной информации;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-проведению исследования;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-практическому применению знаний, умений и навыков в различных, в том числе и нетиповых, ситуациях;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-умению готовить материал для проведения презентаций в наглядной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34774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640" y="908720"/>
            <a:ext cx="87849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Цели проектирования в обучении</a:t>
            </a:r>
            <a:r>
              <a:rPr lang="ru-RU" sz="3600" b="1" dirty="0" smtClean="0"/>
              <a:t>:</a:t>
            </a:r>
          </a:p>
          <a:p>
            <a:r>
              <a:rPr lang="ru-RU" sz="3200" dirty="0" smtClean="0"/>
              <a:t>-</a:t>
            </a:r>
            <a:r>
              <a:rPr lang="ru-RU" sz="3200" dirty="0"/>
              <a:t>развитие творческого потенциала личности;</a:t>
            </a:r>
          </a:p>
          <a:p>
            <a:r>
              <a:rPr lang="ru-RU" sz="3200" dirty="0"/>
              <a:t>-развитие интеллектуальных умений делать </a:t>
            </a:r>
            <a:r>
              <a:rPr lang="ru-RU" sz="3200" dirty="0" smtClean="0"/>
              <a:t>             обоснованные </a:t>
            </a:r>
            <a:r>
              <a:rPr lang="ru-RU" sz="3200" dirty="0"/>
              <a:t>выводы, аргументировать выдвигаемые положения;</a:t>
            </a:r>
          </a:p>
          <a:p>
            <a:r>
              <a:rPr lang="ru-RU" sz="3200" dirty="0"/>
              <a:t>-развитие умения вести дискуссию, отстаивать </a:t>
            </a:r>
            <a:r>
              <a:rPr lang="ru-RU" sz="3200" dirty="0" smtClean="0"/>
              <a:t>    свою </a:t>
            </a:r>
            <a:r>
              <a:rPr lang="ru-RU" sz="3200" dirty="0"/>
              <a:t>точку зрения, уважительно относится к чужому мнению.</a:t>
            </a:r>
          </a:p>
          <a:p>
            <a:r>
              <a:rPr lang="ru-RU" sz="3200" dirty="0"/>
              <a:t>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581128"/>
            <a:ext cx="1944216" cy="208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4400" dirty="0"/>
              <a:t>“Знание только тогда знание, когда оно обретено усилиями своей мысли, а не памятью”. </a:t>
            </a:r>
            <a:r>
              <a:rPr lang="ru-RU" sz="4400" dirty="0" smtClean="0"/>
              <a:t>  </a:t>
            </a:r>
            <a:r>
              <a:rPr lang="ru-RU" sz="4400" dirty="0" smtClean="0"/>
              <a:t>          </a:t>
            </a:r>
          </a:p>
          <a:p>
            <a:r>
              <a:rPr lang="ru-RU" sz="4400" dirty="0" smtClean="0"/>
              <a:t>                                   Лев </a:t>
            </a:r>
            <a:r>
              <a:rPr lang="ru-RU" sz="4400" dirty="0" smtClean="0"/>
              <a:t>Толстой.</a:t>
            </a:r>
          </a:p>
          <a:p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698" y="3083840"/>
            <a:ext cx="442599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0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  </a:t>
            </a:r>
          </a:p>
          <a:p>
            <a:pPr marL="0" indent="0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824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71" y="3361404"/>
            <a:ext cx="4946469" cy="3312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177176"/>
            <a:ext cx="3778979" cy="36808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2522711"/>
          </a:xfrm>
        </p:spPr>
        <p:txBody>
          <a:bodyPr>
            <a:noAutofit/>
          </a:bodyPr>
          <a:lstStyle/>
          <a:p>
            <a:r>
              <a:rPr lang="ru-RU" sz="4800" b="1" dirty="0"/>
              <a:t>Ученик не сосуд, который надо наполнить, а факел, который надо зажечь. (</a:t>
            </a:r>
            <a:r>
              <a:rPr lang="ru-RU" sz="3200" b="1" dirty="0"/>
              <a:t>Древняя </a:t>
            </a:r>
            <a:r>
              <a:rPr lang="ru-RU" sz="3200" b="1" dirty="0" smtClean="0"/>
              <a:t> мудрость</a:t>
            </a:r>
            <a:r>
              <a:rPr lang="ru-RU" sz="4800" b="1" dirty="0" smtClean="0"/>
              <a:t>)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8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868777"/>
            <a:ext cx="3633192" cy="27248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91680" y="188640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Мы не учим их, мы создаем условия, в которых они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учатся .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365103"/>
            <a:ext cx="3374467" cy="24571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621563"/>
            <a:ext cx="2808312" cy="21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педагогической технологии являются конкретные практические взаимодействия преподавателя и обучающегося, организованные на основе систематизации, алгоритмизации, стандартизации способов и приемов обучения или воспитания с использованием компьютеризации и технических средств.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3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u="sng" dirty="0" smtClean="0"/>
              <a:t>Под </a:t>
            </a:r>
            <a:r>
              <a:rPr lang="ru-RU" sz="3100" b="1" u="sng" dirty="0"/>
              <a:t>педагогической технологией понимают:</a:t>
            </a:r>
            <a:br>
              <a:rPr lang="ru-RU" sz="3100" b="1" u="sng" dirty="0"/>
            </a:br>
            <a:r>
              <a:rPr lang="ru-RU" sz="3100" dirty="0"/>
              <a:t>-педагогический процесс в виде </a:t>
            </a:r>
            <a:r>
              <a:rPr lang="ru-RU" sz="3100" dirty="0" smtClean="0"/>
              <a:t>системы  действий</a:t>
            </a:r>
            <a:r>
              <a:rPr lang="ru-RU" sz="3100" dirty="0"/>
              <a:t>;</a:t>
            </a:r>
            <a:br>
              <a:rPr lang="ru-RU" sz="3100" dirty="0"/>
            </a:br>
            <a:r>
              <a:rPr lang="ru-RU" sz="3100" dirty="0"/>
              <a:t>-педагогическую систему, представленную в виде набора педагогических приемов;</a:t>
            </a:r>
            <a:br>
              <a:rPr lang="ru-RU" sz="3100" dirty="0"/>
            </a:br>
            <a:r>
              <a:rPr lang="ru-RU" sz="3100" dirty="0"/>
              <a:t>-проектирование и реализацию проекта обучения и воспитания на практике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u="sng" dirty="0"/>
              <a:t>Задачами педагогических технологий являются:</a:t>
            </a:r>
            <a:br>
              <a:rPr lang="ru-RU" sz="3100" b="1" u="sng" dirty="0"/>
            </a:br>
            <a:r>
              <a:rPr lang="ru-RU" sz="3100" dirty="0"/>
              <a:t>-отработка глубины и прочности знаний, закрепление умений и навыков в различных областях деятельности;</a:t>
            </a:r>
            <a:br>
              <a:rPr lang="ru-RU" sz="3100" dirty="0"/>
            </a:br>
            <a:r>
              <a:rPr lang="ru-RU" sz="3100" dirty="0"/>
              <a:t>-отработка и закрепление социально ценных форм и привычек поведения;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Технология модульного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Разработка модулей позволяет уплотнить учебную информацию и представить ее блоками.</a:t>
            </a:r>
          </a:p>
          <a:p>
            <a:r>
              <a:rPr lang="ru-RU" dirty="0" smtClean="0"/>
              <a:t>Задается </a:t>
            </a:r>
            <a:r>
              <a:rPr lang="ru-RU" dirty="0"/>
              <a:t>индивидуальный темп учебной деятельности.</a:t>
            </a:r>
          </a:p>
          <a:p>
            <a:r>
              <a:rPr lang="ru-RU" dirty="0" smtClean="0"/>
              <a:t>Поэтапный </a:t>
            </a:r>
            <a:r>
              <a:rPr lang="ru-RU" dirty="0"/>
              <a:t>модульный контроль знаний дает гарантию эффективности обучения.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в меньшей степени становится зависимым от педагогического мастерства преподавателя.</a:t>
            </a:r>
          </a:p>
        </p:txBody>
      </p:sp>
    </p:spTree>
    <p:extLst>
      <p:ext uri="{BB962C8B-B14F-4D97-AF65-F5344CB8AC3E}">
        <p14:creationId xmlns:p14="http://schemas.microsoft.com/office/powerpoint/2010/main" val="3137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Технология </a:t>
            </a:r>
            <a:r>
              <a:rPr lang="ru-RU" b="1" dirty="0"/>
              <a:t>организации самостоятельной работы.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  </a:t>
            </a:r>
            <a:r>
              <a:rPr lang="ru-RU" dirty="0"/>
              <a:t>Основными признаками самостоятельной </a:t>
            </a:r>
            <a:r>
              <a:rPr lang="ru-RU" dirty="0" smtClean="0"/>
              <a:t>      работы </a:t>
            </a:r>
            <a:r>
              <a:rPr lang="ru-RU" dirty="0"/>
              <a:t>обучающихся принято считать:</a:t>
            </a:r>
          </a:p>
          <a:p>
            <a:r>
              <a:rPr lang="ru-RU" dirty="0" smtClean="0"/>
              <a:t>наличие </a:t>
            </a:r>
            <a:r>
              <a:rPr lang="ru-RU" dirty="0"/>
              <a:t>познавательной или практической задачи, проблемного вопроса;</a:t>
            </a:r>
          </a:p>
          <a:p>
            <a:r>
              <a:rPr lang="ru-RU" dirty="0" smtClean="0"/>
              <a:t>проявление </a:t>
            </a:r>
            <a:r>
              <a:rPr lang="ru-RU" dirty="0" smtClean="0"/>
              <a:t>сознательности,  </a:t>
            </a:r>
            <a:r>
              <a:rPr lang="ru-RU" dirty="0"/>
              <a:t>с</a:t>
            </a:r>
            <a:r>
              <a:rPr lang="ru-RU" dirty="0" smtClean="0"/>
              <a:t>амостоятельности </a:t>
            </a:r>
            <a:r>
              <a:rPr lang="ru-RU" dirty="0"/>
              <a:t>и активности обучаемых в процессе решения поставленной задачи;</a:t>
            </a:r>
          </a:p>
          <a:p>
            <a:r>
              <a:rPr lang="ru-RU" dirty="0" smtClean="0"/>
              <a:t>наличие </a:t>
            </a:r>
            <a:r>
              <a:rPr lang="ru-RU" dirty="0"/>
              <a:t>результатов работы;</a:t>
            </a:r>
          </a:p>
          <a:p>
            <a:r>
              <a:rPr lang="ru-RU" dirty="0" smtClean="0"/>
              <a:t>владение </a:t>
            </a:r>
            <a:r>
              <a:rPr lang="ru-RU" dirty="0"/>
              <a:t>навыками </a:t>
            </a:r>
            <a:r>
              <a:rPr lang="ru-RU" dirty="0" smtClean="0"/>
              <a:t>самостоятельной</a:t>
            </a:r>
          </a:p>
          <a:p>
            <a:pPr marL="0" indent="0">
              <a:buNone/>
            </a:pPr>
            <a:r>
              <a:rPr lang="ru-RU" dirty="0" smtClean="0"/>
              <a:t>     работы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960261"/>
            <a:ext cx="2175684" cy="185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3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Балльно</a:t>
            </a:r>
            <a:r>
              <a:rPr lang="ru-RU" b="1" dirty="0"/>
              <a:t>-рейтинговая технология.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Рейтинговая система дает обучающемуся возможность</a:t>
            </a:r>
            <a:r>
              <a:rPr lang="ru-RU" dirty="0"/>
              <a:t>:</a:t>
            </a:r>
          </a:p>
          <a:p>
            <a:r>
              <a:rPr lang="ru-RU" dirty="0" smtClean="0"/>
              <a:t>самому </a:t>
            </a:r>
            <a:r>
              <a:rPr lang="ru-RU" dirty="0"/>
              <a:t>распоряжаться своим временем;</a:t>
            </a:r>
          </a:p>
          <a:p>
            <a:r>
              <a:rPr lang="ru-RU" dirty="0" smtClean="0"/>
              <a:t>проводить </a:t>
            </a:r>
            <a:r>
              <a:rPr lang="ru-RU" dirty="0"/>
              <a:t>постоянную самодиагностику и самоконтроль учебных достижений;</a:t>
            </a:r>
          </a:p>
          <a:p>
            <a:r>
              <a:rPr lang="ru-RU" dirty="0" smtClean="0"/>
              <a:t>выбирать </a:t>
            </a:r>
            <a:r>
              <a:rPr lang="ru-RU" dirty="0"/>
              <a:t>порядок выполнения учебных заданий;</a:t>
            </a:r>
          </a:p>
          <a:p>
            <a:r>
              <a:rPr lang="ru-RU" dirty="0" smtClean="0"/>
              <a:t>самостоятельно </a:t>
            </a:r>
            <a:r>
              <a:rPr lang="ru-RU" dirty="0"/>
              <a:t>планировать их выполнение;</a:t>
            </a:r>
          </a:p>
          <a:p>
            <a:r>
              <a:rPr lang="ru-RU" dirty="0" smtClean="0"/>
              <a:t>постоянно </a:t>
            </a:r>
            <a:r>
              <a:rPr lang="ru-RU" dirty="0"/>
              <a:t>получать информацию об успешности своих занятий;</a:t>
            </a:r>
          </a:p>
          <a:p>
            <a:r>
              <a:rPr lang="ru-RU" dirty="0" smtClean="0"/>
              <a:t>сравнивать </a:t>
            </a:r>
            <a:r>
              <a:rPr lang="ru-RU" dirty="0"/>
              <a:t>уровень своих знаний с уровнем знаний других обучающихся;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2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Как составить рейтинг?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100" b="1" dirty="0" smtClean="0"/>
              <a:t>                    </a:t>
            </a:r>
          </a:p>
          <a:p>
            <a:r>
              <a:rPr lang="ru-RU" sz="3400" dirty="0" smtClean="0"/>
              <a:t> Разделить учебный материал на самостоятельные модули(структурно-логические блоки).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Определить нормативные баллы на все задания .</a:t>
            </a:r>
          </a:p>
          <a:p>
            <a:r>
              <a:rPr lang="ru-RU" sz="3400" dirty="0" smtClean="0"/>
              <a:t>Установить </a:t>
            </a:r>
            <a:r>
              <a:rPr lang="ru-RU" sz="3400" dirty="0"/>
              <a:t>минимальное количество баллов по каждому виду учебной деятельности.</a:t>
            </a:r>
          </a:p>
          <a:p>
            <a:r>
              <a:rPr lang="ru-RU" sz="3400" dirty="0" smtClean="0"/>
              <a:t>Составить </a:t>
            </a:r>
            <a:r>
              <a:rPr lang="ru-RU" sz="3400" dirty="0"/>
              <a:t>свод правил и положений, на основе которых будет производиться оценивание.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Организовать учет успеваемости обучающихся и расчет их рейтингов.</a:t>
            </a:r>
          </a:p>
          <a:p>
            <a:r>
              <a:rPr lang="ru-RU" sz="3400" dirty="0" smtClean="0"/>
              <a:t>В </a:t>
            </a:r>
            <a:r>
              <a:rPr lang="ru-RU" sz="3400" dirty="0"/>
              <a:t>конце семестра выставить общую оценку за </a:t>
            </a:r>
            <a:r>
              <a:rPr lang="ru-RU" sz="3400" dirty="0" smtClean="0"/>
              <a:t>работу, представляющую </a:t>
            </a:r>
            <a:r>
              <a:rPr lang="ru-RU" sz="3400" dirty="0"/>
              <a:t>собой сумму рейтинговых оценок за отдельные модули.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2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496</Words>
  <Application>Microsoft Office PowerPoint</Application>
  <PresentationFormat>Экран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Инновационные технологии в обучении и воспитании - основа подготовки высококвалифицированных специалистов. </vt:lpstr>
      <vt:lpstr>Ученик не сосуд, который надо наполнить, а факел, который надо зажечь. (Древняя  мудрость)</vt:lpstr>
      <vt:lpstr>Презентация PowerPoint</vt:lpstr>
      <vt:lpstr> Предметом педагогической технологии являются конкретные практические взаимодействия преподавателя и обучающегося, организованные на основе систематизации, алгоритмизации, стандартизации способов и приемов обучения или воспитания с использованием компьютеризации и технических средств. </vt:lpstr>
      <vt:lpstr> Под педагогической технологией понимают: -педагогический процесс в виде системы  действий; -педагогическую систему, представленную в виде набора педагогических приемов; -проектирование и реализацию проекта обучения и воспитания на практике.  Задачами педагогических технологий являются: -отработка глубины и прочности знаний, закрепление умений и навыков в различных областях деятельности; -отработка и закрепление социально ценных форм и привычек поведения; </vt:lpstr>
      <vt:lpstr>Технология модульного обучения</vt:lpstr>
      <vt:lpstr> Технология организации самостоятельной работы. </vt:lpstr>
      <vt:lpstr>Балльно-рейтинговая технология. </vt:lpstr>
      <vt:lpstr> Как составить рейтинг?</vt:lpstr>
      <vt:lpstr> Исследовательские технологии обучения. </vt:lpstr>
      <vt:lpstr>Кейс-технология.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технологии в обучении и воспитании - основа подготовки высококвалифицированных специалистов. </dc:title>
  <dc:creator>Ирина</dc:creator>
  <cp:lastModifiedBy>Ирина</cp:lastModifiedBy>
  <cp:revision>13</cp:revision>
  <dcterms:created xsi:type="dcterms:W3CDTF">2013-05-14T18:32:40Z</dcterms:created>
  <dcterms:modified xsi:type="dcterms:W3CDTF">2013-05-15T16:44:07Z</dcterms:modified>
</cp:coreProperties>
</file>