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46F7A-05C5-4C1B-AFAB-F204CDD9615E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13DDC-01A5-4FEB-8DD2-8F537839EB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46F7A-05C5-4C1B-AFAB-F204CDD9615E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13DDC-01A5-4FEB-8DD2-8F537839E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46F7A-05C5-4C1B-AFAB-F204CDD9615E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13DDC-01A5-4FEB-8DD2-8F537839E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46F7A-05C5-4C1B-AFAB-F204CDD9615E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13DDC-01A5-4FEB-8DD2-8F537839E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46F7A-05C5-4C1B-AFAB-F204CDD9615E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13DDC-01A5-4FEB-8DD2-8F537839EB5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46F7A-05C5-4C1B-AFAB-F204CDD9615E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13DDC-01A5-4FEB-8DD2-8F537839E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46F7A-05C5-4C1B-AFAB-F204CDD9615E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13DDC-01A5-4FEB-8DD2-8F537839E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46F7A-05C5-4C1B-AFAB-F204CDD9615E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13DDC-01A5-4FEB-8DD2-8F537839E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46F7A-05C5-4C1B-AFAB-F204CDD9615E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13DDC-01A5-4FEB-8DD2-8F537839EB5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46F7A-05C5-4C1B-AFAB-F204CDD9615E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13DDC-01A5-4FEB-8DD2-8F537839EB5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546F7A-05C5-4C1B-AFAB-F204CDD9615E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13DDC-01A5-4FEB-8DD2-8F537839EB5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0546F7A-05C5-4C1B-AFAB-F204CDD9615E}" type="datetimeFigureOut">
              <a:rPr lang="ru-RU" smtClean="0"/>
              <a:t>29.03.2012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3713DDC-01A5-4FEB-8DD2-8F537839EB5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5857892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Педагогический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овет </a:t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>«Духовно- нравственное воспитание и развитие учащихся в современной школе»</a:t>
            </a:r>
            <a:br>
              <a:rPr lang="ru-RU" b="1" i="1" dirty="0" smtClean="0">
                <a:solidFill>
                  <a:srgbClr val="C00000"/>
                </a:solidFill>
              </a:rPr>
            </a:br>
            <a:r>
              <a:rPr lang="ru-RU" b="1" i="1" dirty="0" smtClean="0">
                <a:solidFill>
                  <a:srgbClr val="C00000"/>
                </a:solidFill>
              </a:rPr>
              <a:t/>
            </a:r>
            <a:br>
              <a:rPr lang="ru-RU" b="1" i="1" dirty="0" smtClean="0">
                <a:solidFill>
                  <a:srgbClr val="C00000"/>
                </a:solidFill>
              </a:rPr>
            </a:br>
            <a:endParaRPr lang="ru-RU" b="1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7143776"/>
            <a:ext cx="6400800" cy="714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no Pro Smbd Caption" pitchFamily="18" charset="0"/>
              </a:rPr>
              <a:t>Чему жизненно важному учит школа?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Arno Pro Smbd Captio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Самостоятельности и уверенности в себе - 1</a:t>
            </a:r>
          </a:p>
          <a:p>
            <a:pPr lvl="0"/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Умению общаться-2</a:t>
            </a:r>
          </a:p>
          <a:p>
            <a:pPr lvl="0"/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Уважению к людям, человеколюбию - 3</a:t>
            </a:r>
          </a:p>
          <a:p>
            <a:pPr lvl="0"/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Дружбе - 4</a:t>
            </a:r>
          </a:p>
          <a:p>
            <a:pPr lvl="0"/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Самопознанию - 5</a:t>
            </a:r>
          </a:p>
          <a:p>
            <a:pPr lvl="0"/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Доброте - 6</a:t>
            </a:r>
          </a:p>
          <a:p>
            <a:pPr lvl="0"/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Творческому отношению к жизни - 7</a:t>
            </a:r>
          </a:p>
          <a:p>
            <a:pPr lvl="0"/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Организаторским умениям - 8</a:t>
            </a:r>
          </a:p>
          <a:p>
            <a:pPr lvl="0"/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Жизнелюбию - 9</a:t>
            </a:r>
          </a:p>
          <a:p>
            <a:pPr lvl="0"/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Преданности – 10</a:t>
            </a:r>
          </a:p>
          <a:p>
            <a:pPr lvl="0"/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Ничему не учит - 9</a:t>
            </a:r>
          </a:p>
          <a:p>
            <a:pPr lvl="0"/>
            <a:r>
              <a:rPr lang="ru-RU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Затрудняюсь ответить – 11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tx2">
                    <a:lumMod val="75000"/>
                  </a:schemeClr>
                </a:solidFill>
              </a:rPr>
              <a:t>Проект решение педагогического совета: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Педагогическому коллективу продолжить работу по духовно-нравственному воспитанию и развитию учащихся.</a:t>
            </a:r>
            <a:endParaRPr lang="ru-RU" b="1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 С целью совершенствования духовно-нравственного воспитания, создать творческую группу для  разработки программы нравственных и духовных ценностей учащихся младшего, среднего и старшего звена с учётом преемственности.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В 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рамках родительского лектория организовать цикл лекций по проблемам нравственного и духовного воспитания с привлечением широкого круга специалистов.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Классным руководителям запланировать и провести родительские собрания “Духовное и нравственное воспитание в семье”, изучить опыт семей в этом вопросе.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Учителям-предметникам при отборе материалов к уроку руководствоваться воспитательными целями, ориентированными на духовность и нравственность.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Повестка педагогического Совета: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800" b="1" i="1" dirty="0" smtClean="0">
                <a:solidFill>
                  <a:srgbClr val="C00000"/>
                </a:solidFill>
              </a:rPr>
              <a:t>1. Нравственное и духовное воспитание в современных условиях: проблемы, пути решения.</a:t>
            </a:r>
          </a:p>
          <a:p>
            <a:r>
              <a:rPr lang="ru-RU" sz="2800" b="1" i="1" dirty="0" smtClean="0">
                <a:solidFill>
                  <a:srgbClr val="C00000"/>
                </a:solidFill>
              </a:rPr>
              <a:t>2.Методы и приемы педагогической работы по формированию духовно-нравственных качеств у детей младшего школьного возраста.</a:t>
            </a:r>
          </a:p>
          <a:p>
            <a:r>
              <a:rPr lang="ru-RU" sz="2800" b="1" i="1" dirty="0" smtClean="0">
                <a:solidFill>
                  <a:srgbClr val="C00000"/>
                </a:solidFill>
              </a:rPr>
              <a:t>3.Нравственные и духовные ориентиры на уроках художественно-эстетического цикла.</a:t>
            </a:r>
          </a:p>
          <a:p>
            <a:r>
              <a:rPr lang="ru-RU" sz="2800" b="1" i="1" dirty="0" smtClean="0">
                <a:solidFill>
                  <a:srgbClr val="C00000"/>
                </a:solidFill>
              </a:rPr>
              <a:t>4.Воспитание нравственности и духовности во внеурочной деятельности.</a:t>
            </a:r>
            <a:endParaRPr lang="ru-RU" sz="28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</a:rPr>
              <a:t>Актуальность проблемы духовно-нравственного воспитания</a:t>
            </a:r>
            <a:endParaRPr lang="ru-RU" sz="2400" b="1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 </a:t>
            </a:r>
            <a:r>
              <a:rPr lang="ru-RU" dirty="0">
                <a:solidFill>
                  <a:srgbClr val="C00000"/>
                </a:solidFill>
              </a:rPr>
              <a:t>   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  </a:t>
            </a:r>
            <a:r>
              <a:rPr lang="ru-RU" b="1" i="1" u="sng" dirty="0">
                <a:solidFill>
                  <a:schemeClr val="accent2">
                    <a:lumMod val="75000"/>
                  </a:schemeClr>
                </a:solidFill>
              </a:rPr>
              <a:t>Во-первых,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 общество нуждается в подготовке широко образованных, высоко - нравственных людей, обладающих не только знаниями, но и прекрасными чертами личности.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      </a:t>
            </a:r>
            <a:r>
              <a:rPr lang="ru-RU" b="1" i="1" u="sng" dirty="0">
                <a:solidFill>
                  <a:schemeClr val="accent2">
                    <a:lumMod val="75000"/>
                  </a:schemeClr>
                </a:solidFill>
              </a:rPr>
              <a:t>Во-вторых,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 в современном мире ребенок развивается, окруженный множеством разнообразных источников сильного воздействия на него как позитивного, так и негативного характера на еще только формирующуюся сферу духовности, нравственности.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     </a:t>
            </a:r>
            <a:r>
              <a:rPr lang="ru-RU" b="1" i="1" u="sng" dirty="0">
                <a:solidFill>
                  <a:schemeClr val="accent2">
                    <a:lumMod val="75000"/>
                  </a:schemeClr>
                </a:solidFill>
              </a:rPr>
              <a:t>В-третьих,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 само по себе образование не гарантирует высокого уровня духовно- нравственной воспитанности. 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       </a:t>
            </a:r>
            <a:r>
              <a:rPr lang="ru-RU" b="1" i="1" u="sng" dirty="0">
                <a:solidFill>
                  <a:schemeClr val="accent2">
                    <a:lumMod val="75000"/>
                  </a:schemeClr>
                </a:solidFill>
              </a:rPr>
              <a:t>В-четвертых,</a:t>
            </a: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 нравственные знания информируют ребенка о нормах поведения в современном обществе, дают представления о последствиях нарушения этих норм или последствиях данного поступка для окружающих людей.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i="1" dirty="0">
                <a:solidFill>
                  <a:schemeClr val="accent2">
                    <a:lumMod val="75000"/>
                  </a:schemeClr>
                </a:solidFill>
              </a:rPr>
              <a:t> 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1435608" y="-571528"/>
            <a:ext cx="7498080" cy="142876"/>
          </a:xfrm>
        </p:spPr>
        <p:txBody>
          <a:bodyPr>
            <a:normAutofit fontScale="90000"/>
          </a:bodyPr>
          <a:lstStyle/>
          <a:p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i="1" dirty="0" smtClean="0">
                <a:solidFill>
                  <a:schemeClr val="accent2"/>
                </a:solidFill>
              </a:rPr>
              <a:t>Духовно-нравственное </a:t>
            </a:r>
            <a:r>
              <a:rPr lang="ru-RU" b="1" i="1" dirty="0">
                <a:solidFill>
                  <a:schemeClr val="accent2"/>
                </a:solidFill>
              </a:rPr>
              <a:t>воспитание - организованная и целенаправленная деятельность преподавателей, родителей и священнослужителей, направленная на формирование высших нравственных ценностей у учащихся, а также качеств патриота и защитника Родины.</a:t>
            </a:r>
            <a:r>
              <a:rPr lang="ru-RU" i="1" dirty="0">
                <a:solidFill>
                  <a:schemeClr val="accent2"/>
                </a:solidFill>
              </a:rPr>
              <a:t> </a:t>
            </a:r>
            <a:r>
              <a:rPr lang="ru-RU" b="1" i="1" dirty="0">
                <a:solidFill>
                  <a:schemeClr val="accent2"/>
                </a:solidFill>
              </a:rPr>
              <a:t>В широком плане духовно-нравственное воспитание - интегральный, стратегический, интеллектуальный ресурс общества и всего государства.</a:t>
            </a:r>
            <a:endParaRPr lang="ru-RU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Базовые национальные ценности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C00000"/>
                </a:solidFill>
              </a:rPr>
              <a:t>Патриотизм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Гражданственность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Социальная солидарность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Человечество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Наука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Семья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Труд и творчество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Традиционные религии государства</a:t>
            </a:r>
          </a:p>
          <a:p>
            <a:r>
              <a:rPr lang="ru-RU" sz="2400" b="1" i="1" dirty="0" smtClean="0">
                <a:solidFill>
                  <a:srgbClr val="C00000"/>
                </a:solidFill>
              </a:rPr>
              <a:t>Искусство и литература</a:t>
            </a:r>
          </a:p>
          <a:p>
            <a:r>
              <a:rPr lang="ru-RU" sz="2400" b="1" i="1" dirty="0">
                <a:solidFill>
                  <a:srgbClr val="C00000"/>
                </a:solidFill>
              </a:rPr>
              <a:t>П</a:t>
            </a:r>
            <a:r>
              <a:rPr lang="ru-RU" sz="2400" b="1" i="1" dirty="0" smtClean="0">
                <a:solidFill>
                  <a:srgbClr val="C00000"/>
                </a:solidFill>
              </a:rPr>
              <a:t>рирода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Духовно-нравственный идеал в понимании В.А.Сухомлинского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b="1" i="1" dirty="0">
                <a:solidFill>
                  <a:srgbClr val="C00000"/>
                </a:solidFill>
              </a:rPr>
              <a:t>Умение дорожить святынями Отечества как личными ценностями и святынями своего сознания и сердца;</a:t>
            </a:r>
          </a:p>
          <a:p>
            <a:pPr lvl="0"/>
            <a:r>
              <a:rPr lang="ru-RU" b="1" i="1" dirty="0">
                <a:solidFill>
                  <a:srgbClr val="C00000"/>
                </a:solidFill>
              </a:rPr>
              <a:t>Гармоническое единство общественного и личного, большого и малого в духовной жизни личности;</a:t>
            </a:r>
          </a:p>
          <a:p>
            <a:pPr lvl="0"/>
            <a:r>
              <a:rPr lang="ru-RU" b="1" i="1" dirty="0">
                <a:solidFill>
                  <a:srgbClr val="C00000"/>
                </a:solidFill>
              </a:rPr>
              <a:t>Богатство духовного мира, интересов и потребностей;</a:t>
            </a:r>
          </a:p>
          <a:p>
            <a:pPr lvl="0"/>
            <a:r>
              <a:rPr lang="ru-RU" b="1" i="1" dirty="0">
                <a:solidFill>
                  <a:srgbClr val="C00000"/>
                </a:solidFill>
              </a:rPr>
              <a:t>Потребность человека в человеке как в носителе духовных ценностей;</a:t>
            </a:r>
          </a:p>
          <a:p>
            <a:pPr lvl="0"/>
            <a:r>
              <a:rPr lang="ru-RU" b="1" i="1" dirty="0">
                <a:solidFill>
                  <a:srgbClr val="C00000"/>
                </a:solidFill>
              </a:rPr>
              <a:t>Чувство человеческого достоинства – уважение самого себя, умение дорожить своей честью, стремление к нравственному совершенствованию;</a:t>
            </a:r>
          </a:p>
          <a:p>
            <a:pPr lvl="0"/>
            <a:r>
              <a:rPr lang="ru-RU" b="1" i="1" dirty="0">
                <a:solidFill>
                  <a:srgbClr val="C00000"/>
                </a:solidFill>
              </a:rPr>
              <a:t>Любовь к труду;</a:t>
            </a:r>
          </a:p>
          <a:p>
            <a:pPr lvl="0"/>
            <a:r>
              <a:rPr lang="ru-RU" b="1" i="1" dirty="0">
                <a:solidFill>
                  <a:srgbClr val="C00000"/>
                </a:solidFill>
              </a:rPr>
              <a:t>Открытость сердца радостям и горестям других людей;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Основные направления и ценностные основы духовно-нравственного развития и воспитания обучающихся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/>
              <a:t>•       </a:t>
            </a:r>
            <a:r>
              <a:rPr lang="ru-RU" sz="2400" b="1" i="1" dirty="0">
                <a:solidFill>
                  <a:srgbClr val="C00000"/>
                </a:solidFill>
              </a:rPr>
              <a:t>  Воспитание гражданственности, патриотизма уважения к правам, свободам и обязанностям человека   </a:t>
            </a:r>
          </a:p>
          <a:p>
            <a:pPr>
              <a:buNone/>
            </a:pPr>
            <a:r>
              <a:rPr lang="ru-RU" sz="2400" b="1" i="1" dirty="0">
                <a:solidFill>
                  <a:srgbClr val="C00000"/>
                </a:solidFill>
              </a:rPr>
              <a:t>•         Воспитание нравственных чувств и этического сознания </a:t>
            </a:r>
          </a:p>
          <a:p>
            <a:pPr>
              <a:buNone/>
            </a:pPr>
            <a:r>
              <a:rPr lang="ru-RU" sz="2400" b="1" i="1" dirty="0" smtClean="0">
                <a:solidFill>
                  <a:srgbClr val="C00000"/>
                </a:solidFill>
              </a:rPr>
              <a:t>•</a:t>
            </a:r>
            <a:r>
              <a:rPr lang="ru-RU" sz="2400" b="1" i="1" dirty="0">
                <a:solidFill>
                  <a:srgbClr val="C00000"/>
                </a:solidFill>
              </a:rPr>
              <a:t>         Воспитание трудолюбия, творческого отношения к учению, труду, жизни</a:t>
            </a:r>
            <a:r>
              <a:rPr lang="ru-RU" sz="2400" b="1" i="1" dirty="0" smtClean="0">
                <a:solidFill>
                  <a:srgbClr val="C00000"/>
                </a:solidFill>
              </a:rPr>
              <a:t>.</a:t>
            </a:r>
            <a:endParaRPr lang="ru-RU" sz="2400" b="1" i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2400" b="1" i="1" dirty="0">
                <a:solidFill>
                  <a:srgbClr val="C00000"/>
                </a:solidFill>
              </a:rPr>
              <a:t>•         Формирование ценностного отношения к здоровью и здоровому образу жизни.</a:t>
            </a:r>
          </a:p>
          <a:p>
            <a:pPr>
              <a:buNone/>
            </a:pPr>
            <a:r>
              <a:rPr lang="ru-RU" sz="2400" b="1" i="1" dirty="0">
                <a:solidFill>
                  <a:srgbClr val="C00000"/>
                </a:solidFill>
              </a:rPr>
              <a:t>    </a:t>
            </a:r>
          </a:p>
          <a:p>
            <a:endParaRPr lang="ru-RU" sz="24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C00000"/>
                </a:solidFill>
              </a:rPr>
              <a:t>Результаты мониторинга учащихся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Arno Pro Smbd Caption" pitchFamily="18" charset="0"/>
              </a:rPr>
              <a:t>Какие  проблемы личного плана волнуют вас больше всего?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Arno Pro Smbd Captio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Взаимоотношения в семье - 1</a:t>
            </a:r>
          </a:p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Здоровье - 2</a:t>
            </a:r>
          </a:p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Учёба - 3</a:t>
            </a:r>
          </a:p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Будущая карьера - 5</a:t>
            </a:r>
          </a:p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Любовь - 4</a:t>
            </a:r>
          </a:p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Взаимоотношения с одноклассниками - 6</a:t>
            </a:r>
          </a:p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Взаимоотношения с учителями - 7</a:t>
            </a:r>
          </a:p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Возможность заработка - 9</a:t>
            </a:r>
          </a:p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Проведение свободного времени - 8</a:t>
            </a:r>
          </a:p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Нормальное питание - 11</a:t>
            </a:r>
          </a:p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Покупка одежды и других вещей - 10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  <a:latin typeface="Arno Pro Smbd Caption" pitchFamily="18" charset="0"/>
              </a:rPr>
              <a:t>Отношение к гуманистическим ценностям</a:t>
            </a:r>
            <a:endParaRPr lang="ru-RU" sz="3200" dirty="0">
              <a:solidFill>
                <a:schemeClr val="tx2">
                  <a:lumMod val="75000"/>
                </a:schemeClr>
              </a:solidFill>
              <a:latin typeface="Arno Pro Smbd Captio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Справедливость - 1</a:t>
            </a:r>
          </a:p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Счастье - 2</a:t>
            </a:r>
          </a:p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Свобода - 3</a:t>
            </a:r>
          </a:p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Добро - 4</a:t>
            </a:r>
          </a:p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Честь, достоинство и совесть - 5</a:t>
            </a:r>
          </a:p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Дружба -6</a:t>
            </a:r>
          </a:p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Миролюбие -8</a:t>
            </a:r>
          </a:p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Патриотизм -7</a:t>
            </a:r>
          </a:p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Милосердие -9</a:t>
            </a:r>
          </a:p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Вера и идеалы - 11</a:t>
            </a:r>
          </a:p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Истина -10</a:t>
            </a:r>
          </a:p>
          <a:p>
            <a:pPr lvl="0"/>
            <a:r>
              <a:rPr lang="ru-RU" sz="2400" b="1" i="1" dirty="0">
                <a:solidFill>
                  <a:schemeClr val="accent2">
                    <a:lumMod val="75000"/>
                  </a:schemeClr>
                </a:solidFill>
                <a:latin typeface="Arno Pro Smbd Caption" pitchFamily="18" charset="0"/>
              </a:rPr>
              <a:t>Коллективизм -12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130</TotalTime>
  <Words>385</Words>
  <Application>Microsoft Office PowerPoint</Application>
  <PresentationFormat>Экран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Педагогический Совет  «Духовно- нравственное воспитание и развитие учащихся в современной школе»  </vt:lpstr>
      <vt:lpstr>Повестка педагогического Совета:</vt:lpstr>
      <vt:lpstr>Актуальность проблемы духовно-нравственного воспитания</vt:lpstr>
      <vt:lpstr>Слайд 4</vt:lpstr>
      <vt:lpstr>Базовые национальные ценности</vt:lpstr>
      <vt:lpstr>Духовно-нравственный идеал в понимании В.А.Сухомлинского</vt:lpstr>
      <vt:lpstr>Основные направления и ценностные основы духовно-нравственного развития и воспитания обучающихся</vt:lpstr>
      <vt:lpstr>Результаты мониторинга учащихся Какие  проблемы личного плана волнуют вас больше всего?</vt:lpstr>
      <vt:lpstr>Отношение к гуманистическим ценностям</vt:lpstr>
      <vt:lpstr>Чему жизненно важному учит школа?</vt:lpstr>
      <vt:lpstr>Проект решение педагогического совета: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Совет  «Духовно- нравственное воспитание учащихся в современной школе»</dc:title>
  <dc:creator>Survivalism_PC</dc:creator>
  <cp:lastModifiedBy>Survivalism_PC</cp:lastModifiedBy>
  <cp:revision>20</cp:revision>
  <dcterms:created xsi:type="dcterms:W3CDTF">2012-03-29T12:56:12Z</dcterms:created>
  <dcterms:modified xsi:type="dcterms:W3CDTF">2012-03-29T15:06:49Z</dcterms:modified>
</cp:coreProperties>
</file>