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7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58" r:id="rId14"/>
    <p:sldId id="267" r:id="rId15"/>
    <p:sldId id="268" r:id="rId16"/>
    <p:sldId id="275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66"/>
    <a:srgbClr val="003300"/>
    <a:srgbClr val="99FFCC"/>
    <a:srgbClr val="CCFFFF"/>
    <a:srgbClr val="000000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1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0DCDC-3968-4F26-A4A9-6F51662C7ABA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A158D-4342-4202-8EE4-481C5957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158D-4342-4202-8EE4-481C595770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213176"/>
            <a:ext cx="7920880" cy="16002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Учитель биологии</a:t>
            </a:r>
          </a:p>
          <a:p>
            <a:pPr algn="r"/>
            <a:r>
              <a:rPr lang="ru-RU" dirty="0" smtClean="0"/>
              <a:t> высшей квалификационной категории </a:t>
            </a:r>
          </a:p>
          <a:p>
            <a:pPr algn="r"/>
            <a:r>
              <a:rPr lang="ru-RU" dirty="0" smtClean="0"/>
              <a:t>ГБОУ СОШ №629 г.Москва </a:t>
            </a:r>
          </a:p>
          <a:p>
            <a:pPr algn="r"/>
            <a:r>
              <a:rPr lang="ru-RU" dirty="0" smtClean="0"/>
              <a:t>Агапова У.В.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Значение, строение и функционирование нервной системы.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37" t="57585" r="9636" b="6364"/>
          <a:stretch>
            <a:fillRect/>
          </a:stretch>
        </p:blipFill>
        <p:spPr bwMode="auto">
          <a:xfrm>
            <a:off x="179512" y="188641"/>
            <a:ext cx="8676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3212976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Соматическая – подчинена воле человека.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Рефлексы осуществляются быстро. Двигательные центры находятся в коре головного мозга. Регулирует работу скелетных мышц.</a:t>
            </a:r>
          </a:p>
          <a:p>
            <a:r>
              <a:rPr lang="ru-RU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Автономная (вегетативная) – не подчинена воле человека.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Рефлексы медленные. Вегетативные центры находятся в гипоталамусе. Регулирует работу внутренних органов.</a:t>
            </a:r>
          </a:p>
          <a:p>
            <a:r>
              <a:rPr lang="ru-RU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Симпатическая </a:t>
            </a:r>
            <a:r>
              <a:rPr lang="ru-RU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включается во время интенсивной работы, требующей затраты энергии. Тела первых нейронов лежат в грудном и поясничном отделах спинного мозга.</a:t>
            </a:r>
          </a:p>
          <a:p>
            <a:r>
              <a:rPr lang="ru-RU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Парасимпатическая </a:t>
            </a:r>
            <a:r>
              <a:rPr lang="ru-RU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способствует восстановлению запасов энергии во время сна и отдыха. Тела первых нейронов лежат в среднем, продолговатом мозге и в </a:t>
            </a:r>
            <a:r>
              <a:rPr lang="ru-RU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кресцовой</a:t>
            </a:r>
            <a:r>
              <a:rPr lang="ru-RU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части спинного мозга.</a:t>
            </a:r>
            <a:endParaRPr lang="ru-RU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8864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 </a:t>
            </a:r>
            <a:r>
              <a:rPr lang="ru-RU" sz="20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ответная реакция организма на раздражитель, поступающий из внешней и внутренней среды, осуществляемая и контролируемая центральной нервной системой.</a:t>
            </a:r>
          </a:p>
          <a:p>
            <a:pPr algn="just"/>
            <a:r>
              <a:rPr lang="ru-RU" sz="20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 </a:t>
            </a:r>
            <a:r>
              <a:rPr lang="ru-RU" sz="20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ответная реакция на раздражение чувствительных образований – рецепторов, осуществляемая при участии нервной системы.</a:t>
            </a:r>
            <a:endParaRPr lang="ru-RU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780928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рефлекса осуществляется распространение возбуждения по рефлекторным дугам и процесс торможения.</a:t>
            </a:r>
            <a:endParaRPr lang="ru-RU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66124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обратной связи</a:t>
            </a:r>
            <a:r>
              <a:rPr lang="ru-RU" i="1" u="sng" dirty="0" smtClean="0"/>
              <a:t>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от рецепторов рабочего органа поступает в нервный центр, чтобы подтвердить эффективность реакции и, при необходимости скоординировать ее.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refl-d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92896"/>
            <a:ext cx="3024336" cy="3024336"/>
          </a:xfrm>
          <a:prstGeom prst="rect">
            <a:avLst/>
          </a:prstGeom>
          <a:ln w="1905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-25643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Рефлекторная дуга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4868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000066"/>
                </a:solidFill>
              </a:rPr>
              <a:t>Рефлекторная дуга, или рефлекторное кольцо </a:t>
            </a:r>
            <a:r>
              <a:rPr lang="ru-RU" sz="2400" b="1" dirty="0" smtClean="0">
                <a:solidFill>
                  <a:srgbClr val="000066"/>
                </a:solidFill>
              </a:rPr>
              <a:t>– путь, по которому проводятся нервные импульсы при осуществлении рефлекса.</a:t>
            </a:r>
            <a:endParaRPr lang="ru-RU" sz="2400" b="1" dirty="0">
              <a:solidFill>
                <a:srgbClr val="000066"/>
              </a:solidFill>
            </a:endParaRPr>
          </a:p>
        </p:txBody>
      </p:sp>
      <p:pic>
        <p:nvPicPr>
          <p:cNvPr id="4" name="Рисунок 3" descr="boli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20000"/>
          </a:blip>
          <a:srcRect l="2333" t="2849" r="14650" b="2740"/>
          <a:stretch>
            <a:fillRect/>
          </a:stretch>
        </p:blipFill>
        <p:spPr>
          <a:xfrm>
            <a:off x="395536" y="1772816"/>
            <a:ext cx="3873386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1628800"/>
            <a:ext cx="4320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ЗВЕНЬЕВ РЕФЛЕКТОРНОЙ ДУГИ: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Рецептор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воспринимает раздражение и преобразует его в нервный импульс.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Чувствительный (центростремительный) нейрон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передает возбуждение к центру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Нервный центр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возбуждение переключается с чувствительных нейронов на двигательные 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Двигательный (центробежный) нейрон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несет возбуждение от ЦНС к рабочему органу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Рабочий орган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реагирует на полученное раздражение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04_larg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4788024" y="1700808"/>
            <a:ext cx="4149243" cy="4824536"/>
          </a:xfrm>
          <a:prstGeom prst="rect">
            <a:avLst/>
          </a:prstGeom>
        </p:spPr>
      </p:pic>
      <p:sp>
        <p:nvSpPr>
          <p:cNvPr id="2" name="Двойная стрелка влево/вправо 1"/>
          <p:cNvSpPr/>
          <p:nvPr/>
        </p:nvSpPr>
        <p:spPr>
          <a:xfrm>
            <a:off x="2483768" y="44624"/>
            <a:ext cx="3384376" cy="1368152"/>
          </a:xfrm>
          <a:prstGeom prst="left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Рефлекторная  дуга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332656"/>
            <a:ext cx="1872208" cy="93610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ПРОСТАЯ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84168" y="332656"/>
            <a:ext cx="2232248" cy="93610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СЛОЖНАЯ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134076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рефлекторной дуги коленного рефлекса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(простая дуга из двух нейронов)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79512" y="2564904"/>
            <a:ext cx="4464496" cy="2592288"/>
          </a:xfrm>
          <a:prstGeom prst="downArrow">
            <a:avLst>
              <a:gd name="adj1" fmla="val 50000"/>
              <a:gd name="adj2" fmla="val 306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Рецепторное окончание </a:t>
            </a:r>
            <a:r>
              <a:rPr lang="ru-RU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чувствительного нейрона 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воспринимает раздражение и передает сигнал в нервный центр </a:t>
            </a:r>
            <a:endParaRPr lang="ru-RU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229200"/>
            <a:ext cx="3600400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нервном центре сигнал переключается на </a:t>
            </a:r>
            <a:r>
              <a:rPr lang="ru-RU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двигательный нейрон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связанный с рабочей мышцей</a:t>
            </a:r>
            <a:endParaRPr lang="ru-RU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eflek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20000"/>
          </a:blip>
          <a:srcRect l="3266" t="2237" r="2032" b="3824"/>
          <a:stretch>
            <a:fillRect/>
          </a:stretch>
        </p:blipFill>
        <p:spPr>
          <a:xfrm>
            <a:off x="4572000" y="1988840"/>
            <a:ext cx="4176464" cy="3024336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107504" y="2276872"/>
            <a:ext cx="4464496" cy="2592288"/>
          </a:xfrm>
          <a:prstGeom prst="downArrow">
            <a:avLst>
              <a:gd name="adj1" fmla="val 50000"/>
              <a:gd name="adj2" fmla="val 306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Рецепторное окончание </a:t>
            </a:r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чувствительного нейрона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воспринимает раздражение и передает сигнал в нервный центр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2699792" y="44624"/>
            <a:ext cx="3384376" cy="1296144"/>
          </a:xfrm>
          <a:prstGeom prst="left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Рефлекторная  дуга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1872208" cy="93610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ПРОСТАЯ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6216" y="188640"/>
            <a:ext cx="2160240" cy="93610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СЛОЖНАЯ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112474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рефлекторной дуги сгибательного рефлекса (сложная дуга из нескольких нейронов)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323528" y="4869160"/>
            <a:ext cx="3672408" cy="1800200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нервном центре сигнал проходит через один или несколько </a:t>
            </a:r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вставочных нейронов</a:t>
            </a:r>
            <a:endParaRPr lang="ru-RU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5976" y="5229200"/>
            <a:ext cx="3096344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нервном центре сигнал переключается на </a:t>
            </a:r>
            <a:r>
              <a:rPr lang="ru-RU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двигательный нейрон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связанный с рабочей мышцей</a:t>
            </a:r>
            <a:endParaRPr lang="ru-RU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стрелка влево/вправо 2"/>
          <p:cNvSpPr/>
          <p:nvPr/>
        </p:nvSpPr>
        <p:spPr>
          <a:xfrm>
            <a:off x="2699792" y="260648"/>
            <a:ext cx="3240360" cy="1080120"/>
          </a:xfrm>
          <a:prstGeom prst="left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66"/>
                </a:solidFill>
              </a:rPr>
              <a:t>РЕФЛЕКСЫ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32656"/>
            <a:ext cx="2448272" cy="108012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Безусловные (врожденные)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260648"/>
            <a:ext cx="3024336" cy="108012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Условные (приобретенные)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628800"/>
            <a:ext cx="3960440" cy="4968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ru-RU" b="1" u="sng" dirty="0" smtClean="0">
                <a:solidFill>
                  <a:srgbClr val="000066"/>
                </a:solidFill>
              </a:rPr>
              <a:t>Врожденные</a:t>
            </a:r>
            <a:r>
              <a:rPr lang="ru-RU" dirty="0" smtClean="0">
                <a:solidFill>
                  <a:srgbClr val="000066"/>
                </a:solidFill>
              </a:rPr>
              <a:t>, наследственно передающиеся реакции организма.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u="sng" dirty="0" smtClean="0">
                <a:solidFill>
                  <a:srgbClr val="000066"/>
                </a:solidFill>
              </a:rPr>
              <a:t>Видоспецифичны</a:t>
            </a:r>
            <a:r>
              <a:rPr lang="ru-RU" dirty="0" smtClean="0">
                <a:solidFill>
                  <a:srgbClr val="000066"/>
                </a:solidFill>
              </a:rPr>
              <a:t>,	т.е. сложившиеся в процессе эволюции и свойственны всем представителям данного вида.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u="sng" dirty="0" smtClean="0">
                <a:solidFill>
                  <a:srgbClr val="000066"/>
                </a:solidFill>
              </a:rPr>
              <a:t>Постоянны</a:t>
            </a:r>
            <a:r>
              <a:rPr lang="ru-RU" dirty="0" smtClean="0">
                <a:solidFill>
                  <a:srgbClr val="000066"/>
                </a:solidFill>
              </a:rPr>
              <a:t> и сохраняются в течении всей жизни.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u="sng" dirty="0" smtClean="0">
                <a:solidFill>
                  <a:srgbClr val="000066"/>
                </a:solidFill>
              </a:rPr>
              <a:t>Адекватны</a:t>
            </a:r>
            <a:r>
              <a:rPr lang="ru-RU" dirty="0" smtClean="0">
                <a:solidFill>
                  <a:srgbClr val="000066"/>
                </a:solidFill>
              </a:rPr>
              <a:t> (специфичны) на каждый рефлекторный раздражитель.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u="sng" dirty="0" smtClean="0">
                <a:solidFill>
                  <a:srgbClr val="000066"/>
                </a:solidFill>
              </a:rPr>
              <a:t>Рефлекторные	 центры </a:t>
            </a:r>
            <a:r>
              <a:rPr lang="ru-RU" dirty="0" smtClean="0">
                <a:solidFill>
                  <a:srgbClr val="000066"/>
                </a:solidFill>
              </a:rPr>
              <a:t>находятся на уровне спинного и в стволе головного мозга.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1412776"/>
            <a:ext cx="4032448" cy="5301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Приобретенные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 процессе жизнедеятельности, не наследуемы потомством реакции организма.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Индивидуальные,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т.е. возникающие на основе «жизненного опыта» каждого организма.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Непостоянны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и в зависимости от определенных условий могут вырабатываться, закрепляться или угасать.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Образуются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на любой воспринимаемый организмом раздражитель.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Рефлекторные	 центры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находятся преимущественно в коре головного мозга.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8478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0066"/>
                </a:solidFill>
              </a:rPr>
              <a:t>Примеры: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Пищевой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Половой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Оборонительный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Ориентировочный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Поддержание гомеостаза</a:t>
            </a:r>
          </a:p>
        </p:txBody>
      </p:sp>
      <p:pic>
        <p:nvPicPr>
          <p:cNvPr id="3" name="Рисунок 2" descr="0005-005-CHikhanie-zaschitnyj-vrozhdennyj-refleks.jpg"/>
          <p:cNvPicPr>
            <a:picLocks noChangeAspect="1"/>
          </p:cNvPicPr>
          <p:nvPr/>
        </p:nvPicPr>
        <p:blipFill>
          <a:blip r:embed="rId2" cstate="print"/>
          <a:srcRect l="14253" t="19004" r="14956" b="8779"/>
          <a:stretch>
            <a:fillRect/>
          </a:stretch>
        </p:blipFill>
        <p:spPr>
          <a:xfrm>
            <a:off x="5724128" y="692696"/>
            <a:ext cx="2928325" cy="2240464"/>
          </a:xfrm>
          <a:prstGeom prst="rect">
            <a:avLst/>
          </a:prstGeom>
          <a:ln w="19050">
            <a:solidFill>
              <a:srgbClr val="000066"/>
            </a:solidFill>
          </a:ln>
        </p:spPr>
      </p:pic>
      <p:pic>
        <p:nvPicPr>
          <p:cNvPr id="4" name="Рисунок 3" descr="zev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620688"/>
            <a:ext cx="2613609" cy="2029718"/>
          </a:xfrm>
          <a:prstGeom prst="rect">
            <a:avLst/>
          </a:prstGeom>
          <a:ln w="19050">
            <a:solidFill>
              <a:srgbClr val="000066"/>
            </a:solidFill>
          </a:ln>
        </p:spPr>
      </p:pic>
      <p:pic>
        <p:nvPicPr>
          <p:cNvPr id="5" name="Рисунок 4" descr="1277484341_pic.jpg"/>
          <p:cNvPicPr>
            <a:picLocks noChangeAspect="1"/>
          </p:cNvPicPr>
          <p:nvPr/>
        </p:nvPicPr>
        <p:blipFill>
          <a:blip r:embed="rId4" cstate="print"/>
          <a:srcRect t="5583" b="11980"/>
          <a:stretch>
            <a:fillRect/>
          </a:stretch>
        </p:blipFill>
        <p:spPr>
          <a:xfrm>
            <a:off x="4788024" y="4509120"/>
            <a:ext cx="3970412" cy="2160240"/>
          </a:xfrm>
          <a:prstGeom prst="rect">
            <a:avLst/>
          </a:prstGeom>
          <a:ln w="19050">
            <a:solidFill>
              <a:srgbClr val="000066"/>
            </a:solidFill>
          </a:ln>
        </p:spPr>
      </p:pic>
      <p:pic>
        <p:nvPicPr>
          <p:cNvPr id="6" name="Рисунок 5" descr="1792338.jpg"/>
          <p:cNvPicPr>
            <a:picLocks noChangeAspect="1"/>
          </p:cNvPicPr>
          <p:nvPr/>
        </p:nvPicPr>
        <p:blipFill>
          <a:blip r:embed="rId5" cstate="print"/>
          <a:srcRect l="5901" t="5253" r="29525" b="7608"/>
          <a:stretch>
            <a:fillRect/>
          </a:stretch>
        </p:blipFill>
        <p:spPr>
          <a:xfrm flipH="1">
            <a:off x="467544" y="4077072"/>
            <a:ext cx="2905620" cy="2622145"/>
          </a:xfrm>
          <a:prstGeom prst="rect">
            <a:avLst/>
          </a:prstGeom>
          <a:ln w="19050">
            <a:solidFill>
              <a:srgbClr val="000066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35696" y="-27384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Безусловные рефлексы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14096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Значение:</a:t>
            </a:r>
            <a:r>
              <a:rPr lang="ru-RU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помогают выживанию, это «применение опыта предков на практике».</a:t>
            </a:r>
            <a:endParaRPr lang="ru-RU" sz="24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Условные рефлексы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Слюноотделение на запах пищи;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Точные движения при письме или игру на фортепиано.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32656"/>
            <a:ext cx="2579050" cy="235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[BI8ZD_6-03]_[IL_04]-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2834640" cy="212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ot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256681"/>
            <a:ext cx="4260752" cy="2340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278092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Значение:</a:t>
            </a:r>
            <a:r>
              <a:rPr lang="ru-RU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помогают приспосабливаться к меняющимся условиям внешней среды.</a:t>
            </a:r>
            <a:endParaRPr lang="ru-RU" sz="24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63367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Используемые источники информации: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Биология в таблицах, схемах, рисунках (Издание 2-е, исправленное и дополненное.) Серия «Школа в клеточку».-М., «Лист».1998.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Биология в таблицах и схемах. Издание 2-е. СПб, ООО «Виктория плюс», 2007.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Резанова</a:t>
            </a:r>
            <a:r>
              <a:rPr lang="ru-RU" dirty="0" smtClean="0"/>
              <a:t> Е.А., Антонова И.П., </a:t>
            </a:r>
            <a:r>
              <a:rPr lang="ru-RU" dirty="0" err="1" smtClean="0"/>
              <a:t>Резанов</a:t>
            </a:r>
            <a:r>
              <a:rPr lang="ru-RU" dirty="0" smtClean="0"/>
              <a:t> А.А., Биология человека. В таблицах и схемах. –М. «Школа </a:t>
            </a:r>
            <a:r>
              <a:rPr lang="en-US" dirty="0" smtClean="0"/>
              <a:t>XXI</a:t>
            </a:r>
            <a:r>
              <a:rPr lang="ru-RU" dirty="0" smtClean="0"/>
              <a:t> век</a:t>
            </a:r>
            <a:r>
              <a:rPr lang="ru-RU" dirty="0" smtClean="0"/>
              <a:t>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Поурочные разработки к учебным комплексам «Биология. Человек»,8 (9) класс, Д.В.Колесова, Р.Д.Маша, И.В.Беляева, А.С.Батуева и др. – М.:ВАКО,2011.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Биология: 8 класс: учебник для учащихся общеобразовательных учреждений/ А.Г.Драгомилов, Р.Д.Маш. – М.: </a:t>
            </a:r>
            <a:r>
              <a:rPr lang="ru-RU" dirty="0" err="1" smtClean="0"/>
              <a:t>Вентана-Граф</a:t>
            </a:r>
            <a:r>
              <a:rPr lang="ru-RU" dirty="0" smtClean="0"/>
              <a:t>, 2011.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http://images.yandex.ru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/>
              <a:t>Нервная система </a:t>
            </a:r>
            <a:r>
              <a:rPr lang="ru-RU" sz="2000" b="1" dirty="0" smtClean="0"/>
              <a:t>– это совокупность специальных структур, объединяющая и координирующая деятельность всех органов и систем организма в постоянном взаимодействии с внешней средой.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115616" y="1916832"/>
            <a:ext cx="6408712" cy="4392488"/>
            <a:chOff x="1403648" y="1916832"/>
            <a:chExt cx="6408712" cy="4392488"/>
          </a:xfrm>
          <a:solidFill>
            <a:srgbClr val="CCECFF"/>
          </a:solidFill>
        </p:grpSpPr>
        <p:sp>
          <p:nvSpPr>
            <p:cNvPr id="4" name="Блок-схема: ИЛИ 3"/>
            <p:cNvSpPr/>
            <p:nvPr/>
          </p:nvSpPr>
          <p:spPr>
            <a:xfrm>
              <a:off x="1403648" y="1916832"/>
              <a:ext cx="6408712" cy="4392488"/>
            </a:xfrm>
            <a:prstGeom prst="flowChar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39752" y="2564904"/>
              <a:ext cx="2232248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Поддержание постоянства внутренней среды организма</a:t>
              </a:r>
              <a:endParaRPr lang="ru-RU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27984" y="422108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Обеспечение сознательной регуляции поведения. Психика.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414908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Распознавание внешней обстановки для удовлетворения потребностей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63691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Согласование работы органов и систем организма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124959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Значение нервной системы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4397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Нервная ткань = нейроны + клетки-спутники</a:t>
            </a:r>
          </a:p>
          <a:p>
            <a:r>
              <a:rPr lang="ru-RU" sz="2000" b="1" dirty="0" smtClean="0">
                <a:solidFill>
                  <a:srgbClr val="000066"/>
                </a:solidFill>
              </a:rPr>
              <a:t>Нейроны = тело + отростки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69269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Отростки </a:t>
            </a:r>
            <a:endParaRPr lang="ru-RU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28" t="37652" r="9045" b="6240"/>
          <a:stretch>
            <a:fillRect/>
          </a:stretch>
        </p:blipFill>
        <p:spPr bwMode="auto">
          <a:xfrm>
            <a:off x="107504" y="1268760"/>
            <a:ext cx="8928992" cy="547260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ri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>
            <a:off x="6084168" y="188640"/>
            <a:ext cx="2931222" cy="6120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-2738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нейрона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692696"/>
            <a:ext cx="259228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Нервная ткань</a:t>
            </a:r>
            <a:endParaRPr lang="ru-RU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988840"/>
            <a:ext cx="2592288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нейроглия</a:t>
            </a:r>
            <a:endParaRPr lang="ru-RU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988840"/>
            <a:ext cx="2592288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нейроны</a:t>
            </a:r>
            <a:endParaRPr lang="ru-RU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924944"/>
            <a:ext cx="2952328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Нервные клетки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Восприятие, проведение, обработка информации</a:t>
            </a:r>
            <a:endParaRPr lang="ru-RU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2924944"/>
            <a:ext cx="3456384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Шванновские</a:t>
            </a:r>
            <a:r>
              <a:rPr lang="ru-RU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клетки 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(опорные)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Опора, защита, питание нейронов</a:t>
            </a:r>
            <a:endParaRPr lang="ru-RU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>
            <a:stCxn id="4" idx="2"/>
            <a:endCxn id="6" idx="0"/>
          </p:cNvCxnSpPr>
          <p:nvPr/>
        </p:nvCxnSpPr>
        <p:spPr>
          <a:xfrm flipH="1">
            <a:off x="1835696" y="1412776"/>
            <a:ext cx="1008112" cy="57606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5" idx="0"/>
          </p:cNvCxnSpPr>
          <p:nvPr/>
        </p:nvCxnSpPr>
        <p:spPr>
          <a:xfrm>
            <a:off x="2843808" y="1412776"/>
            <a:ext cx="1800200" cy="57606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1880" y="4221088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smtClean="0"/>
              <a:t>1. – тело нервной клетки </a:t>
            </a:r>
          </a:p>
          <a:p>
            <a:pPr marL="342900" indent="-342900"/>
            <a:r>
              <a:rPr lang="ru-RU" sz="2000" dirty="0" smtClean="0"/>
              <a:t>2. – дендриты</a:t>
            </a:r>
          </a:p>
          <a:p>
            <a:pPr marL="342900" indent="-342900"/>
            <a:r>
              <a:rPr lang="ru-RU" sz="2000" dirty="0" smtClean="0"/>
              <a:t>3. – аксон</a:t>
            </a:r>
          </a:p>
          <a:p>
            <a:pPr marL="342900" indent="-342900"/>
            <a:r>
              <a:rPr lang="ru-RU" sz="2000" dirty="0" smtClean="0"/>
              <a:t>4. – миелиновая оболочка</a:t>
            </a:r>
          </a:p>
          <a:p>
            <a:pPr marL="342900" indent="-342900"/>
            <a:r>
              <a:rPr lang="ru-RU" sz="2000" dirty="0" smtClean="0"/>
              <a:t>5. – нервные окончания</a:t>
            </a:r>
            <a:endParaRPr lang="ru-RU" sz="2000" dirty="0"/>
          </a:p>
        </p:txBody>
      </p:sp>
      <p:sp>
        <p:nvSpPr>
          <p:cNvPr id="21" name="Блок-схема: память с посл. доступом 20"/>
          <p:cNvSpPr/>
          <p:nvPr/>
        </p:nvSpPr>
        <p:spPr>
          <a:xfrm>
            <a:off x="323528" y="4221088"/>
            <a:ext cx="3096344" cy="2088232"/>
          </a:xfrm>
          <a:prstGeom prst="flowChartMagneticTap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Диаметр тела нейрона 15-150мк (0,001мм)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аксона – до 1 м</a:t>
            </a:r>
            <a:endParaRPr lang="ru-RU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37" t="41624" r="9045" b="21743"/>
          <a:stretch>
            <a:fillRect/>
          </a:stretch>
        </p:blipFill>
        <p:spPr bwMode="auto">
          <a:xfrm>
            <a:off x="179512" y="0"/>
            <a:ext cx="8460432" cy="33317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Рисунок 2" descr="54366_html_7b31e11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323528" y="3573016"/>
            <a:ext cx="5184576" cy="2821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2080" y="5301208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к какому типу нейронов относятся изображенные на рисунке нейроны?</a:t>
            </a:r>
            <a:endParaRPr lang="ru-RU" sz="20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нейронов по функциям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23528" y="1196752"/>
            <a:ext cx="2520280" cy="1872208"/>
          </a:xfrm>
          <a:prstGeom prst="downArrow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0066"/>
                </a:solidFill>
              </a:rPr>
              <a:t>Чувствительные</a:t>
            </a:r>
          </a:p>
          <a:p>
            <a:pPr algn="ctr"/>
            <a:r>
              <a:rPr lang="ru-RU" b="1" i="1" dirty="0" smtClean="0">
                <a:solidFill>
                  <a:srgbClr val="000066"/>
                </a:solidFill>
              </a:rPr>
              <a:t>(сенсорные, афферентные)</a:t>
            </a:r>
            <a:endParaRPr lang="ru-RU" b="1" i="1" dirty="0">
              <a:solidFill>
                <a:srgbClr val="000066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275856" y="1196752"/>
            <a:ext cx="2520280" cy="1872208"/>
          </a:xfrm>
          <a:prstGeom prst="downArrow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0066"/>
                </a:solidFill>
              </a:rPr>
              <a:t>Ассоциативные </a:t>
            </a:r>
            <a:r>
              <a:rPr lang="ru-RU" b="1" i="1" dirty="0" smtClean="0">
                <a:solidFill>
                  <a:srgbClr val="000066"/>
                </a:solidFill>
              </a:rPr>
              <a:t>(вставочные, переключающие, связывающие)</a:t>
            </a:r>
            <a:endParaRPr lang="ru-RU" b="1" i="1" dirty="0">
              <a:solidFill>
                <a:srgbClr val="000066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6228184" y="1196752"/>
            <a:ext cx="2520280" cy="1872208"/>
          </a:xfrm>
          <a:prstGeom prst="downArrow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0066"/>
                </a:solidFill>
              </a:rPr>
              <a:t>Двигательные </a:t>
            </a:r>
            <a:r>
              <a:rPr lang="ru-RU" b="1" i="1" dirty="0" smtClean="0">
                <a:solidFill>
                  <a:srgbClr val="000066"/>
                </a:solidFill>
              </a:rPr>
              <a:t>(эфферентные, </a:t>
            </a:r>
            <a:r>
              <a:rPr lang="ru-RU" b="1" i="1" dirty="0" err="1" smtClean="0">
                <a:solidFill>
                  <a:srgbClr val="000066"/>
                </a:solidFill>
              </a:rPr>
              <a:t>эффекторные</a:t>
            </a:r>
            <a:r>
              <a:rPr lang="ru-RU" b="1" i="1" dirty="0" smtClean="0">
                <a:solidFill>
                  <a:srgbClr val="000066"/>
                </a:solidFill>
              </a:rPr>
              <a:t>)</a:t>
            </a:r>
            <a:endParaRPr lang="ru-RU" b="1" i="1" dirty="0">
              <a:solidFill>
                <a:srgbClr val="00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3212976"/>
            <a:ext cx="2592288" cy="252028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0066"/>
                </a:solidFill>
              </a:rPr>
              <a:t>Проводят </a:t>
            </a:r>
            <a:r>
              <a:rPr lang="ru-RU" sz="2000" b="1" i="1" dirty="0" smtClean="0">
                <a:solidFill>
                  <a:srgbClr val="000066"/>
                </a:solidFill>
              </a:rPr>
              <a:t>информацию об ощущении (импульс) от поверхности тела и внутренних органов в мозг</a:t>
            </a:r>
            <a:endParaRPr lang="ru-RU" sz="2000" b="1" i="1" dirty="0">
              <a:solidFill>
                <a:srgbClr val="000066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3212976"/>
            <a:ext cx="2592288" cy="252028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0066"/>
                </a:solidFill>
              </a:rPr>
              <a:t>Анализируют</a:t>
            </a:r>
          </a:p>
          <a:p>
            <a:pPr algn="ctr"/>
            <a:r>
              <a:rPr lang="ru-RU" sz="2000" b="1" i="1" dirty="0" smtClean="0">
                <a:solidFill>
                  <a:srgbClr val="000066"/>
                </a:solidFill>
              </a:rPr>
              <a:t>информацию и вырабатывают решения</a:t>
            </a:r>
            <a:endParaRPr lang="ru-RU" sz="2000" b="1" i="1" dirty="0">
              <a:solidFill>
                <a:srgbClr val="000066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3212976"/>
            <a:ext cx="2592288" cy="252028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0066"/>
                </a:solidFill>
              </a:rPr>
              <a:t>Проводят </a:t>
            </a:r>
          </a:p>
          <a:p>
            <a:pPr algn="ctr"/>
            <a:r>
              <a:rPr lang="ru-RU" sz="2000" b="1" i="1" dirty="0" smtClean="0">
                <a:solidFill>
                  <a:srgbClr val="000066"/>
                </a:solidFill>
              </a:rPr>
              <a:t>импульс («команды») от головного и спинного мозга ко всем рабочим органам</a:t>
            </a:r>
            <a:endParaRPr lang="ru-RU" sz="20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Синапс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7667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Синапс – место контакта (сближения) нервных клеток друг с другом и с другими клетками (мышечными, железистыми и другими).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162880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Схема строения </a:t>
            </a:r>
          </a:p>
          <a:p>
            <a:pPr algn="ctr"/>
            <a:r>
              <a:rPr lang="ru-RU" sz="2400" b="1" dirty="0" smtClean="0"/>
              <a:t>межнейронного синапса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94116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0066"/>
                </a:solidFill>
              </a:rPr>
              <a:t>Когда импульс  двигает окончания аксона, то специальное вещество – медиатор (ацетилхолин, норадреналин, дофамин, гистамин и др.)  Передается через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синаптическую</a:t>
            </a:r>
            <a:r>
              <a:rPr lang="ru-RU" sz="2400" b="1" i="1" dirty="0" smtClean="0">
                <a:solidFill>
                  <a:srgbClr val="000066"/>
                </a:solidFill>
              </a:rPr>
              <a:t> щель аксону, дендриту, телу другого нейрона или другим клеткам тела.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  <p:pic>
        <p:nvPicPr>
          <p:cNvPr id="6" name="Рисунок 5" descr="1318327661_452.gif"/>
          <p:cNvPicPr>
            <a:picLocks noChangeAspect="1"/>
          </p:cNvPicPr>
          <p:nvPr/>
        </p:nvPicPr>
        <p:blipFill>
          <a:blip r:embed="rId2" cstate="print"/>
          <a:srcRect t="11252"/>
          <a:stretch>
            <a:fillRect/>
          </a:stretch>
        </p:blipFill>
        <p:spPr>
          <a:xfrm>
            <a:off x="1691681" y="1762226"/>
            <a:ext cx="4248472" cy="3250949"/>
          </a:xfrm>
          <a:prstGeom prst="rect">
            <a:avLst/>
          </a:prstGeom>
          <a:ln w="1905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75" t="25839" r="9045" b="40939"/>
          <a:stretch>
            <a:fillRect/>
          </a:stretch>
        </p:blipFill>
        <p:spPr bwMode="auto">
          <a:xfrm>
            <a:off x="467544" y="188640"/>
            <a:ext cx="7920880" cy="274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3429000"/>
            <a:ext cx="8532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Нервные окончания:</a:t>
            </a:r>
          </a:p>
          <a:p>
            <a:r>
              <a:rPr lang="ru-RU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Рецепторные </a:t>
            </a:r>
            <a:r>
              <a:rPr lang="ru-RU" sz="2400" dirty="0" smtClean="0">
                <a:solidFill>
                  <a:srgbClr val="000066"/>
                </a:solidFill>
              </a:rPr>
              <a:t>– </a:t>
            </a:r>
            <a:r>
              <a:rPr lang="ru-RU" sz="24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концевые образования дендритов в органах; воспринимают раздражения и преобразуют их в нервный импульс.</a:t>
            </a:r>
          </a:p>
          <a:p>
            <a:r>
              <a:rPr lang="ru-RU" sz="24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Эффекторные</a:t>
            </a:r>
            <a:r>
              <a:rPr lang="ru-RU" sz="24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концевые образования аксонов в рабочих </a:t>
            </a:r>
            <a:r>
              <a:rPr lang="ru-RU" sz="2400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органих</a:t>
            </a:r>
            <a:r>
              <a:rPr lang="ru-RU" sz="24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мышцах, железах.</a:t>
            </a:r>
          </a:p>
          <a:p>
            <a:r>
              <a:rPr lang="ru-RU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Нервный импульс </a:t>
            </a:r>
            <a:r>
              <a:rPr lang="ru-RU" sz="24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электрический сигнал, распространяющийся по клеточным мембранам.</a:t>
            </a:r>
            <a:endParaRPr lang="ru-RU" sz="24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84" t="26578" r="10226" b="43153"/>
          <a:stretch>
            <a:fillRect/>
          </a:stretch>
        </p:blipFill>
        <p:spPr bwMode="auto">
          <a:xfrm>
            <a:off x="683568" y="908720"/>
            <a:ext cx="77031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F9D8CD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1023</TotalTime>
  <Words>891</Words>
  <Application>Microsoft Office PowerPoint</Application>
  <PresentationFormat>Экран (4:3)</PresentationFormat>
  <Paragraphs>115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Значение, строение и функционирование нервной системы.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Нервная система</dc:title>
  <cp:lastModifiedBy>N407</cp:lastModifiedBy>
  <cp:revision>97</cp:revision>
  <dcterms:modified xsi:type="dcterms:W3CDTF">2014-04-15T11:03:41Z</dcterms:modified>
</cp:coreProperties>
</file>