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19"/>
  </p:notesMasterIdLst>
  <p:sldIdLst>
    <p:sldId id="284" r:id="rId2"/>
    <p:sldId id="285" r:id="rId3"/>
    <p:sldId id="264" r:id="rId4"/>
    <p:sldId id="265" r:id="rId5"/>
    <p:sldId id="268" r:id="rId6"/>
    <p:sldId id="277" r:id="rId7"/>
    <p:sldId id="275" r:id="rId8"/>
    <p:sldId id="276" r:id="rId9"/>
    <p:sldId id="259" r:id="rId10"/>
    <p:sldId id="260" r:id="rId11"/>
    <p:sldId id="261" r:id="rId12"/>
    <p:sldId id="280" r:id="rId13"/>
    <p:sldId id="281" r:id="rId14"/>
    <p:sldId id="282" r:id="rId15"/>
    <p:sldId id="273" r:id="rId16"/>
    <p:sldId id="278" r:id="rId17"/>
    <p:sldId id="279" r:id="rId1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00FF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6CA7-EE80-4E34-80C2-27840D794F71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E7ABC-B73C-4618-96A3-A4E76FCA2A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5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3A56-1B91-4814-A744-0A0DE10EAA22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B080-4DB5-494D-A60C-A3296E2381E8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E6CE-9070-47CC-A895-13988E534320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2332-8931-4AAB-8AB7-9E28EBEA1B1D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BA06-DF37-4DD5-BE0C-5CE4C11B086D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CE48-8988-49A4-84F3-70A753500087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BD44-0405-42E0-B62F-19683CC169A2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751F-068D-467B-9D9F-690AEB77EA49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52F5-25AA-4BB7-931B-6572E53CDAB7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 userDrawn="1"/>
        </p:nvSpPr>
        <p:spPr>
          <a:xfrm>
            <a:off x="285720" y="6286520"/>
            <a:ext cx="285752" cy="399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 userDrawn="1"/>
        </p:nvSpPr>
        <p:spPr>
          <a:xfrm>
            <a:off x="3714744" y="6429396"/>
            <a:ext cx="214314" cy="25659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 userDrawn="1"/>
        </p:nvSpPr>
        <p:spPr>
          <a:xfrm>
            <a:off x="4572000" y="6429396"/>
            <a:ext cx="285752" cy="2565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 userDrawn="1"/>
        </p:nvSpPr>
        <p:spPr>
          <a:xfrm>
            <a:off x="8358214" y="6500834"/>
            <a:ext cx="500066" cy="21431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9AB7-DBA3-412B-84F7-DC778F321AE5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819-699E-47D2-AC82-263D4633849A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5F1064-58D9-4C1C-9EBB-FEBED1986CF7}" type="datetime1">
              <a:rPr lang="ru-RU" smtClean="0"/>
              <a:pPr/>
              <a:t>21.09.2013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DF9BC2-E632-486F-8988-C08BD4B8C4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textologia.ru/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71.ucoz.ru/_nw/0/67992662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vremena10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68016" cy="2135160"/>
          </a:xfrm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Роль  информационных технологий в </a:t>
            </a:r>
            <a:r>
              <a:rPr lang="ru-RU" dirty="0" smtClean="0"/>
              <a:t>сфере  </a:t>
            </a:r>
            <a:r>
              <a:rPr lang="ru-RU" dirty="0"/>
              <a:t>дополнительного </a:t>
            </a:r>
            <a:r>
              <a:rPr lang="ru-RU" dirty="0" smtClean="0"/>
              <a:t>образования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и их воспитательное </a:t>
            </a:r>
            <a:r>
              <a:rPr lang="ru-RU" dirty="0" smtClean="0"/>
              <a:t> значение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496944" cy="100811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СОСТАВИТЕЛЬ:	Журбина  Тамара  Алексеевна</a:t>
            </a:r>
          </a:p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                    заместитель директора по учебно-воспитательной работе</a:t>
            </a:r>
          </a:p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                    МОУДОД  центр детского творчества «Созвездие» </a:t>
            </a:r>
          </a:p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                       городского округа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Власиха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Московской области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pic>
        <p:nvPicPr>
          <p:cNvPr id="1026" name="Рисунок 1" descr="Описание: Сайт – энциклопедия по литературе и русскому языку, библиотека полезных материалов и статей по филологии">
            <a:hlinkClick r:id="rId5" tooltip="&quot;Официальный сайт русского языка и литературы для всех любителей филологии и словесности - Textologia.ru&quot;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463800" cy="1854200"/>
          </a:xfrm>
          <a:prstGeom prst="round2DiagRect">
            <a:avLst>
              <a:gd name="adj1" fmla="val 23306"/>
              <a:gd name="adj2" fmla="val 11380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105803" cy="17637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98"/>
              </a:avLst>
            </a:prstTxWarp>
          </a:bodyPr>
          <a:lstStyle/>
          <a:p>
            <a:pPr algn="ctr" rtl="0"/>
            <a:r>
              <a:rPr lang="ru-RU" sz="3200" b="1" i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2CDDC"/>
                </a:solidFill>
                <a:effectLst/>
                <a:latin typeface="Times New Roman"/>
                <a:cs typeface="Times New Roman"/>
              </a:rPr>
              <a:t>   В области  образования</a:t>
            </a:r>
          </a:p>
          <a:p>
            <a:pPr algn="ctr" rtl="0"/>
            <a:r>
              <a:rPr lang="ru-RU" sz="3200" b="1" i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2CDDC"/>
                </a:solidFill>
                <a:effectLst/>
                <a:latin typeface="Times New Roman"/>
                <a:cs typeface="Times New Roman"/>
              </a:rPr>
              <a:t>информационные технологии</a:t>
            </a:r>
          </a:p>
          <a:p>
            <a:pPr algn="ctr" rtl="0"/>
            <a:r>
              <a:rPr lang="ru-RU" sz="3200" b="1" i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2CDDC"/>
                </a:solidFill>
                <a:effectLst/>
                <a:latin typeface="Times New Roman"/>
                <a:cs typeface="Times New Roman"/>
              </a:rPr>
              <a:t>применяются:</a:t>
            </a:r>
            <a:endParaRPr lang="ru-RU" sz="3200" b="1" i="1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92CDDC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 rot="5400000">
            <a:off x="1178695" y="1678769"/>
            <a:ext cx="857256" cy="500066"/>
          </a:xfrm>
          <a:prstGeom prst="notchedRightArrow">
            <a:avLst>
              <a:gd name="adj1" fmla="val 18981"/>
              <a:gd name="adj2" fmla="val 366568"/>
            </a:avLst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5400000">
            <a:off x="7143768" y="1643050"/>
            <a:ext cx="928694" cy="500066"/>
          </a:xfrm>
          <a:prstGeom prst="notchedRightArrow">
            <a:avLst>
              <a:gd name="adj1" fmla="val 18981"/>
              <a:gd name="adj2" fmla="val 366568"/>
            </a:avLst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357158" y="2357430"/>
            <a:ext cx="3643338" cy="969838"/>
          </a:xfrm>
          <a:prstGeom prst="cloudCallout">
            <a:avLst>
              <a:gd name="adj1" fmla="val -16523"/>
              <a:gd name="adj2" fmla="val 3735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ДЛЯ</a:t>
            </a:r>
            <a:br>
              <a:rPr lang="ru-RU" sz="2800" b="1" i="1" dirty="0" smtClean="0"/>
            </a:br>
            <a:r>
              <a:rPr lang="ru-RU" sz="2800" b="1" i="1" dirty="0" smtClean="0"/>
              <a:t>ОБУЧЕНИЯ</a:t>
            </a:r>
            <a:endParaRPr lang="ru-RU" sz="2800" b="1" i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4714876" y="2357430"/>
            <a:ext cx="4143404" cy="969838"/>
          </a:xfrm>
          <a:prstGeom prst="cloudCallout">
            <a:avLst>
              <a:gd name="adj1" fmla="val -16523"/>
              <a:gd name="adj2" fmla="val 3735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ДЛЯ</a:t>
            </a:r>
          </a:p>
          <a:p>
            <a:pPr algn="ctr"/>
            <a:r>
              <a:rPr lang="ru-RU" sz="2800" b="1" i="1" dirty="0" smtClean="0"/>
              <a:t>УПРАВЛЕНИЯ</a:t>
            </a:r>
            <a:endParaRPr lang="ru-RU" sz="2800" b="1" i="1" dirty="0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8286776" y="3214686"/>
            <a:ext cx="581025" cy="2906109"/>
          </a:xfrm>
          <a:prstGeom prst="curvedLeftArrow">
            <a:avLst>
              <a:gd name="adj1" fmla="val 65716"/>
              <a:gd name="adj2" fmla="val 186437"/>
              <a:gd name="adj3" fmla="val 44264"/>
            </a:avLst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85720" y="3214686"/>
            <a:ext cx="520065" cy="3094056"/>
          </a:xfrm>
          <a:prstGeom prst="curvedRightArrow">
            <a:avLst>
              <a:gd name="adj1" fmla="val 71555"/>
              <a:gd name="adj2" fmla="val 233358"/>
              <a:gd name="adj3" fmla="val 33333"/>
            </a:avLst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3786182" y="3000372"/>
            <a:ext cx="267970" cy="1011985"/>
          </a:xfrm>
          <a:prstGeom prst="downArrow">
            <a:avLst>
              <a:gd name="adj1" fmla="val 50000"/>
              <a:gd name="adj2" fmla="val 118661"/>
            </a:avLst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4572000" y="3000372"/>
            <a:ext cx="267970" cy="1011985"/>
          </a:xfrm>
          <a:prstGeom prst="downArrow">
            <a:avLst>
              <a:gd name="adj1" fmla="val 50000"/>
              <a:gd name="adj2" fmla="val 118661"/>
            </a:avLst>
          </a:pr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tint val="20000"/>
                  <a:invGamma/>
                </a:srgbClr>
              </a:gs>
            </a:gsLst>
            <a:path path="rect">
              <a:fillToRect l="50000" t="50000" r="50000" b="50000"/>
            </a:path>
          </a:gradFill>
          <a:ln w="38100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4348" y="3929066"/>
            <a:ext cx="341473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Компьютерные</a:t>
            </a:r>
          </a:p>
          <a:p>
            <a:pPr algn="ctr"/>
            <a:r>
              <a:rPr lang="ru-RU" b="1" dirty="0"/>
              <a:t>т</a:t>
            </a:r>
            <a:r>
              <a:rPr lang="ru-RU" b="1" dirty="0" smtClean="0"/>
              <a:t>ехнологии</a:t>
            </a:r>
          </a:p>
          <a:p>
            <a:pPr algn="ctr"/>
            <a:r>
              <a:rPr lang="ru-RU" b="1" dirty="0" smtClean="0"/>
              <a:t>обучения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4429124" y="3857628"/>
            <a:ext cx="3929090" cy="112871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Компьютерные</a:t>
            </a:r>
          </a:p>
          <a:p>
            <a:pPr algn="ctr"/>
            <a:r>
              <a:rPr lang="ru-RU" b="1" dirty="0" smtClean="0"/>
              <a:t>технологии управления  образованием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857224" y="5286388"/>
            <a:ext cx="3429024" cy="11430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Бескомпьютерные</a:t>
            </a:r>
            <a:endParaRPr lang="ru-RU" b="1" dirty="0" smtClean="0"/>
          </a:p>
          <a:p>
            <a:pPr algn="ctr"/>
            <a:r>
              <a:rPr lang="ru-RU" b="1" dirty="0" smtClean="0"/>
              <a:t>технологии</a:t>
            </a:r>
          </a:p>
          <a:p>
            <a:pPr algn="ctr"/>
            <a:r>
              <a:rPr lang="ru-RU" b="1" dirty="0" smtClean="0"/>
              <a:t>обучения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4572000" y="5214950"/>
            <a:ext cx="3786214" cy="11430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Бескомпьютерные</a:t>
            </a:r>
            <a:r>
              <a:rPr lang="ru-RU" b="1" dirty="0" smtClean="0"/>
              <a:t> технологии управления образованием</a:t>
            </a:r>
            <a:endParaRPr lang="ru-RU" b="1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 animBg="1"/>
      <p:bldP spid="6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>
              <a:lumMod val="50000"/>
            </a:schemeClr>
          </a:fgClr>
          <a:bgClr>
            <a:schemeClr val="bg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0"/>
            <a:ext cx="81051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Информационные </a:t>
            </a:r>
            <a:r>
              <a:rPr lang="ru-RU" sz="2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spc="0" dirty="0" smtClean="0">
                <a:ln w="9000" cmpd="sng">
                  <a:solidFill>
                    <a:srgbClr val="FF0000"/>
                  </a:solidFill>
                  <a:prstDash val="solid"/>
                  <a:bevel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технологии</a:t>
            </a:r>
            <a:endParaRPr lang="ru-RU" sz="2400" b="1" cap="all" spc="0" dirty="0">
              <a:ln w="9000" cmpd="sng">
                <a:solidFill>
                  <a:srgbClr val="FF0000"/>
                </a:solidFill>
                <a:prstDash val="solid"/>
                <a:bevel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214282" y="1500174"/>
            <a:ext cx="3071834" cy="1928826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Бескомпьютерные</a:t>
            </a:r>
            <a:r>
              <a:rPr lang="ru-RU" sz="2000" b="1" dirty="0" smtClean="0">
                <a:solidFill>
                  <a:srgbClr val="FF0000"/>
                </a:solidFill>
              </a:rPr>
              <a:t> технологии предъявления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информации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3428992" y="1714488"/>
            <a:ext cx="2500330" cy="1928826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Компьютерные  технологии предъявления  информации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6215074" y="1643050"/>
            <a:ext cx="1071570" cy="3071834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Бескомпьютерные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технологии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контроля знаний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7500958" y="1643050"/>
            <a:ext cx="1214446" cy="2571768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Компьютерные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технологии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 контроля знаний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285720" y="4643446"/>
            <a:ext cx="2143140" cy="914400"/>
          </a:xfrm>
          <a:prstGeom prst="foldedCorner">
            <a:avLst>
              <a:gd name="adj" fmla="val 36667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28575"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2400" dirty="0" err="1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Оптотехни-ческие</a:t>
            </a:r>
            <a:endParaRPr lang="ru-RU" sz="2400" dirty="0">
              <a:ln w="28575"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85720" y="5572140"/>
            <a:ext cx="2214578" cy="914400"/>
          </a:xfrm>
          <a:prstGeom prst="foldedCorner">
            <a:avLst>
              <a:gd name="adj" fmla="val 36667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28575"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2400" dirty="0" err="1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Электротехни-ческие</a:t>
            </a:r>
            <a:endParaRPr lang="ru-RU" sz="2400" dirty="0">
              <a:ln w="28575"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3143240" y="5357826"/>
            <a:ext cx="2786082" cy="1214422"/>
          </a:xfrm>
          <a:prstGeom prst="foldedCorner">
            <a:avLst>
              <a:gd name="adj" fmla="val 36667"/>
            </a:avLst>
          </a:prstGeom>
          <a:solidFill>
            <a:srgbClr val="00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28575"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Технологии</a:t>
            </a:r>
          </a:p>
          <a:p>
            <a:pPr algn="ctr"/>
            <a:r>
              <a:rPr lang="ru-RU" sz="2400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дистанционного </a:t>
            </a:r>
          </a:p>
          <a:p>
            <a:pPr algn="ctr"/>
            <a:r>
              <a:rPr lang="ru-RU" sz="2400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обучения</a:t>
            </a:r>
            <a:endParaRPr lang="ru-RU" sz="2400" dirty="0">
              <a:ln w="28575"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3143240" y="4714884"/>
            <a:ext cx="2714644" cy="642942"/>
          </a:xfrm>
          <a:prstGeom prst="foldedCorner">
            <a:avLst>
              <a:gd name="adj" fmla="val 36667"/>
            </a:avLst>
          </a:prstGeom>
          <a:solidFill>
            <a:srgbClr val="00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Мультимедиа</a:t>
            </a:r>
            <a:endParaRPr lang="ru-RU" sz="2400" dirty="0">
              <a:ln w="28575"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285720" y="3714752"/>
            <a:ext cx="2143140" cy="914400"/>
          </a:xfrm>
          <a:prstGeom prst="foldedCorner">
            <a:avLst>
              <a:gd name="adj" fmla="val 36667"/>
            </a:avLst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Бумажные</a:t>
            </a:r>
            <a:endParaRPr lang="ru-RU" sz="2400" dirty="0">
              <a:ln w="28575"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3143240" y="3786190"/>
            <a:ext cx="2714644" cy="914400"/>
          </a:xfrm>
          <a:prstGeom prst="foldedCorner">
            <a:avLst>
              <a:gd name="adj" fmla="val 36667"/>
            </a:avLst>
          </a:prstGeom>
          <a:solidFill>
            <a:srgbClr val="00FF99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28575"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ru-RU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Компьютерные</a:t>
            </a:r>
          </a:p>
          <a:p>
            <a:pPr algn="ctr"/>
            <a:r>
              <a:rPr lang="ru-RU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обучающие</a:t>
            </a:r>
          </a:p>
          <a:p>
            <a:pPr algn="ctr"/>
            <a:r>
              <a:rPr lang="ru-RU" dirty="0" smtClean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программы</a:t>
            </a:r>
            <a:endParaRPr lang="ru-RU" dirty="0">
              <a:ln w="28575">
                <a:solidFill>
                  <a:srgbClr val="0000FF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 rot="8408327">
            <a:off x="3900433" y="420623"/>
            <a:ext cx="540432" cy="329555"/>
          </a:xfrm>
          <a:prstGeom prst="notchedRightArrow">
            <a:avLst/>
          </a:pr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с вырезом 19"/>
          <p:cNvSpPr/>
          <p:nvPr/>
        </p:nvSpPr>
        <p:spPr>
          <a:xfrm rot="2767905">
            <a:off x="6105459" y="491819"/>
            <a:ext cx="504289" cy="307018"/>
          </a:xfrm>
          <a:prstGeom prst="notchedRightArrow">
            <a:avLst/>
          </a:pr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i-main-pic" descr="Картинка 108 из 283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786322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714356"/>
            <a:ext cx="370684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 предъявления</a:t>
            </a:r>
          </a:p>
          <a:p>
            <a:pPr algn="ctr"/>
            <a:r>
              <a:rPr lang="ru-RU" sz="2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чебной информации</a:t>
            </a:r>
            <a:endParaRPr lang="ru-RU" sz="2000" b="1" cap="none" spc="0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7950" y="500042"/>
            <a:ext cx="25546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Технология</a:t>
            </a:r>
          </a:p>
          <a:p>
            <a:pPr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2400" b="1" cap="none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онтроля знани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357158" y="714356"/>
            <a:ext cx="357190" cy="6446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>
            <a:off x="6357950" y="928670"/>
            <a:ext cx="357190" cy="6446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4572000" y="857232"/>
            <a:ext cx="445768" cy="7143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право стрелка 29"/>
          <p:cNvSpPr/>
          <p:nvPr/>
        </p:nvSpPr>
        <p:spPr>
          <a:xfrm>
            <a:off x="8501090" y="928670"/>
            <a:ext cx="445768" cy="7143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Специфика  технологий  ИНТЕРНЕТ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3522" y="959547"/>
            <a:ext cx="6076955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И С Т О Ч Н И К И   И Н Ф О Р М А Ц И И 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071538" y="1785926"/>
            <a:ext cx="3500462" cy="2143140"/>
          </a:xfrm>
          <a:prstGeom prst="cloud">
            <a:avLst/>
          </a:prstGeom>
          <a:ln w="38100">
            <a:solidFill>
              <a:srgbClr val="0000FF"/>
            </a:solidFill>
          </a:ln>
          <a:effectLst>
            <a:glow rad="101600">
              <a:srgbClr val="0000FF">
                <a:alpha val="40000"/>
              </a:srgb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Базовая информация на северах  сети.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28596" y="4286256"/>
            <a:ext cx="4214842" cy="2286016"/>
          </a:xfrm>
          <a:prstGeom prst="cloud">
            <a:avLst/>
          </a:prstGeom>
          <a:ln w="38100">
            <a:solidFill>
              <a:srgbClr val="0000FF"/>
            </a:solidFill>
          </a:ln>
          <a:effectLst>
            <a:glow rad="101600">
              <a:srgbClr val="0000FF">
                <a:alpha val="40000"/>
              </a:srgb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Разнообразные базы данных библиотек, учебных центров и т.д.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857752" y="1500174"/>
            <a:ext cx="3143272" cy="2133444"/>
          </a:xfrm>
          <a:prstGeom prst="cloud">
            <a:avLst/>
          </a:prstGeom>
          <a:ln w="38100">
            <a:solidFill>
              <a:srgbClr val="0000FF"/>
            </a:solidFill>
          </a:ln>
          <a:effectLst>
            <a:glow rad="101600">
              <a:srgbClr val="0000FF">
                <a:alpha val="40000"/>
              </a:srgb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Оперативная  информация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(электронная почта)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786314" y="3786190"/>
            <a:ext cx="4000528" cy="2786082"/>
          </a:xfrm>
          <a:prstGeom prst="cloud">
            <a:avLst/>
          </a:prstGeom>
          <a:ln w="38100">
            <a:solidFill>
              <a:srgbClr val="0000FF"/>
            </a:solidFill>
          </a:ln>
          <a:effectLst>
            <a:glow rad="101600">
              <a:srgbClr val="0000FF">
                <a:alpha val="40000"/>
              </a:srgb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Информация  о гибких  дисках, компакт дисках, видео-аудио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касетах,книгах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журналах.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28596" y="1357298"/>
            <a:ext cx="928694" cy="3214710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786710" y="1071546"/>
            <a:ext cx="1000132" cy="2643206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4286248" y="1500174"/>
            <a:ext cx="285752" cy="50006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857752" y="1500174"/>
            <a:ext cx="276228" cy="500066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1036311" y="1785926"/>
            <a:ext cx="3500462" cy="2143140"/>
          </a:xfrm>
          <a:prstGeom prst="cloud">
            <a:avLst/>
          </a:prstGeom>
          <a:ln w="38100">
            <a:solidFill>
              <a:srgbClr val="0000FF"/>
            </a:solidFill>
          </a:ln>
          <a:effectLst>
            <a:glow rad="101600">
              <a:srgbClr val="0000FF">
                <a:alpha val="40000"/>
              </a:srgb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Базовая информация на серверах  сети.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822525" y="1500174"/>
            <a:ext cx="3143272" cy="2133444"/>
          </a:xfrm>
          <a:prstGeom prst="cloud">
            <a:avLst/>
          </a:prstGeom>
          <a:ln w="38100">
            <a:solidFill>
              <a:srgbClr val="0000FF"/>
            </a:solidFill>
          </a:ln>
          <a:effectLst>
            <a:glow rad="101600">
              <a:srgbClr val="0000FF">
                <a:alpha val="40000"/>
              </a:srgb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Оперативная  информация</a:t>
            </a:r>
          </a:p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(электронная почта)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4751087" y="3786190"/>
            <a:ext cx="4000528" cy="2786082"/>
          </a:xfrm>
          <a:prstGeom prst="cloud">
            <a:avLst/>
          </a:prstGeom>
          <a:ln w="38100">
            <a:solidFill>
              <a:srgbClr val="0000FF"/>
            </a:solidFill>
          </a:ln>
          <a:effectLst>
            <a:glow rad="101600">
              <a:srgbClr val="0000FF">
                <a:alpha val="40000"/>
              </a:srgb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         Информация  о гибких  дисках, компакт дисках, видео-аудио кассетах, книгах, журналах.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3643306" cy="30003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Наукой  свет  стоит,</a:t>
            </a:r>
          </a:p>
          <a:p>
            <a:pPr algn="ctr"/>
            <a:r>
              <a:rPr lang="ru-RU" sz="4000" b="1" dirty="0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а ученьем люди живут</a:t>
            </a:r>
            <a:endParaRPr lang="ru-RU" sz="4000" b="1" cap="none" spc="0" dirty="0">
              <a:ln w="28575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85926"/>
            <a:ext cx="2500330" cy="240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4429132"/>
            <a:ext cx="564360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выше квалификации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</a:t>
            </a:r>
            <a:r>
              <a:rPr lang="ru-RU" sz="3600" b="1" cap="none" spc="0" dirty="0" smtClean="0">
                <a:ln w="24500" cmpd="dbl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олько её повышение!</a:t>
            </a:r>
            <a:endParaRPr lang="ru-RU" sz="3600" b="1" cap="none" spc="0" dirty="0">
              <a:ln w="24500" cmpd="dbl">
                <a:solidFill>
                  <a:srgbClr val="0000FF"/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285852" y="1571612"/>
            <a:ext cx="6526212" cy="7635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методы  и  средства</a:t>
            </a:r>
            <a:endParaRPr lang="ru-RU" sz="3600" i="1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501090" cy="16430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153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И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н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ф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о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р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м а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ц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и о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н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н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ы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е   т е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х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н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о л о г и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и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</a:p>
          <a:p>
            <a:pPr algn="ctr" rtl="0"/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        Э Т О :</a:t>
            </a:r>
            <a:endParaRPr lang="ru-RU" sz="3600" i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596" y="2857496"/>
            <a:ext cx="8501122" cy="3000396"/>
            <a:chOff x="262" y="8333"/>
            <a:chExt cx="11364" cy="5464"/>
          </a:xfrm>
        </p:grpSpPr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1564" y="8333"/>
              <a:ext cx="3749" cy="1151"/>
            </a:xfrm>
            <a:prstGeom prst="ellipse">
              <a:avLst/>
            </a:prstGeom>
            <a:solidFill>
              <a:srgbClr val="FBD4B4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Получения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3902" y="10370"/>
              <a:ext cx="3476" cy="1440"/>
            </a:xfrm>
            <a:prstGeom prst="ellipse">
              <a:avLst/>
            </a:prstGeom>
            <a:solidFill>
              <a:srgbClr val="FBD4B4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Хранения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6298" y="12357"/>
              <a:ext cx="5328" cy="1440"/>
            </a:xfrm>
            <a:prstGeom prst="ellipse">
              <a:avLst/>
            </a:prstGeom>
            <a:solidFill>
              <a:srgbClr val="FBD4B4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Использования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262" y="12357"/>
              <a:ext cx="5597" cy="1440"/>
            </a:xfrm>
            <a:prstGeom prst="ellipse">
              <a:avLst/>
            </a:prstGeom>
            <a:solidFill>
              <a:srgbClr val="FBD4B4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Преобразования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6298" y="8333"/>
              <a:ext cx="3476" cy="1151"/>
            </a:xfrm>
            <a:prstGeom prst="ellipse">
              <a:avLst/>
            </a:prstGeom>
            <a:solidFill>
              <a:srgbClr val="FBD4B4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Передачи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71538" y="2143116"/>
            <a:ext cx="6786868" cy="2786015"/>
            <a:chOff x="600" y="7212"/>
            <a:chExt cx="10689" cy="4387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600" y="7212"/>
              <a:ext cx="10689" cy="4387"/>
              <a:chOff x="600" y="7212"/>
              <a:chExt cx="10689" cy="4387"/>
            </a:xfrm>
          </p:grpSpPr>
          <p:sp>
            <p:nvSpPr>
              <p:cNvPr id="17420" name="AutoShape 12"/>
              <p:cNvSpPr>
                <a:spLocks noChangeArrowheads="1"/>
              </p:cNvSpPr>
              <p:nvPr/>
            </p:nvSpPr>
            <p:spPr bwMode="auto">
              <a:xfrm rot="4384144">
                <a:off x="7906" y="7474"/>
                <a:ext cx="965" cy="452"/>
              </a:xfrm>
              <a:prstGeom prst="notchedRightArrow">
                <a:avLst>
                  <a:gd name="adj1" fmla="val 50000"/>
                  <a:gd name="adj2" fmla="val 53374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FF"/>
                  </a:gs>
                </a:gsLst>
                <a:lin ang="2700000" scaled="1"/>
              </a:gra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1" name="AutoShape 13"/>
              <p:cNvSpPr>
                <a:spLocks noChangeArrowheads="1"/>
              </p:cNvSpPr>
              <p:nvPr/>
            </p:nvSpPr>
            <p:spPr bwMode="auto">
              <a:xfrm rot="5400000">
                <a:off x="4499" y="8430"/>
                <a:ext cx="2712" cy="588"/>
              </a:xfrm>
              <a:prstGeom prst="notchedRightArrow">
                <a:avLst>
                  <a:gd name="adj1" fmla="val 50000"/>
                  <a:gd name="adj2" fmla="val 115306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FF"/>
                  </a:gs>
                </a:gsLst>
                <a:lin ang="2700000" scaled="1"/>
              </a:gra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2" name="AutoShape 14"/>
              <p:cNvSpPr>
                <a:spLocks noChangeArrowheads="1"/>
              </p:cNvSpPr>
              <p:nvPr/>
            </p:nvSpPr>
            <p:spPr bwMode="auto">
              <a:xfrm rot="5400000">
                <a:off x="-1366" y="9183"/>
                <a:ext cx="4382" cy="450"/>
              </a:xfrm>
              <a:prstGeom prst="notchedRightArrow">
                <a:avLst>
                  <a:gd name="adj1" fmla="val 50000"/>
                  <a:gd name="adj2" fmla="val 179539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FF"/>
                  </a:gs>
                </a:gsLst>
                <a:lin ang="2700000" scaled="1"/>
              </a:gra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3" name="AutoShape 15"/>
              <p:cNvSpPr>
                <a:spLocks noChangeArrowheads="1"/>
              </p:cNvSpPr>
              <p:nvPr/>
            </p:nvSpPr>
            <p:spPr bwMode="auto">
              <a:xfrm rot="5400000">
                <a:off x="8926" y="9237"/>
                <a:ext cx="4275" cy="450"/>
              </a:xfrm>
              <a:prstGeom prst="notchedRightArrow">
                <a:avLst>
                  <a:gd name="adj1" fmla="val 50000"/>
                  <a:gd name="adj2" fmla="val 193891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FF"/>
                  </a:gs>
                </a:gsLst>
                <a:lin ang="2700000" scaled="1"/>
              </a:gra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4" name="AutoShape 16"/>
              <p:cNvSpPr>
                <a:spLocks noChangeArrowheads="1"/>
              </p:cNvSpPr>
              <p:nvPr/>
            </p:nvSpPr>
            <p:spPr bwMode="auto">
              <a:xfrm rot="6568846">
                <a:off x="3193" y="7469"/>
                <a:ext cx="965" cy="452"/>
              </a:xfrm>
              <a:prstGeom prst="notchedRightArrow">
                <a:avLst>
                  <a:gd name="adj1" fmla="val 50000"/>
                  <a:gd name="adj2" fmla="val 53374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FF"/>
                  </a:gs>
                </a:gsLst>
                <a:lin ang="2700000" scaled="1"/>
              </a:gra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 rot="4384144">
              <a:off x="7906" y="7474"/>
              <a:ext cx="965" cy="452"/>
            </a:xfrm>
            <a:prstGeom prst="notchedRightArrow">
              <a:avLst>
                <a:gd name="adj1" fmla="val 50000"/>
                <a:gd name="adj2" fmla="val 53374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66FF"/>
                </a:gs>
              </a:gsLst>
              <a:lin ang="27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1500166" y="6072206"/>
            <a:ext cx="6275387" cy="5095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информации</a:t>
            </a:r>
            <a:endParaRPr lang="ru-RU" sz="3600" b="1" i="1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 rot="5400000">
            <a:off x="7956576" y="6045216"/>
            <a:ext cx="782637" cy="265113"/>
          </a:xfrm>
          <a:prstGeom prst="curvedDownArrow">
            <a:avLst>
              <a:gd name="adj1" fmla="val 59042"/>
              <a:gd name="adj2" fmla="val 118084"/>
              <a:gd name="adj3" fmla="val 3333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571472" y="5715016"/>
            <a:ext cx="331788" cy="877887"/>
          </a:xfrm>
          <a:prstGeom prst="curvedRightArrow">
            <a:avLst>
              <a:gd name="adj1" fmla="val 52919"/>
              <a:gd name="adj2" fmla="val 105837"/>
              <a:gd name="adj3" fmla="val 3333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6" grpId="0"/>
      <p:bldP spid="17427" grpId="0" animBg="1"/>
      <p:bldP spid="174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Дидактические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требования  к  ИТО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8369087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Мотивированность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  использовании различных дидактических  материалов;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Чёткое  определение  роли, места, назначения и времени использования  КОП;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Ведущая роль педагога в проведении занятий;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Тесная взаимосвязь конкретного класса КОП с другими видами применяемых    ТСО;  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Введение в технологию только таких компонентов, которые гарантируют качество  обучения;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Соответствие методики компьютерного обучения общей  стратегии проведения  учебного занятия;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Обеспечение высокой степени индивидуализации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обуче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Обеспечение обратной связи в обучении.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endParaRPr lang="ru-RU" sz="2400" dirty="0" smtClean="0"/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1428760" cy="176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00174"/>
            <a:ext cx="81439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образом, информационные                                                                       технологии способствуют развитию личности ребёнка, помогают обучающимся образно выражать свои мысли на носителе информации (бумаге, экране, дисплее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д.)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фиксировать их и грамотно излагать, создают условия для эффективного проявления фундаментальных закономерностей мышления, воображения, восприятия, оптимизируют познавательный процесс и являются средством формирования информационной компетентности  обучающих-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7" y="192852"/>
            <a:ext cx="1169857" cy="137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0"/>
            <a:ext cx="1576367" cy="1576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65804"/>
            <a:ext cx="7572428" cy="5906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angle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Д А Ч И   В С Е М !</a:t>
            </a:r>
            <a:endParaRPr lang="ru-RU" sz="5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содержание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8662" y="2357430"/>
            <a:ext cx="49518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1. Эпиграф</a:t>
            </a:r>
            <a:endParaRPr lang="ru-RU" dirty="0" smtClean="0"/>
          </a:p>
          <a:p>
            <a:r>
              <a:rPr lang="ru-RU" dirty="0" smtClean="0"/>
              <a:t>2.Тема презентации.</a:t>
            </a:r>
          </a:p>
          <a:p>
            <a:r>
              <a:rPr lang="ru-RU" dirty="0" smtClean="0"/>
              <a:t>3. Цель презентации</a:t>
            </a:r>
          </a:p>
          <a:p>
            <a:r>
              <a:rPr lang="ru-RU" dirty="0" smtClean="0"/>
              <a:t>4. Информационные технологии</a:t>
            </a:r>
          </a:p>
          <a:p>
            <a:r>
              <a:rPr lang="ru-RU" dirty="0" smtClean="0"/>
              <a:t>5. Использование информационных технологий</a:t>
            </a:r>
          </a:p>
          <a:p>
            <a:r>
              <a:rPr lang="ru-RU" dirty="0" smtClean="0"/>
              <a:t>6. Виды информационных  технологий</a:t>
            </a:r>
          </a:p>
          <a:p>
            <a:r>
              <a:rPr lang="ru-RU" dirty="0" smtClean="0"/>
              <a:t>7.Специфика технологий ИНТЕРНЕТ</a:t>
            </a:r>
          </a:p>
          <a:p>
            <a:r>
              <a:rPr lang="ru-RU" dirty="0" smtClean="0"/>
              <a:t>8.Дидактические требования к ИТО</a:t>
            </a: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285720" y="5929330"/>
            <a:ext cx="714380" cy="6852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572264" y="5929330"/>
            <a:ext cx="756664" cy="68522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786710" y="5929330"/>
            <a:ext cx="714380" cy="6852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4572032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Наукой  свет  стоит,</a:t>
            </a:r>
          </a:p>
          <a:p>
            <a:pPr algn="ctr"/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а ученьем люди</a:t>
            </a:r>
            <a:endParaRPr lang="en-US" sz="4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ru-RU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живут </a:t>
            </a:r>
            <a:r>
              <a:rPr 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</a:t>
            </a:r>
            <a:endParaRPr lang="ru-RU" sz="4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357430"/>
            <a:ext cx="3231865" cy="3257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5500702"/>
            <a:ext cx="51923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Что выше квалификации</a:t>
            </a:r>
          </a:p>
          <a:p>
            <a:pPr algn="ctr"/>
            <a:r>
              <a:rPr lang="ru-RU" sz="3600" b="1" cap="none" spc="0" dirty="0" smtClean="0">
                <a:ln w="24500" cmpd="dbl">
                  <a:solidFill>
                    <a:srgbClr val="0000FF"/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Только её повышение!</a:t>
            </a:r>
            <a:endParaRPr lang="ru-RU" sz="3600" b="1" cap="none" spc="0" dirty="0">
              <a:ln w="24500" cmpd="dbl">
                <a:solidFill>
                  <a:srgbClr val="0000FF"/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vremena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7147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10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4393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  информационных технологий в сфере дополнительного </a:t>
            </a:r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образования детей 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их воспитательное значение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knig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801" y="0"/>
            <a:ext cx="1815199" cy="16051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857364"/>
            <a:ext cx="815465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качественное формирование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 использование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информационных ресурсов</a:t>
            </a:r>
            <a:endParaRPr lang="ru-RU" sz="4400" b="1" cap="none" spc="0" dirty="0">
              <a:ln w="245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5136" y="642918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 Е Л Ь :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01881"/>
            <a:ext cx="7232797" cy="215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285852" y="1571612"/>
            <a:ext cx="6526212" cy="7635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методы  и  средства</a:t>
            </a:r>
            <a:endParaRPr lang="ru-RU" sz="3600" i="1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501090" cy="16430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153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И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н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ф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о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р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м а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ц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и о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н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н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ы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е   т е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х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н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о л о г и </a:t>
            </a:r>
            <a:r>
              <a:rPr lang="ru-RU" sz="3600" i="1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и</a:t>
            </a:r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</a:p>
          <a:p>
            <a:pPr algn="ctr" rtl="0"/>
            <a:r>
              <a:rPr lang="ru-RU" sz="3600" i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        Э Т О :</a:t>
            </a:r>
            <a:endParaRPr lang="ru-RU" sz="3600" i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596" y="2857496"/>
            <a:ext cx="8501122" cy="3000396"/>
            <a:chOff x="262" y="8333"/>
            <a:chExt cx="11364" cy="5464"/>
          </a:xfrm>
        </p:grpSpPr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1564" y="8333"/>
              <a:ext cx="3749" cy="1151"/>
            </a:xfrm>
            <a:prstGeom prst="ellipse">
              <a:avLst/>
            </a:prstGeom>
            <a:solidFill>
              <a:srgbClr val="FBD4B4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Получения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3902" y="10370"/>
              <a:ext cx="3476" cy="1440"/>
            </a:xfrm>
            <a:prstGeom prst="ellipse">
              <a:avLst/>
            </a:prstGeom>
            <a:solidFill>
              <a:srgbClr val="FBD4B4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Хранения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6298" y="12357"/>
              <a:ext cx="5328" cy="1440"/>
            </a:xfrm>
            <a:prstGeom prst="ellipse">
              <a:avLst/>
            </a:prstGeom>
            <a:solidFill>
              <a:srgbClr val="FBD4B4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Использования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262" y="12357"/>
              <a:ext cx="5597" cy="1440"/>
            </a:xfrm>
            <a:prstGeom prst="ellipse">
              <a:avLst/>
            </a:prstGeom>
            <a:solidFill>
              <a:srgbClr val="FBD4B4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Преобразования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6298" y="8333"/>
              <a:ext cx="3476" cy="1151"/>
            </a:xfrm>
            <a:prstGeom prst="ellipse">
              <a:avLst/>
            </a:prstGeom>
            <a:solidFill>
              <a:srgbClr val="FBD4B4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Передачи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71538" y="2143116"/>
            <a:ext cx="6786868" cy="2786015"/>
            <a:chOff x="600" y="7212"/>
            <a:chExt cx="10689" cy="4387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600" y="7212"/>
              <a:ext cx="10689" cy="4387"/>
              <a:chOff x="600" y="7212"/>
              <a:chExt cx="10689" cy="4387"/>
            </a:xfrm>
          </p:grpSpPr>
          <p:sp>
            <p:nvSpPr>
              <p:cNvPr id="17420" name="AutoShape 12"/>
              <p:cNvSpPr>
                <a:spLocks noChangeArrowheads="1"/>
              </p:cNvSpPr>
              <p:nvPr/>
            </p:nvSpPr>
            <p:spPr bwMode="auto">
              <a:xfrm rot="4384144">
                <a:off x="7906" y="7474"/>
                <a:ext cx="965" cy="452"/>
              </a:xfrm>
              <a:prstGeom prst="notchedRightArrow">
                <a:avLst>
                  <a:gd name="adj1" fmla="val 50000"/>
                  <a:gd name="adj2" fmla="val 53374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FF"/>
                  </a:gs>
                </a:gsLst>
                <a:lin ang="2700000" scaled="1"/>
              </a:gra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1" name="AutoShape 13"/>
              <p:cNvSpPr>
                <a:spLocks noChangeArrowheads="1"/>
              </p:cNvSpPr>
              <p:nvPr/>
            </p:nvSpPr>
            <p:spPr bwMode="auto">
              <a:xfrm rot="5400000">
                <a:off x="4499" y="8430"/>
                <a:ext cx="2712" cy="588"/>
              </a:xfrm>
              <a:prstGeom prst="notchedRightArrow">
                <a:avLst>
                  <a:gd name="adj1" fmla="val 50000"/>
                  <a:gd name="adj2" fmla="val 115306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FF"/>
                  </a:gs>
                </a:gsLst>
                <a:lin ang="2700000" scaled="1"/>
              </a:gra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2" name="AutoShape 14"/>
              <p:cNvSpPr>
                <a:spLocks noChangeArrowheads="1"/>
              </p:cNvSpPr>
              <p:nvPr/>
            </p:nvSpPr>
            <p:spPr bwMode="auto">
              <a:xfrm rot="5400000">
                <a:off x="-1366" y="9183"/>
                <a:ext cx="4382" cy="450"/>
              </a:xfrm>
              <a:prstGeom prst="notchedRightArrow">
                <a:avLst>
                  <a:gd name="adj1" fmla="val 50000"/>
                  <a:gd name="adj2" fmla="val 179539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FF"/>
                  </a:gs>
                </a:gsLst>
                <a:lin ang="2700000" scaled="1"/>
              </a:gra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3" name="AutoShape 15"/>
              <p:cNvSpPr>
                <a:spLocks noChangeArrowheads="1"/>
              </p:cNvSpPr>
              <p:nvPr/>
            </p:nvSpPr>
            <p:spPr bwMode="auto">
              <a:xfrm rot="5400000">
                <a:off x="8926" y="9237"/>
                <a:ext cx="4275" cy="450"/>
              </a:xfrm>
              <a:prstGeom prst="notchedRightArrow">
                <a:avLst>
                  <a:gd name="adj1" fmla="val 50000"/>
                  <a:gd name="adj2" fmla="val 193891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FF"/>
                  </a:gs>
                </a:gsLst>
                <a:lin ang="2700000" scaled="1"/>
              </a:gra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24" name="AutoShape 16"/>
              <p:cNvSpPr>
                <a:spLocks noChangeArrowheads="1"/>
              </p:cNvSpPr>
              <p:nvPr/>
            </p:nvSpPr>
            <p:spPr bwMode="auto">
              <a:xfrm rot="6568846">
                <a:off x="3193" y="7469"/>
                <a:ext cx="965" cy="452"/>
              </a:xfrm>
              <a:prstGeom prst="notchedRightArrow">
                <a:avLst>
                  <a:gd name="adj1" fmla="val 50000"/>
                  <a:gd name="adj2" fmla="val 53374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66FF"/>
                  </a:gs>
                </a:gsLst>
                <a:lin ang="2700000" scaled="1"/>
              </a:gradFill>
              <a:ln w="2857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 rot="4384144">
              <a:off x="7906" y="7474"/>
              <a:ext cx="965" cy="452"/>
            </a:xfrm>
            <a:prstGeom prst="notchedRightArrow">
              <a:avLst>
                <a:gd name="adj1" fmla="val 50000"/>
                <a:gd name="adj2" fmla="val 53374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66FF"/>
                </a:gs>
              </a:gsLst>
              <a:lin ang="27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426" name="WordArt 18"/>
          <p:cNvSpPr>
            <a:spLocks noChangeArrowheads="1" noChangeShapeType="1" noTextEdit="1"/>
          </p:cNvSpPr>
          <p:nvPr/>
        </p:nvSpPr>
        <p:spPr bwMode="auto">
          <a:xfrm>
            <a:off x="1500166" y="6072206"/>
            <a:ext cx="6275387" cy="5095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информации</a:t>
            </a:r>
            <a:endParaRPr lang="ru-RU" sz="3600" b="1" i="1" kern="10" spc="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 rot="5400000">
            <a:off x="7956576" y="6045216"/>
            <a:ext cx="782637" cy="265113"/>
          </a:xfrm>
          <a:prstGeom prst="curvedDownArrow">
            <a:avLst>
              <a:gd name="adj1" fmla="val 59042"/>
              <a:gd name="adj2" fmla="val 118084"/>
              <a:gd name="adj3" fmla="val 3333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571472" y="5715016"/>
            <a:ext cx="331788" cy="877887"/>
          </a:xfrm>
          <a:prstGeom prst="curvedRightArrow">
            <a:avLst>
              <a:gd name="adj1" fmla="val 52919"/>
              <a:gd name="adj2" fmla="val 105837"/>
              <a:gd name="adj3" fmla="val 33333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26" grpId="0"/>
      <p:bldP spid="17427" grpId="0" animBg="1"/>
      <p:bldP spid="174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Информационные  технологии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0" y="3429000"/>
            <a:ext cx="4500562" cy="2571768"/>
          </a:xfrm>
          <a:prstGeom prst="bevel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 избирательной</a:t>
            </a:r>
          </a:p>
          <a:p>
            <a:pPr algn="ctr"/>
            <a:r>
              <a:rPr lang="ru-RU" sz="2800" b="1" i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интерактивностью</a:t>
            </a:r>
            <a:endParaRPr lang="ru-RU" sz="2800" b="1" i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929190" y="3357562"/>
            <a:ext cx="4214810" cy="2643206"/>
          </a:xfrm>
          <a:prstGeom prst="bevel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 полной</a:t>
            </a:r>
          </a:p>
          <a:p>
            <a:pPr algn="ctr"/>
            <a:r>
              <a:rPr lang="ru-RU" sz="2800" b="1" i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интерактивностью</a:t>
            </a:r>
            <a:endParaRPr lang="ru-RU" sz="2800" b="1" i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8260504">
            <a:off x="2699719" y="2592319"/>
            <a:ext cx="1299729" cy="458916"/>
          </a:xfrm>
          <a:prstGeom prst="stripedRightArrow">
            <a:avLst/>
          </a:prstGeom>
          <a:solidFill>
            <a:srgbClr val="FFFF00"/>
          </a:solidFill>
          <a:ln w="285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2974573">
            <a:off x="4946838" y="2557170"/>
            <a:ext cx="1299729" cy="458916"/>
          </a:xfrm>
          <a:prstGeom prst="stripedRightArrow">
            <a:avLst/>
          </a:prstGeom>
          <a:solidFill>
            <a:srgbClr val="FFFF00"/>
          </a:solidFill>
          <a:ln w="28575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285655" y="0"/>
            <a:ext cx="9788385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избирательной 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интерактивностью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технологии, обеспечивающие хранение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нформации в структурированном  виде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(банки и базы данных, видеотекст, 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теле-текст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и т.д.).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данном случае пользователю разрешается тольк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работать с уже существующими данными, 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вводя новых.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ИТ</a:t>
            </a: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 полной  интерактивностью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технологии, обеспечивающие прямой доступ к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мации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хранящейся в информационных сетях или каких-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носителях, что позволяет передавать, изменять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дополнять её.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428596" y="214290"/>
            <a:ext cx="8286808" cy="14239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Информационные технологии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классифицируют:</a:t>
            </a:r>
            <a:endParaRPr lang="ru-RU" sz="3600" i="1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2857520" cy="114300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ПО   ОБЛАСТИ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ПРИМЕНЕНИЯ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2285992"/>
            <a:ext cx="4214842" cy="1428760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ПО  СТЕПЕНИ  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ИСПОЛЬЗОВАНИЯ В НИХ КОМПЬЮТЕРА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500166" y="3500438"/>
            <a:ext cx="500066" cy="928694"/>
          </a:xfrm>
          <a:prstGeom prst="downArrow">
            <a:avLst>
              <a:gd name="adj1" fmla="val 50000"/>
              <a:gd name="adj2" fmla="val 8792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29388" y="3786190"/>
            <a:ext cx="416722" cy="930168"/>
          </a:xfrm>
          <a:prstGeom prst="downArrow">
            <a:avLst>
              <a:gd name="adj1" fmla="val 50000"/>
              <a:gd name="adj2" fmla="val 88888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641281">
            <a:off x="2359377" y="1461520"/>
            <a:ext cx="413543" cy="78959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274981">
            <a:off x="5894768" y="1479518"/>
            <a:ext cx="415655" cy="720552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857760"/>
            <a:ext cx="29289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4429132"/>
            <a:ext cx="3000396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Наука</a:t>
            </a:r>
          </a:p>
          <a:p>
            <a:pPr algn="ctr"/>
            <a:r>
              <a:rPr lang="ru-RU" sz="2400" b="1" dirty="0" smtClean="0"/>
              <a:t>Образование</a:t>
            </a:r>
          </a:p>
          <a:p>
            <a:pPr algn="ctr"/>
            <a:r>
              <a:rPr lang="ru-RU" sz="2400" b="1" dirty="0" smtClean="0"/>
              <a:t>Культура</a:t>
            </a:r>
          </a:p>
          <a:p>
            <a:pPr algn="ctr"/>
            <a:r>
              <a:rPr lang="ru-RU" sz="2400" b="1" dirty="0" smtClean="0"/>
              <a:t>Экономика</a:t>
            </a:r>
          </a:p>
          <a:p>
            <a:pPr algn="ctr"/>
            <a:r>
              <a:rPr lang="ru-RU" sz="2400" b="1" dirty="0" smtClean="0"/>
              <a:t>Производство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3504" y="4786322"/>
            <a:ext cx="342902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Компьютерные</a:t>
            </a:r>
          </a:p>
          <a:p>
            <a:pPr algn="ctr"/>
            <a:r>
              <a:rPr lang="ru-RU" sz="2400" b="1" dirty="0" err="1" smtClean="0"/>
              <a:t>Бескомпьютерные</a:t>
            </a:r>
            <a:endParaRPr lang="ru-RU" sz="2400" b="1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9BC2-E632-486F-8988-C08BD4B8C46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7  0.075 -0.08267  0.125 -0.08267  C 0.175 -0.08267  0.22 -0.05067  0.25 0  C 0.22 0.05067  0.175 0.08267  0.125 0.08267  C 0.075 0.08267  0.03 0.05067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" grpId="0" animBg="1"/>
      <p:bldP spid="4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861</TotalTime>
  <Words>545</Words>
  <Application>Microsoft Office PowerPoint</Application>
  <PresentationFormat>Экран (4:3)</PresentationFormat>
  <Paragraphs>169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Роль  информационных технологий в сфере  дополнительного образования  и их воспитательное  значение </vt:lpstr>
      <vt:lpstr>   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Admin</cp:lastModifiedBy>
  <cp:revision>294</cp:revision>
  <dcterms:created xsi:type="dcterms:W3CDTF">2011-01-24T13:50:08Z</dcterms:created>
  <dcterms:modified xsi:type="dcterms:W3CDTF">2013-09-21T14:58:01Z</dcterms:modified>
</cp:coreProperties>
</file>