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54"/>
  </p:notesMasterIdLst>
  <p:sldIdLst>
    <p:sldId id="256" r:id="rId12"/>
    <p:sldId id="257" r:id="rId13"/>
    <p:sldId id="258" r:id="rId14"/>
    <p:sldId id="261" r:id="rId15"/>
    <p:sldId id="295" r:id="rId16"/>
    <p:sldId id="296" r:id="rId17"/>
    <p:sldId id="297" r:id="rId18"/>
    <p:sldId id="298" r:id="rId19"/>
    <p:sldId id="299" r:id="rId20"/>
    <p:sldId id="262" r:id="rId21"/>
    <p:sldId id="263" r:id="rId22"/>
    <p:sldId id="276" r:id="rId23"/>
    <p:sldId id="277" r:id="rId24"/>
    <p:sldId id="278" r:id="rId25"/>
    <p:sldId id="279" r:id="rId26"/>
    <p:sldId id="301" r:id="rId27"/>
    <p:sldId id="264" r:id="rId28"/>
    <p:sldId id="265" r:id="rId29"/>
    <p:sldId id="281" r:id="rId30"/>
    <p:sldId id="282" r:id="rId31"/>
    <p:sldId id="283" r:id="rId32"/>
    <p:sldId id="266" r:id="rId33"/>
    <p:sldId id="292" r:id="rId34"/>
    <p:sldId id="267" r:id="rId35"/>
    <p:sldId id="284" r:id="rId36"/>
    <p:sldId id="286" r:id="rId37"/>
    <p:sldId id="285" r:id="rId38"/>
    <p:sldId id="268" r:id="rId39"/>
    <p:sldId id="287" r:id="rId40"/>
    <p:sldId id="300" r:id="rId41"/>
    <p:sldId id="269" r:id="rId42"/>
    <p:sldId id="270" r:id="rId43"/>
    <p:sldId id="288" r:id="rId44"/>
    <p:sldId id="289" r:id="rId45"/>
    <p:sldId id="290" r:id="rId46"/>
    <p:sldId id="271" r:id="rId47"/>
    <p:sldId id="291" r:id="rId48"/>
    <p:sldId id="273" r:id="rId49"/>
    <p:sldId id="274" r:id="rId50"/>
    <p:sldId id="275" r:id="rId51"/>
    <p:sldId id="293" r:id="rId52"/>
    <p:sldId id="294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2;&#1086;&#1085;&#1090;&#1088;&#1072;&#1082;&#1090;&#1085;&#1086;&#1077;%20&#1079;&#1072;&#1076;&#1072;&#1085;&#1080;&#1077;%20&#8470;2\10%20&#1055;&#1077;&#1076;&#1072;&#1075;&#1086;&#1075;&#1080;&#1095;&#1077;&#1089;&#1082;&#1080;&#1077;%20&#1082;&#1072;&#1076;&#1088;&#1099;%20(&#1055;&#1056;.&#8470;5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2;&#1086;&#1085;&#1090;&#1088;&#1072;&#1082;&#1090;&#1085;&#1086;&#1077;%20&#1079;&#1072;&#1076;&#1072;&#1085;&#1080;&#1077;%20&#8470;2\10%20&#1055;&#1077;&#1076;&#1072;&#1075;&#1086;&#1075;&#1080;&#1095;&#1077;&#1089;&#1082;&#1080;&#1077;%20&#1082;&#1072;&#1076;&#1088;&#1099;%20(&#1055;&#1056;.&#8470;5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2;&#1086;&#1085;&#1090;&#1088;&#1072;&#1082;&#1090;&#1085;&#1086;&#1077;%20&#1079;&#1072;&#1076;&#1072;&#1085;&#1080;&#1077;%20&#8470;2\10%20&#1055;&#1077;&#1076;&#1072;&#1075;&#1086;&#1075;&#1080;&#1095;&#1077;&#1089;&#1082;&#1080;&#1077;%20&#1082;&#1072;&#1076;&#1088;&#1099;%20(&#1055;&#1056;.&#8470;5)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&#1082;&#1086;&#1085;&#1090;&#1088;&#1072;&#1082;&#1090;&#1085;&#1086;&#1077;%20&#1079;&#1072;&#1076;&#1072;&#1085;&#1080;&#1077;%20&#8470;2\10%20&#1055;&#1077;&#1076;&#1072;&#1075;&#1086;&#1075;&#1080;&#1095;&#1077;&#1089;&#1082;&#1080;&#1077;%20&#1082;&#1072;&#1076;&#1088;&#1099;%20(&#1055;&#1056;.&#8470;5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000"/>
              <a:t>Образовательный уровень</a:t>
            </a:r>
          </a:p>
        </c:rich>
      </c:tx>
      <c:layout>
        <c:manualLayout>
          <c:xMode val="edge"/>
          <c:yMode val="edge"/>
          <c:x val="0.27156605424321961"/>
          <c:y val="4.7058823529411799E-2"/>
        </c:manualLayout>
      </c:layout>
      <c:spPr>
        <a:noFill/>
        <a:ln w="25400">
          <a:noFill/>
        </a:ln>
      </c:spPr>
    </c:title>
    <c:view3D>
      <c:hPercent val="32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3175">
          <a:solidFill>
            <a:srgbClr val="000000"/>
          </a:solidFill>
          <a:prstDash val="solid"/>
        </a:ln>
      </c:spPr>
    </c:sideWall>
    <c:backWall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067222236955673E-2"/>
          <c:y val="0.24705882352941186"/>
          <c:w val="0.87220583348803471"/>
          <c:h val="0.3823529411764709"/>
        </c:manualLayout>
      </c:layout>
      <c:bar3DChart>
        <c:barDir val="bar"/>
        <c:grouping val="percentStacked"/>
        <c:ser>
          <c:idx val="0"/>
          <c:order val="0"/>
          <c:tx>
            <c:strRef>
              <c:f>педкадры!$C$17</c:f>
              <c:strCache>
                <c:ptCount val="1"/>
                <c:pt idx="0">
                  <c:v>имеют высш.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педкадры!$C$18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педкадры!$D$17</c:f>
              <c:strCache>
                <c:ptCount val="1"/>
                <c:pt idx="0">
                  <c:v>не им.высш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педкадры!$D$18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shape val="box"/>
        <c:axId val="76184576"/>
        <c:axId val="76210944"/>
        <c:axId val="0"/>
      </c:bar3DChart>
      <c:catAx>
        <c:axId val="76184576"/>
        <c:scaling>
          <c:orientation val="minMax"/>
        </c:scaling>
        <c:delete val="1"/>
        <c:axPos val="l"/>
        <c:tickLblPos val="nextTo"/>
        <c:crossAx val="76210944"/>
        <c:crosses val="autoZero"/>
        <c:auto val="1"/>
        <c:lblAlgn val="ctr"/>
        <c:lblOffset val="100"/>
      </c:catAx>
      <c:valAx>
        <c:axId val="76210944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6184576"/>
        <c:crosses val="autoZero"/>
        <c:crossBetween val="between"/>
        <c:majorUnit val="0.2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679077152392991"/>
          <c:y val="0.85882352941176454"/>
          <c:w val="0.54629791646414605"/>
          <c:h val="0.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Качество знаний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2010/11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Татарская группа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2011/12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Татарская группа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Val val="1"/>
        </c:dLbls>
        <c:overlap val="-25"/>
        <c:axId val="102560512"/>
        <c:axId val="102562048"/>
      </c:barChart>
      <c:catAx>
        <c:axId val="102560512"/>
        <c:scaling>
          <c:orientation val="minMax"/>
        </c:scaling>
        <c:axPos val="b"/>
        <c:majorTickMark val="none"/>
        <c:tickLblPos val="nextTo"/>
        <c:crossAx val="102562048"/>
        <c:crosses val="autoZero"/>
        <c:auto val="1"/>
        <c:lblAlgn val="ctr"/>
        <c:lblOffset val="100"/>
      </c:catAx>
      <c:valAx>
        <c:axId val="102562048"/>
        <c:scaling>
          <c:orientation val="minMax"/>
        </c:scaling>
        <c:delete val="1"/>
        <c:axPos val="l"/>
        <c:numFmt formatCode="General" sourceLinked="1"/>
        <c:tickLblPos val="nextTo"/>
        <c:crossAx val="10256051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1"/>
          <c:dPt>
            <c:idx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CC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педкадры!$C$14:$I$14</c:f>
              <c:strCache>
                <c:ptCount val="7"/>
                <c:pt idx="0">
                  <c:v>Высш.</c:v>
                </c:pt>
                <c:pt idx="1">
                  <c:v>В/пед.</c:v>
                </c:pt>
                <c:pt idx="2">
                  <c:v>Н/высш.</c:v>
                </c:pt>
                <c:pt idx="3">
                  <c:v>Ср/проф.</c:v>
                </c:pt>
                <c:pt idx="4">
                  <c:v>Ср/спец.</c:v>
                </c:pt>
                <c:pt idx="5">
                  <c:v>Нач/проф.</c:v>
                </c:pt>
                <c:pt idx="6">
                  <c:v>Ср/общ</c:v>
                </c:pt>
              </c:strCache>
            </c:strRef>
          </c:cat>
          <c:val>
            <c:numRef>
              <c:f>педкадры!$C$15:$I$15</c:f>
              <c:numCache>
                <c:formatCode>General</c:formatCode>
                <c:ptCount val="7"/>
                <c:pt idx="0">
                  <c:v>0</c:v>
                </c:pt>
                <c:pt idx="1">
                  <c:v>28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/>
              <a:t>Стаж</a:t>
            </a:r>
          </a:p>
        </c:rich>
      </c:tx>
      <c:layout>
        <c:manualLayout>
          <c:xMode val="edge"/>
          <c:yMode val="edge"/>
          <c:x val="0.45367478597885585"/>
          <c:y val="4.6783625730994163E-2"/>
        </c:manualLayout>
      </c:layout>
      <c:spPr>
        <a:noFill/>
        <a:ln w="25400">
          <a:noFill/>
        </a:ln>
      </c:spPr>
    </c:title>
    <c:view3D>
      <c:hPercent val="35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sideWall>
    <c:backWall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0702970096236868E-2"/>
          <c:y val="0.26315939761169133"/>
          <c:w val="0.87220583348803471"/>
          <c:h val="0.34503121020199529"/>
        </c:manualLayout>
      </c:layout>
      <c:bar3DChart>
        <c:barDir val="bar"/>
        <c:grouping val="percentStacked"/>
        <c:ser>
          <c:idx val="0"/>
          <c:order val="0"/>
          <c:tx>
            <c:strRef>
              <c:f>педкадры!$B$27</c:f>
              <c:strCache>
                <c:ptCount val="1"/>
                <c:pt idx="0">
                  <c:v>0-3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педкадры!$B$28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педкадры!$C$27</c:f>
              <c:strCache>
                <c:ptCount val="1"/>
                <c:pt idx="0">
                  <c:v>от 3 до 20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педкадры!$C$28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педкадры!$D$27</c:f>
              <c:strCache>
                <c:ptCount val="1"/>
                <c:pt idx="0">
                  <c:v>&gt;20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педкадры!$D$28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Val val="1"/>
        </c:dLbls>
        <c:shape val="box"/>
        <c:axId val="77564928"/>
        <c:axId val="77579008"/>
        <c:axId val="0"/>
      </c:bar3DChart>
      <c:catAx>
        <c:axId val="77564928"/>
        <c:scaling>
          <c:orientation val="minMax"/>
        </c:scaling>
        <c:delete val="1"/>
        <c:axPos val="l"/>
        <c:tickLblPos val="nextTo"/>
        <c:crossAx val="77579008"/>
        <c:crosses val="autoZero"/>
        <c:auto val="1"/>
        <c:lblAlgn val="ctr"/>
        <c:lblOffset val="100"/>
      </c:catAx>
      <c:valAx>
        <c:axId val="77579008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7564928"/>
        <c:crosses val="autoZero"/>
        <c:crossBetween val="between"/>
        <c:majorUnit val="0.2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972060735398747"/>
          <c:y val="0.8304142683918897"/>
          <c:w val="0.42056205591123541"/>
          <c:h val="0.1286555847185767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/>
              <a:t>Квалификационная категория</a:t>
            </a:r>
          </a:p>
        </c:rich>
      </c:tx>
      <c:layout>
        <c:manualLayout>
          <c:xMode val="edge"/>
          <c:yMode val="edge"/>
          <c:x val="0.26666737844210153"/>
          <c:y val="4.6783625730994163E-2"/>
        </c:manualLayout>
      </c:layout>
      <c:spPr>
        <a:noFill/>
        <a:ln w="25400">
          <a:noFill/>
        </a:ln>
      </c:spPr>
    </c:title>
    <c:view3D>
      <c:hPercent val="33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sideWall>
    <c:backWall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0847541789495805E-2"/>
          <c:y val="0.23976745115731901"/>
          <c:w val="0.87796755489862766"/>
          <c:h val="0.35087919681558871"/>
        </c:manualLayout>
      </c:layout>
      <c:bar3DChart>
        <c:barDir val="bar"/>
        <c:grouping val="percentStacked"/>
        <c:ser>
          <c:idx val="0"/>
          <c:order val="0"/>
          <c:tx>
            <c:strRef>
              <c:f>педкадры!$E$27</c:f>
              <c:strCache>
                <c:ptCount val="1"/>
                <c:pt idx="0">
                  <c:v>Не им.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педкадры!$E$28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педкадры!$F$27</c:f>
              <c:strCache>
                <c:ptCount val="1"/>
                <c:pt idx="0">
                  <c:v>СЗД/вторая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педкадры!$F$28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педкадры!$G$27</c:f>
              <c:strCache>
                <c:ptCount val="1"/>
                <c:pt idx="0">
                  <c:v>Первая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педкадры!$G$28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3"/>
          <c:order val="3"/>
          <c:tx>
            <c:strRef>
              <c:f>педкадры!$H$27</c:f>
              <c:strCache>
                <c:ptCount val="1"/>
                <c:pt idx="0">
                  <c:v>Высш.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6817101362903872E-2"/>
                  <c:y val="-2.1065295951607436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педкадры!$H$28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Val val="1"/>
        </c:dLbls>
        <c:shape val="box"/>
        <c:axId val="77628160"/>
        <c:axId val="77629696"/>
        <c:axId val="0"/>
      </c:bar3DChart>
      <c:catAx>
        <c:axId val="77628160"/>
        <c:scaling>
          <c:orientation val="minMax"/>
        </c:scaling>
        <c:delete val="1"/>
        <c:axPos val="l"/>
        <c:tickLblPos val="nextTo"/>
        <c:crossAx val="77629696"/>
        <c:crosses val="autoZero"/>
        <c:auto val="1"/>
        <c:lblAlgn val="ctr"/>
        <c:lblOffset val="100"/>
      </c:catAx>
      <c:valAx>
        <c:axId val="77629696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7628160"/>
        <c:crosses val="autoZero"/>
        <c:crossBetween val="between"/>
        <c:majorUnit val="0.2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25427287690734"/>
          <c:y val="0.8304142683918897"/>
          <c:w val="0.69491632190043995"/>
          <c:h val="0.1286555847185767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Средняя</a:t>
            </a:r>
            <a:r>
              <a:rPr lang="ru-RU" baseline="0" dirty="0" smtClean="0"/>
              <a:t> оценка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2009/10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3.5</c:v>
                </c:pt>
                <c:pt idx="1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2010/11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3.6</c:v>
                </c:pt>
                <c:pt idx="1">
                  <c:v>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2011/12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3.1</c:v>
                </c:pt>
                <c:pt idx="1">
                  <c:v>3.7</c:v>
                </c:pt>
              </c:numCache>
            </c:numRef>
          </c:val>
        </c:ser>
        <c:dLbls>
          <c:showVal val="1"/>
        </c:dLbls>
        <c:overlap val="-25"/>
        <c:axId val="101527552"/>
        <c:axId val="101529088"/>
      </c:barChart>
      <c:catAx>
        <c:axId val="101527552"/>
        <c:scaling>
          <c:orientation val="minMax"/>
        </c:scaling>
        <c:axPos val="b"/>
        <c:majorTickMark val="none"/>
        <c:tickLblPos val="nextTo"/>
        <c:crossAx val="101529088"/>
        <c:crosses val="autoZero"/>
        <c:auto val="1"/>
        <c:lblAlgn val="ctr"/>
        <c:lblOffset val="100"/>
      </c:catAx>
      <c:valAx>
        <c:axId val="101529088"/>
        <c:scaling>
          <c:orientation val="minMax"/>
        </c:scaling>
        <c:delete val="1"/>
        <c:axPos val="l"/>
        <c:numFmt formatCode="General" sourceLinked="1"/>
        <c:tickLblPos val="nextTo"/>
        <c:crossAx val="10152755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Средний балл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2010/11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38.300000000000011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2011/12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56.3</c:v>
                </c:pt>
                <c:pt idx="1">
                  <c:v>39</c:v>
                </c:pt>
              </c:numCache>
            </c:numRef>
          </c:val>
        </c:ser>
        <c:dLbls>
          <c:showVal val="1"/>
        </c:dLbls>
        <c:overlap val="-25"/>
        <c:axId val="101638912"/>
        <c:axId val="101640448"/>
      </c:barChart>
      <c:catAx>
        <c:axId val="101638912"/>
        <c:scaling>
          <c:orientation val="minMax"/>
        </c:scaling>
        <c:axPos val="b"/>
        <c:majorTickMark val="none"/>
        <c:tickLblPos val="nextTo"/>
        <c:crossAx val="101640448"/>
        <c:crosses val="autoZero"/>
        <c:auto val="1"/>
        <c:lblAlgn val="ctr"/>
        <c:lblOffset val="100"/>
      </c:catAx>
      <c:valAx>
        <c:axId val="101640448"/>
        <c:scaling>
          <c:orientation val="minMax"/>
        </c:scaling>
        <c:delete val="1"/>
        <c:axPos val="l"/>
        <c:numFmt formatCode="General" sourceLinked="1"/>
        <c:tickLblPos val="nextTo"/>
        <c:crossAx val="10163891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 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67.3</c:v>
                </c:pt>
                <c:pt idx="1">
                  <c:v>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№98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 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56.3</c:v>
                </c:pt>
                <c:pt idx="1">
                  <c:v>39</c:v>
                </c:pt>
              </c:numCache>
            </c:numRef>
          </c:val>
        </c:ser>
        <c:dLbls>
          <c:showVal val="1"/>
        </c:dLbls>
        <c:gapWidth val="75"/>
        <c:axId val="101728256"/>
        <c:axId val="101729792"/>
      </c:barChart>
      <c:catAx>
        <c:axId val="101728256"/>
        <c:scaling>
          <c:orientation val="minMax"/>
        </c:scaling>
        <c:axPos val="b"/>
        <c:majorTickMark val="none"/>
        <c:tickLblPos val="nextTo"/>
        <c:crossAx val="101729792"/>
        <c:crosses val="autoZero"/>
        <c:auto val="1"/>
        <c:lblAlgn val="ctr"/>
        <c:lblOffset val="100"/>
      </c:catAx>
      <c:valAx>
        <c:axId val="101729792"/>
        <c:scaling>
          <c:orientation val="minMax"/>
        </c:scaling>
        <c:axPos val="l"/>
        <c:numFmt formatCode="General" sourceLinked="1"/>
        <c:majorTickMark val="none"/>
        <c:tickLblPos val="nextTo"/>
        <c:crossAx val="10172825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участников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Математика</c:v>
                </c:pt>
                <c:pt idx="1">
                  <c:v>Русский язык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Информатика</c:v>
                </c:pt>
                <c:pt idx="5">
                  <c:v>Химия</c:v>
                </c:pt>
                <c:pt idx="6">
                  <c:v>Литература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82.3</c:v>
                </c:pt>
                <c:pt idx="3">
                  <c:v>64.7</c:v>
                </c:pt>
                <c:pt idx="4">
                  <c:v>17.600000000000001</c:v>
                </c:pt>
                <c:pt idx="5">
                  <c:v>5.8</c:v>
                </c:pt>
                <c:pt idx="6">
                  <c:v>5.8</c:v>
                </c:pt>
              </c:numCache>
            </c:numRef>
          </c:val>
        </c:ser>
        <c:dLbls>
          <c:showVal val="1"/>
        </c:dLbls>
        <c:gapWidth val="75"/>
        <c:axId val="101799424"/>
        <c:axId val="101800960"/>
      </c:barChart>
      <c:catAx>
        <c:axId val="101799424"/>
        <c:scaling>
          <c:orientation val="minMax"/>
        </c:scaling>
        <c:axPos val="b"/>
        <c:majorTickMark val="none"/>
        <c:tickLblPos val="nextTo"/>
        <c:crossAx val="101800960"/>
        <c:crosses val="autoZero"/>
        <c:auto val="1"/>
        <c:lblAlgn val="ctr"/>
        <c:lblOffset val="100"/>
      </c:catAx>
      <c:valAx>
        <c:axId val="101800960"/>
        <c:scaling>
          <c:orientation val="minMax"/>
        </c:scaling>
        <c:axPos val="l"/>
        <c:numFmt formatCode="General" sourceLinked="1"/>
        <c:majorTickMark val="none"/>
        <c:tickLblPos val="nextTo"/>
        <c:crossAx val="10179942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Качество знаний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2010/11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Татарская группа</c:v>
                </c:pt>
                <c:pt idx="1">
                  <c:v>Русская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55.5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2011/12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Татарская группа</c:v>
                </c:pt>
                <c:pt idx="1">
                  <c:v>Русская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66.599999999999994</c:v>
                </c:pt>
                <c:pt idx="1">
                  <c:v>58</c:v>
                </c:pt>
              </c:numCache>
            </c:numRef>
          </c:val>
        </c:ser>
        <c:dLbls>
          <c:showVal val="1"/>
        </c:dLbls>
        <c:overlap val="-25"/>
        <c:axId val="101938304"/>
        <c:axId val="101939840"/>
      </c:barChart>
      <c:catAx>
        <c:axId val="101938304"/>
        <c:scaling>
          <c:orientation val="minMax"/>
        </c:scaling>
        <c:axPos val="b"/>
        <c:majorTickMark val="none"/>
        <c:tickLblPos val="nextTo"/>
        <c:crossAx val="101939840"/>
        <c:crosses val="autoZero"/>
        <c:auto val="1"/>
        <c:lblAlgn val="ctr"/>
        <c:lblOffset val="100"/>
      </c:catAx>
      <c:valAx>
        <c:axId val="101939840"/>
        <c:scaling>
          <c:orientation val="minMax"/>
        </c:scaling>
        <c:delete val="1"/>
        <c:axPos val="l"/>
        <c:numFmt formatCode="General" sourceLinked="1"/>
        <c:tickLblPos val="nextTo"/>
        <c:crossAx val="10193830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0.5</cdr:y>
    </cdr:from>
    <cdr:to>
      <cdr:x>0.54759</cdr:x>
      <cdr:y>0.5989</cdr:y>
    </cdr:to>
    <cdr:sp macro="" textlink="">
      <cdr:nvSpPr>
        <cdr:cNvPr id="409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12875" y="822325"/>
          <a:ext cx="134164" cy="1620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800" b="0" i="0" strike="noStrike">
              <a:solidFill>
                <a:srgbClr val="000000"/>
              </a:solidFill>
              <a:latin typeface="Arial Cyr"/>
            </a:rPr>
            <a:t>п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1F221-9A96-4AC3-A9E8-4D55A2F15E87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76535-9A24-4638-ABAB-EAC21D01E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6535-9A24-4638-ABAB-EAC21D01E68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6535-9A24-4638-ABAB-EAC21D01E6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6535-9A24-4638-ABAB-EAC21D01E6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6535-9A24-4638-ABAB-EAC21D01E68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6535-9A24-4638-ABAB-EAC21D01E68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67F8A90B-D140-4A47-BF36-3ED11BDD1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10F21-72B1-4AC1-AAE7-1B4A3560E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A4D64-10C4-418B-8122-7F300C57D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0401E-A746-4DEA-9C10-9CBFE55E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901DE-A440-4251-82F3-7343EF6C1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B5F2E-CBC3-4D72-B27E-938B03EA8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D7A7-6DD6-4BC0-B760-D34CEEDF2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9F172-8DF9-4D3C-9C89-614038F1C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55471-E13D-4EF3-A13E-65E167BCF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D0DEE-85C6-4D07-A457-3DA45A2DA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042E1-3753-4420-8F5F-8D135B08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A90B-D140-4A47-BF36-3ED11BDD1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0F21-72B1-4AC1-AAE7-1B4A3560E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4D64-10C4-418B-8122-7F300C57D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401E-A746-4DEA-9C10-9CBFE55E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01DE-A440-4251-82F3-7343EF6C1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5F2E-CBC3-4D72-B27E-938B03EA8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AD7A7-6DD6-4BC0-B760-D34CEEDF2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F172-8DF9-4D3C-9C89-614038F1C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55471-E13D-4EF3-A13E-65E167BCF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67F8A90B-D140-4A47-BF36-3ED11BDD1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0DEE-85C6-4D07-A457-3DA45A2DA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42E1-3753-4420-8F5F-8D135B08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10F21-72B1-4AC1-AAE7-1B4A3560E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A4D64-10C4-418B-8122-7F300C57D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0401E-A746-4DEA-9C10-9CBFE55E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901DE-A440-4251-82F3-7343EF6C1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B5F2E-CBC3-4D72-B27E-938B03EA8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D7A7-6DD6-4BC0-B760-D34CEEDF2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9F172-8DF9-4D3C-9C89-614038F1C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55471-E13D-4EF3-A13E-65E167BCF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D0DEE-85C6-4D07-A457-3DA45A2DA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042E1-3753-4420-8F5F-8D135B08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A90B-D140-4A47-BF36-3ED11BDD1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0F21-72B1-4AC1-AAE7-1B4A3560E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4D64-10C4-418B-8122-7F300C57D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401E-A746-4DEA-9C10-9CBFE55E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01DE-A440-4251-82F3-7343EF6C1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5F2E-CBC3-4D72-B27E-938B03EA8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AD7A7-6DD6-4BC0-B760-D34CEEDF2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F172-8DF9-4D3C-9C89-614038F1C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55471-E13D-4EF3-A13E-65E167BCF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0DEE-85C6-4D07-A457-3DA45A2DA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42E1-3753-4420-8F5F-8D135B08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67F8A90B-D140-4A47-BF36-3ED11BDD1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10F21-72B1-4AC1-AAE7-1B4A3560E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A4D64-10C4-418B-8122-7F300C57D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0401E-A746-4DEA-9C10-9CBFE55E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901DE-A440-4251-82F3-7343EF6C1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B5F2E-CBC3-4D72-B27E-938B03EA8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D7A7-6DD6-4BC0-B760-D34CEEDF2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9F172-8DF9-4D3C-9C89-614038F1C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55471-E13D-4EF3-A13E-65E167BCF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D0DEE-85C6-4D07-A457-3DA45A2DA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042E1-3753-4420-8F5F-8D135B08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A90B-D140-4A47-BF36-3ED11BDD1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0F21-72B1-4AC1-AAE7-1B4A3560E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4D64-10C4-418B-8122-7F300C57D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401E-A746-4DEA-9C10-9CBFE55E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01DE-A440-4251-82F3-7343EF6C1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5F2E-CBC3-4D72-B27E-938B03EA8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AD7A7-6DD6-4BC0-B760-D34CEEDF2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F172-8DF9-4D3C-9C89-614038F1C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55471-E13D-4EF3-A13E-65E167BCF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0DEE-85C6-4D07-A457-3DA45A2DA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42E1-3753-4420-8F5F-8D135B08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67F8A90B-D140-4A47-BF36-3ED11BDD1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10F21-72B1-4AC1-AAE7-1B4A3560E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A4D64-10C4-418B-8122-7F300C57D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0401E-A746-4DEA-9C10-9CBFE55E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901DE-A440-4251-82F3-7343EF6C1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B5F2E-CBC3-4D72-B27E-938B03EA8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D7A7-6DD6-4BC0-B760-D34CEEDF2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9F172-8DF9-4D3C-9C89-614038F1C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55471-E13D-4EF3-A13E-65E167BCF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D0DEE-85C6-4D07-A457-3DA45A2DA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042E1-3753-4420-8F5F-8D135B08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A90B-D140-4A47-BF36-3ED11BDD1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0F21-72B1-4AC1-AAE7-1B4A3560E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4D64-10C4-418B-8122-7F300C57D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401E-A746-4DEA-9C10-9CBFE55E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01DE-A440-4251-82F3-7343EF6C1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5F2E-CBC3-4D72-B27E-938B03EA8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AD7A7-6DD6-4BC0-B760-D34CEEDF2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F172-8DF9-4D3C-9C89-614038F1C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55471-E13D-4EF3-A13E-65E167BCF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0DEE-85C6-4D07-A457-3DA45A2DA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42E1-3753-4420-8F5F-8D135B08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67F8A90B-D140-4A47-BF36-3ED11BDD1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10F21-72B1-4AC1-AAE7-1B4A3560E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A4D64-10C4-418B-8122-7F300C57D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0401E-A746-4DEA-9C10-9CBFE55E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901DE-A440-4251-82F3-7343EF6C1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B5F2E-CBC3-4D72-B27E-938B03EA8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D7A7-6DD6-4BC0-B760-D34CEEDF2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9F172-8DF9-4D3C-9C89-614038F1C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55471-E13D-4EF3-A13E-65E167BCF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D0DEE-85C6-4D07-A457-3DA45A2DA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042E1-3753-4420-8F5F-8D135B08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A90B-D140-4A47-BF36-3ED11BDD1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0F21-72B1-4AC1-AAE7-1B4A3560E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4D64-10C4-418B-8122-7F300C57D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401E-A746-4DEA-9C10-9CBFE55E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01DE-A440-4251-82F3-7343EF6C10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5F2E-CBC3-4D72-B27E-938B03EA8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AD7A7-6DD6-4BC0-B760-D34CEEDF2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F172-8DF9-4D3C-9C89-614038F1C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55471-E13D-4EF3-A13E-65E167BCF6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0DEE-85C6-4D07-A457-3DA45A2DA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42E1-3753-4420-8F5F-8D135B08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3B227506-91F4-402F-8BEA-7F713A6EB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3B227506-91F4-402F-8BEA-7F713A6EB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3B227506-91F4-402F-8BEA-7F713A6EB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3B227506-91F4-402F-8BEA-7F713A6EB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3B227506-91F4-402F-8BEA-7F713A6EB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0C00748-2249-4CC1-9E1B-7E758D1B7EDF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352D52C-0E47-440E-84A8-704A65125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3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730673"/>
          </a:xfrm>
        </p:spPr>
        <p:txBody>
          <a:bodyPr/>
          <a:lstStyle/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2060"/>
                </a:solidFill>
              </a:rPr>
              <a:t>ПЕДАГОГИЧЕСКИЙ СОВЕТ</a:t>
            </a:r>
            <a:r>
              <a:rPr lang="ru-RU" dirty="0" smtClean="0">
                <a:solidFill>
                  <a:srgbClr val="002060"/>
                </a:solidFill>
              </a:rPr>
              <a:t> №1</a:t>
            </a: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>28.08.2012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7772400" cy="3577952"/>
          </a:xfrm>
        </p:spPr>
        <p:txBody>
          <a:bodyPr/>
          <a:lstStyle/>
          <a:p>
            <a:pPr hangingPunct="0"/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 hangingPunct="0"/>
            <a:r>
              <a:rPr lang="ru-RU" dirty="0" smtClean="0"/>
              <a:t> </a:t>
            </a:r>
          </a:p>
          <a:p>
            <a:pPr hangingPunct="0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КОМПЛЕКТОВАНИЕ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КЛАССОВ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81038" y="1625600"/>
          <a:ext cx="7620000" cy="4491038"/>
        </p:xfrm>
        <a:graphic>
          <a:graphicData uri="http://schemas.openxmlformats.org/presentationml/2006/ole">
            <p:oleObj spid="_x0000_s1028" name="Документ" r:id="rId3" imgW="6114138" imgH="359959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ИТОГИ АДМИНИСТРАТИВНЫХ КОНТРОЛЬНЫХ РАБОТ НА КОНЕЦ 2011-2012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УЧЕБНОГО ГОДА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7" y="1785926"/>
          <a:ext cx="8572559" cy="4838724"/>
        </p:xfrm>
        <a:graphic>
          <a:graphicData uri="http://schemas.openxmlformats.org/drawingml/2006/table">
            <a:tbl>
              <a:tblPr/>
              <a:tblGrid>
                <a:gridCol w="571503"/>
                <a:gridCol w="642942"/>
                <a:gridCol w="857256"/>
                <a:gridCol w="1500199"/>
                <a:gridCol w="488059"/>
                <a:gridCol w="583510"/>
                <a:gridCol w="428628"/>
                <a:gridCol w="428628"/>
                <a:gridCol w="428628"/>
                <a:gridCol w="428628"/>
                <a:gridCol w="1285884"/>
                <a:gridCol w="928694"/>
              </a:tblGrid>
              <a:tr h="9429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Учитель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Кол-во 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учащихся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Писали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«5»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«4»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«3»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«2»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Успеваемость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Качество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24.04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 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Трофимова М.А.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81%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96%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24.04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 Б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Хабибуллина Р.Р.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80%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65%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Тазиева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Г.Ш.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88%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60%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27.04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 Б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Усманова Н.Ф.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75%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75%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15.05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4А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Гарифуллина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Р.М.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94,4%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55,5%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11.05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 Б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Назарова М.В.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76%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0166" y="135729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Русский язык 2-4 классы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ИТОГИ АДМИНИСТРАТИВНЫХ КОНТРОЛЬНЫХ РАБОТ НА КОНЕЦ 2011-2012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УЧЕБНОГО ГОДА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35729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Математика 2-4 классы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785926"/>
          <a:ext cx="8643998" cy="4724424"/>
        </p:xfrm>
        <a:graphic>
          <a:graphicData uri="http://schemas.openxmlformats.org/drawingml/2006/table">
            <a:tbl>
              <a:tblPr/>
              <a:tblGrid>
                <a:gridCol w="571504"/>
                <a:gridCol w="428628"/>
                <a:gridCol w="1136499"/>
                <a:gridCol w="1506707"/>
                <a:gridCol w="500066"/>
                <a:gridCol w="571504"/>
                <a:gridCol w="428628"/>
                <a:gridCol w="428628"/>
                <a:gridCol w="428628"/>
                <a:gridCol w="428628"/>
                <a:gridCol w="1285884"/>
                <a:gridCol w="928694"/>
              </a:tblGrid>
              <a:tr h="914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Учитель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Кол-во 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учащихся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Писали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«5»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«4»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«3»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«2»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Успеваемость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Качество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27.04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 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Трофимова М.А.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96%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75%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 Б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Хабибуллина Р.Р.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95%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75%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Тазиева Г.Ш.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84%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54%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 Б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Усманова Н.Ф.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95%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71%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14.5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 А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Математик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Гарифуллина Р.М.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94,4%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66,6%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16.5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 Б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Математик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Назарова М.В.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80%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ИТОГИ АДМИНИСТРАТИВНЫХ КОНТРОЛЬНЫХ РАБОТ НА КОНЕЦ 2011-2012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УЧЕБНОГО ГОДА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35729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Русский язык 5-8,10 классы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928802"/>
          <a:ext cx="8501121" cy="4429155"/>
        </p:xfrm>
        <a:graphic>
          <a:graphicData uri="http://schemas.openxmlformats.org/drawingml/2006/table">
            <a:tbl>
              <a:tblPr/>
              <a:tblGrid>
                <a:gridCol w="571503"/>
                <a:gridCol w="500066"/>
                <a:gridCol w="1000132"/>
                <a:gridCol w="1357322"/>
                <a:gridCol w="428628"/>
                <a:gridCol w="805305"/>
                <a:gridCol w="396870"/>
                <a:gridCol w="396870"/>
                <a:gridCol w="396870"/>
                <a:gridCol w="396870"/>
                <a:gridCol w="1321991"/>
                <a:gridCol w="928694"/>
              </a:tblGrid>
              <a:tr h="781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Учитель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Кол-во 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Писали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«5»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«4»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«3»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«2»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Успеваемость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Качество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23.04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Галеева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А.Р.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86,7%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54,5%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Федотова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С.М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43,7%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26.04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 Б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Федотова С.М.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Галеева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А.Р.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95,2%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66,7%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Галеева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А.Р.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62,5%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37,5%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27.04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 Б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Галеева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А.Р.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95,2%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81%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4.05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Федотова С.М.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27,3%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ИТОГИ АДМИНИСТРАТИВНЫХ КОНТРОЛЬНЫХ РАБОТ НА КОНЕЦ 2011-2012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УЧЕБНОГО ГОДА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35729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Математика 5-8,10 классы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857364"/>
          <a:ext cx="8715436" cy="4773167"/>
        </p:xfrm>
        <a:graphic>
          <a:graphicData uri="http://schemas.openxmlformats.org/drawingml/2006/table">
            <a:tbl>
              <a:tblPr/>
              <a:tblGrid>
                <a:gridCol w="571504"/>
                <a:gridCol w="642942"/>
                <a:gridCol w="1143008"/>
                <a:gridCol w="1428760"/>
                <a:gridCol w="529557"/>
                <a:gridCol w="486145"/>
                <a:gridCol w="393262"/>
                <a:gridCol w="393262"/>
                <a:gridCol w="393262"/>
                <a:gridCol w="519156"/>
                <a:gridCol w="1285884"/>
                <a:gridCol w="928694"/>
              </a:tblGrid>
              <a:tr h="794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Учитель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Кол-во 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учащихся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Писали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«5»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«4»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«3»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 «2»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Успеваемость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Качество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Фаридова Ф.Н.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83%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62%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Фаридова Ф.Н.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50%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44%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27.04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 Б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Газизова К.Р.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94%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25%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26.04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Газизова К.Р.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83%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28%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26.04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Газизова К.Р.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78%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44%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26.04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 Б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Газизова К.Р.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92%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58%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26.04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 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Газизова К.Р.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86%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29%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0875" marR="60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ИТОГИ АДМИНИСТРАТИВНЫХ КОНТРОЛЬНЫХ РАБОТ НА КОНЕЦ 2011-2012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УЧЕБНОГО ГОДА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14298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Татарский </a:t>
            </a:r>
            <a:r>
              <a:rPr lang="ru-RU" b="1" dirty="0" smtClean="0"/>
              <a:t>язык 2-4 классы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714489"/>
          <a:ext cx="8358247" cy="4831158"/>
        </p:xfrm>
        <a:graphic>
          <a:graphicData uri="http://schemas.openxmlformats.org/drawingml/2006/table">
            <a:tbl>
              <a:tblPr/>
              <a:tblGrid>
                <a:gridCol w="527559"/>
                <a:gridCol w="634859"/>
                <a:gridCol w="1055865"/>
                <a:gridCol w="1496495"/>
                <a:gridCol w="615980"/>
                <a:gridCol w="739180"/>
                <a:gridCol w="424731"/>
                <a:gridCol w="424731"/>
                <a:gridCol w="424731"/>
                <a:gridCol w="424731"/>
                <a:gridCol w="739924"/>
                <a:gridCol w="849461"/>
              </a:tblGrid>
              <a:tr h="5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Группы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Учитель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Кол-во учащихся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Писали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«4»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Успеваемость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Качество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16.03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Тат.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Рус.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Сафина А.Г.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Тазиева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Г.Ш.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2/2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5/5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2/2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77,7%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53,3%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15.03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17.03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2Б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Рус.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Сафина А.Г.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Валиева Э.М.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2/5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4/2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2/1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90,9%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75/87,5%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4,5%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15.03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Рус.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Сафина А.Г.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Тазиева Г.Ш.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1/3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100/71,4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28,5/57%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66,6%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16.03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3Б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Рус.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Сафина А.Г.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Усманова Н.Ф.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3/2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2/2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1/2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85,7/71,4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57/42,8%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77,7%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22.12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4А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 кл.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Гарифуллина Р.М.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3/3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4/7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6/7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4/0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76,4/100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41/58,8%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10.05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 кл.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Гарифуллина Р.М.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6/7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4/5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3/3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2/0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86,6/100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66,6/80%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22.12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4Б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Рус.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Гарифуллина Р.М.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Сафина А.Г.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3/6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87,5%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ИТОГИ АДМИНИСТРАТИВНЫХ КОНТРОЛЬНЫХ РАБОТ НА КОНЕЦ 2011-2012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УЧЕБНОГО ГОДА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28586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Татарский </a:t>
            </a:r>
            <a:r>
              <a:rPr lang="ru-RU" b="1" dirty="0" smtClean="0"/>
              <a:t>язык 5-8,10 классы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2" y="1714489"/>
          <a:ext cx="8358247" cy="4831158"/>
        </p:xfrm>
        <a:graphic>
          <a:graphicData uri="http://schemas.openxmlformats.org/drawingml/2006/table">
            <a:tbl>
              <a:tblPr/>
              <a:tblGrid>
                <a:gridCol w="527559"/>
                <a:gridCol w="634859"/>
                <a:gridCol w="1055865"/>
                <a:gridCol w="1496495"/>
                <a:gridCol w="615980"/>
                <a:gridCol w="739180"/>
                <a:gridCol w="424731"/>
                <a:gridCol w="424731"/>
                <a:gridCol w="424731"/>
                <a:gridCol w="424731"/>
                <a:gridCol w="739924"/>
                <a:gridCol w="849461"/>
              </a:tblGrid>
              <a:tr h="5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Группы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Учитель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Кол-во учащихся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Писали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«4»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Успеваемость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Качество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2.05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Рус.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Валиева Э.М.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Касимова Г.Н.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1/3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3/2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2/0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83,3/100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66,6/83,3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55,5%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18.05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 кл.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Валиева Э.М.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3/2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6/6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5/6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64,2/57%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16.02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6Б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Рус.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Касимова Г.Н.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29.02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Рус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Мифтиева Ф.Г.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Касимова Г.Н.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5/4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100/85,7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85,7/71,4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16.02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 кл.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Мифтиева Ф.Г.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3/3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5/6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2/0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15.02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8Б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Тат.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Рус.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Мифтиева Ф.Г.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Валиева Э.М.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5/3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0/2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0/1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100/85,7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71,4%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93,7%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24.04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Рус.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Валиева Э.М.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Анализ итоговой аттестации учащихся  9 классов за три года</a:t>
            </a:r>
            <a:endParaRPr lang="ru-RU" sz="32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571612"/>
          <a:ext cx="8286808" cy="456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Анализ итоговой аттестации учащихся  11 классов за два года</a:t>
            </a:r>
            <a:r>
              <a:rPr lang="ru-RU" sz="3600" dirty="0" smtClean="0">
                <a:solidFill>
                  <a:schemeClr val="accent6"/>
                </a:solidFill>
              </a:rPr>
              <a:t/>
            </a:r>
            <a:br>
              <a:rPr lang="ru-RU" sz="3600" dirty="0" smtClean="0">
                <a:solidFill>
                  <a:schemeClr val="accent6"/>
                </a:solidFill>
              </a:rPr>
            </a:br>
            <a:endParaRPr lang="ru-RU" sz="36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1571612"/>
          <a:ext cx="7858180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Результаты ЕГЭ выпускников 11-го класса в сравнении с городскими</a:t>
            </a:r>
            <a:endParaRPr lang="ru-RU" sz="28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Тема :</a:t>
            </a:r>
            <a:endParaRPr lang="ru-RU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«Анализ итогов 2011-2012 учебного года. Цели, задачи, направления деятельности педагогического коллектива на  2012-2013 учебный год. Результаты итоговых государственных экзаменов.»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571500"/>
            <a:ext cx="8229600" cy="11430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Количество выпускников,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принимавших участие в ЕГЭ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в 2012 году – 17 человек.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0034" y="1857364"/>
          <a:ext cx="785818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Учащиеся, наиболее успешно сдавшие ЕГЭ 2012 (набравшие более 60 баллов):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142984"/>
          <a:ext cx="7929618" cy="502053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43206"/>
                <a:gridCol w="2143140"/>
                <a:gridCol w="2143140"/>
                <a:gridCol w="1000132"/>
              </a:tblGrid>
              <a:tr h="417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ФИ учащегося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Предмет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Учитель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Балл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94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Воробьев Дмитрий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Русский язык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Галеева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А.Р.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17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Галстян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Роберт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Русский язык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Галеева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А.Р.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6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Каримова Алина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Русский язык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Галеева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А.Р.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0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Миннебаев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Марсель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Русский язык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Галеева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А.Р.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97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Шагидуллина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Залия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Русский язык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Галеева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А.Р.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6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Юсупов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Айрат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Русский язык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Галеева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А.Р.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horzOverflow="overflow"/>
                </a:tc>
              </a:tr>
              <a:tr h="327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Галстян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Роберт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Кондрабаева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Н.М.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horzOverflow="overflow"/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Шагидуллина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Залия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Кондрабаева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Н.М.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0" marB="0" horzOverflow="overflow"/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Миннебаев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Марсель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Кондрабаева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Н.М.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horzOverflow="overflow"/>
                </a:tc>
              </a:tr>
              <a:tr h="38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Галстян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Роберт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Гоголева Р.В.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horzOverflow="overflow"/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Воробьев Дмитрий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Анализ итоговой аттестации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 учащихся  9 </a:t>
            </a:r>
            <a:r>
              <a:rPr lang="ru-RU" sz="3200" b="1" dirty="0" err="1" smtClean="0">
                <a:solidFill>
                  <a:schemeClr val="accent6"/>
                </a:solidFill>
              </a:rPr>
              <a:t>ых</a:t>
            </a:r>
            <a:r>
              <a:rPr lang="ru-RU" sz="3200" b="1" dirty="0" smtClean="0">
                <a:solidFill>
                  <a:schemeClr val="accent6"/>
                </a:solidFill>
              </a:rPr>
              <a:t> классов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 по татарскому языку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71538" y="1928802"/>
          <a:ext cx="742955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Анализ итоговой аттестации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 учащихся  11 </a:t>
            </a:r>
            <a:r>
              <a:rPr lang="ru-RU" sz="3200" b="1" dirty="0" err="1" smtClean="0">
                <a:solidFill>
                  <a:schemeClr val="accent6"/>
                </a:solidFill>
              </a:rPr>
              <a:t>ых</a:t>
            </a:r>
            <a:r>
              <a:rPr lang="ru-RU" sz="3200" b="1" dirty="0" smtClean="0">
                <a:solidFill>
                  <a:schemeClr val="accent6"/>
                </a:solidFill>
              </a:rPr>
              <a:t> классов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 по татарскому языку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85786" y="2000240"/>
          <a:ext cx="771530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6"/>
                </a:solidFill>
              </a:rPr>
              <a:t>Результаты участия в олимпиадах и конкурсах</a:t>
            </a:r>
            <a:r>
              <a:rPr lang="ru-RU" sz="6000" dirty="0" smtClean="0">
                <a:solidFill>
                  <a:schemeClr val="accent6"/>
                </a:solidFill>
              </a:rPr>
              <a:t/>
            </a:r>
            <a:br>
              <a:rPr lang="ru-RU" sz="6000" dirty="0" smtClean="0">
                <a:solidFill>
                  <a:schemeClr val="accent6"/>
                </a:solidFill>
              </a:rPr>
            </a:br>
            <a:endParaRPr lang="ru-RU" sz="6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Районные конкурсы и олимпиады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329642" cy="5222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42900"/>
                <a:gridCol w="2200300"/>
                <a:gridCol w="1943104"/>
                <a:gridCol w="800096"/>
                <a:gridCol w="871582"/>
                <a:gridCol w="19716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Наименование конкурса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Участник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класс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место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Учитель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Олимпиада среди</a:t>
                      </a:r>
                      <a:r>
                        <a:rPr lang="ru-RU" sz="1200" b="1" baseline="0" dirty="0" smtClean="0"/>
                        <a:t> учащихся 4 </a:t>
                      </a:r>
                      <a:r>
                        <a:rPr lang="ru-RU" sz="1200" b="1" baseline="0" dirty="0" err="1" smtClean="0"/>
                        <a:t>ых</a:t>
                      </a:r>
                      <a:r>
                        <a:rPr lang="ru-RU" sz="1200" b="1" baseline="0" dirty="0" smtClean="0"/>
                        <a:t> классов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Моргунова </a:t>
                      </a:r>
                      <a:r>
                        <a:rPr lang="ru-RU" sz="1200" b="1" dirty="0" err="1" smtClean="0"/>
                        <a:t>Евелина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Гарифуллина</a:t>
                      </a:r>
                      <a:r>
                        <a:rPr lang="ru-RU" sz="1200" b="1" dirty="0" smtClean="0"/>
                        <a:t> Р.М.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Олимпиада среди</a:t>
                      </a:r>
                      <a:r>
                        <a:rPr lang="ru-RU" sz="1200" b="1" baseline="0" dirty="0" smtClean="0"/>
                        <a:t> учащихся 4 </a:t>
                      </a:r>
                      <a:r>
                        <a:rPr lang="ru-RU" sz="1200" b="1" baseline="0" dirty="0" err="1" smtClean="0"/>
                        <a:t>ых</a:t>
                      </a:r>
                      <a:r>
                        <a:rPr lang="ru-RU" sz="1200" b="1" baseline="0" dirty="0" smtClean="0"/>
                        <a:t> классов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Трифонова Вера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4Б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Назарова М.В.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Олимпиада по татарскому языку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Чернова Екатерина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призер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Валиева Э.М.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Олимпиада по татарскому языку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Исаев </a:t>
                      </a:r>
                      <a:r>
                        <a:rPr lang="ru-RU" sz="1200" b="1" dirty="0" err="1" smtClean="0"/>
                        <a:t>Халид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призер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Валиева Э.М.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Конкурс</a:t>
                      </a:r>
                      <a:r>
                        <a:rPr lang="ru-RU" sz="1200" b="1" baseline="0" dirty="0" smtClean="0"/>
                        <a:t> по технологии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Группа учащихся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5-8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Насырова Е.Г.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6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Конкурс экскурсионных проектов «Казань-город сердца моего»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Чернова Екатерина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Федорова В.А.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7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Конкурс чтецов 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Шигъри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tt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ү</a:t>
                      </a:r>
                      <a:r>
                        <a:rPr lang="ru-RU" sz="1200" b="1" dirty="0" err="1" smtClean="0"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Булатова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Алзира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1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+mj-lt"/>
                        </a:rPr>
                        <a:t>Касимова</a:t>
                      </a:r>
                      <a:r>
                        <a:rPr lang="ru-RU" sz="1200" b="1" dirty="0" smtClean="0">
                          <a:latin typeface="+mj-lt"/>
                        </a:rPr>
                        <a:t> Г.Н.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Конкурс «Неделя русской культуры»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dirty="0" smtClean="0"/>
                        <a:t>Конкурс</a:t>
                      </a:r>
                      <a:r>
                        <a:rPr lang="ru-RU" sz="1200" b="1" baseline="0" dirty="0" smtClean="0"/>
                        <a:t> сочинений «Незабываемые страницы истории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baseline="0" dirty="0" smtClean="0"/>
                        <a:t> Литературная гостиная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1" baseline="0" dirty="0" smtClean="0"/>
                        <a:t> конкурс стенгазет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err="1" smtClean="0"/>
                        <a:t>Шагидуллина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200" b="1" dirty="0" err="1" smtClean="0"/>
                        <a:t>Залия</a:t>
                      </a:r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Коллектив</a:t>
                      </a:r>
                    </a:p>
                    <a:p>
                      <a:r>
                        <a:rPr lang="ru-RU" sz="1200" b="1" dirty="0" smtClean="0"/>
                        <a:t>Коллектив</a:t>
                      </a:r>
                      <a:r>
                        <a:rPr lang="ru-RU" sz="1200" b="1" baseline="0" dirty="0" smtClean="0"/>
                        <a:t> </a:t>
                      </a:r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11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10</a:t>
                      </a:r>
                    </a:p>
                    <a:p>
                      <a:r>
                        <a:rPr lang="ru-RU" sz="1200" b="1" dirty="0" smtClean="0"/>
                        <a:t>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2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2</a:t>
                      </a:r>
                    </a:p>
                    <a:p>
                      <a:r>
                        <a:rPr lang="ru-RU" sz="1200" b="1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err="1" smtClean="0"/>
                        <a:t>Галеева</a:t>
                      </a:r>
                      <a:r>
                        <a:rPr lang="ru-RU" sz="1200" b="1" dirty="0" smtClean="0"/>
                        <a:t> А.Р.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r>
                        <a:rPr lang="ru-RU" sz="1200" b="1" dirty="0" err="1" smtClean="0"/>
                        <a:t>Галеева</a:t>
                      </a:r>
                      <a:r>
                        <a:rPr lang="ru-RU" sz="1200" b="1" dirty="0" smtClean="0"/>
                        <a:t> А.Р.</a:t>
                      </a:r>
                    </a:p>
                    <a:p>
                      <a:r>
                        <a:rPr lang="ru-RU" sz="1200" b="1" dirty="0" smtClean="0"/>
                        <a:t>Гоголева Р.В.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Районные конкурсы и олимпиады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329642" cy="5039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42900"/>
                <a:gridCol w="2200300"/>
                <a:gridCol w="1943104"/>
                <a:gridCol w="800096"/>
                <a:gridCol w="700102"/>
                <a:gridCol w="21431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Наименование конкурса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Участник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класс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место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Учитель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Соревнования по военно-прикладным видам спорта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10-11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Кондрабаева</a:t>
                      </a:r>
                      <a:r>
                        <a:rPr lang="ru-RU" sz="1200" b="1" baseline="0" dirty="0" smtClean="0"/>
                        <a:t> Н.М.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декоративно-прикладного творчества «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Хыял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коллектив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Насырова Е.Г.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декоративно-прикладного творчества «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Хыял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Моргунова Ангелина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Насырова</a:t>
                      </a:r>
                      <a:r>
                        <a:rPr lang="ru-RU" sz="1200" b="1" baseline="0" dirty="0" smtClean="0"/>
                        <a:t> Е.Г.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Конкурс рисунков «О, спорт ты - мир!»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Куприянов Глеб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 Б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+mj-lt"/>
                        </a:rPr>
                        <a:t>Топыркина</a:t>
                      </a:r>
                      <a:r>
                        <a:rPr lang="ru-RU" sz="1200" b="1" dirty="0" smtClean="0">
                          <a:latin typeface="+mj-lt"/>
                        </a:rPr>
                        <a:t> Т.П.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Конкурс рисунков «О, спорт ты - мир!»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Садюкова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Анастасия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3Б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+mj-lt"/>
                        </a:rPr>
                        <a:t>Усманова</a:t>
                      </a:r>
                      <a:r>
                        <a:rPr lang="ru-RU" sz="1200" b="1" dirty="0" smtClean="0">
                          <a:latin typeface="+mj-lt"/>
                        </a:rPr>
                        <a:t> Н.Ф.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14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творческих работ «В мире животных» номинация «Рисунки»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Новикова Валерия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Б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Усманова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Н.Ф.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15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Соревнования по легкой атлетике </a:t>
                      </a:r>
                      <a:endParaRPr lang="ru-RU" sz="12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Мухамадиева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Гулия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Сагдатуллин</a:t>
                      </a:r>
                      <a:r>
                        <a:rPr lang="ru-RU" sz="1200" b="1" dirty="0" smtClean="0"/>
                        <a:t> Г.Г.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творческих работ «В мире животных» номинация «Объемные игрушки»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Елина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Ирина Моргунов Давид Марьяна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Ираида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Б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А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Б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</a:p>
                    <a:p>
                      <a:r>
                        <a:rPr lang="ru-RU" sz="1200" b="1" dirty="0" smtClean="0"/>
                        <a:t>1</a:t>
                      </a:r>
                    </a:p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Насырова Е.Г.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r>
              <a:rPr lang="ru-RU" sz="4000" dirty="0" smtClean="0"/>
              <a:t>Конкурс «Безопасное колесо»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501122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2900"/>
                <a:gridCol w="2200300"/>
                <a:gridCol w="1757394"/>
                <a:gridCol w="714380"/>
                <a:gridCol w="1285884"/>
                <a:gridCol w="2000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</a:t>
                      </a:r>
                      <a:r>
                        <a:rPr lang="ru-RU" sz="2400" dirty="0" err="1" smtClean="0"/>
                        <a:t>п</a:t>
                      </a:r>
                      <a:r>
                        <a:rPr lang="ru-RU" sz="2400" dirty="0" smtClean="0"/>
                        <a:t>/</a:t>
                      </a:r>
                      <a:r>
                        <a:rPr lang="ru-RU" sz="2400" dirty="0" err="1" smtClean="0"/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Этапы конкурса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кл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место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Учитель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 Район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Команда 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3 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 </a:t>
                      </a:r>
                      <a:r>
                        <a:rPr lang="ru-RU" sz="2400" dirty="0" smtClean="0"/>
                        <a:t> </a:t>
                      </a:r>
                      <a:endParaRPr lang="ru-RU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Тазиева</a:t>
                      </a:r>
                      <a:r>
                        <a:rPr lang="ru-RU" sz="2400" dirty="0" smtClean="0"/>
                        <a:t> Г.Ш.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Город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Команда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 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Тазиева</a:t>
                      </a:r>
                      <a:r>
                        <a:rPr lang="ru-RU" sz="2400" dirty="0" smtClean="0"/>
                        <a:t> Г.Ш.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Республика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Команда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участие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Тазиева</a:t>
                      </a:r>
                      <a:r>
                        <a:rPr lang="ru-RU" sz="2400" dirty="0" smtClean="0"/>
                        <a:t> Г.Ш.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/>
          <a:lstStyle/>
          <a:p>
            <a:r>
              <a:rPr lang="ru-RU" dirty="0" smtClean="0"/>
              <a:t>Городской конкурс </a:t>
            </a:r>
            <a:br>
              <a:rPr lang="ru-RU" dirty="0" smtClean="0"/>
            </a:br>
            <a:r>
              <a:rPr lang="ru-RU" dirty="0" smtClean="0"/>
              <a:t> «Тукай </a:t>
            </a:r>
            <a:r>
              <a:rPr lang="ru-RU" dirty="0" err="1" smtClean="0"/>
              <a:t>безне</a:t>
            </a:r>
            <a:r>
              <a:rPr lang="tt-RU" dirty="0" smtClean="0"/>
              <a:t>ң</a:t>
            </a:r>
            <a:r>
              <a:rPr lang="ru-RU" dirty="0" smtClean="0"/>
              <a:t> </a:t>
            </a:r>
            <a:r>
              <a:rPr lang="ru-RU" dirty="0" err="1" smtClean="0"/>
              <a:t>күңелләрдә»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2 место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229600" cy="2500329"/>
          </a:xfrm>
        </p:spPr>
        <p:txBody>
          <a:bodyPr/>
          <a:lstStyle/>
          <a:p>
            <a:r>
              <a:rPr lang="ru-RU" b="1" dirty="0" smtClean="0"/>
              <a:t>Учитель </a:t>
            </a:r>
            <a:r>
              <a:rPr lang="ru-RU" b="1" dirty="0" err="1" smtClean="0"/>
              <a:t>Касимова</a:t>
            </a:r>
            <a:r>
              <a:rPr lang="ru-RU" b="1" dirty="0" smtClean="0"/>
              <a:t> Г.Н.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участник  Булатова </a:t>
            </a:r>
            <a:r>
              <a:rPr lang="ru-RU" dirty="0" err="1" smtClean="0"/>
              <a:t>Алзира</a:t>
            </a:r>
            <a:r>
              <a:rPr lang="ru-RU" dirty="0" smtClean="0"/>
              <a:t> 9 А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/>
          <a:lstStyle/>
          <a:p>
            <a:r>
              <a:rPr lang="ru-RU" sz="3600" dirty="0" smtClean="0"/>
              <a:t>Городская дистанционная олимпиада </a:t>
            </a:r>
            <a:br>
              <a:rPr lang="ru-RU" sz="3600" dirty="0" smtClean="0"/>
            </a:br>
            <a:r>
              <a:rPr lang="ru-RU" sz="3600" dirty="0" smtClean="0"/>
              <a:t> «</a:t>
            </a:r>
            <a:r>
              <a:rPr lang="tt-RU" sz="3600" dirty="0" smtClean="0"/>
              <a:t>УМКА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smtClean="0"/>
              <a:t>призеры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500329"/>
          </a:xfrm>
        </p:spPr>
        <p:txBody>
          <a:bodyPr/>
          <a:lstStyle/>
          <a:p>
            <a:r>
              <a:rPr lang="ru-RU" b="1" dirty="0" smtClean="0"/>
              <a:t>Учитель Назарова М.В.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                  Участники 4Б: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err="1" smtClean="0"/>
              <a:t>Тамазян</a:t>
            </a:r>
            <a:r>
              <a:rPr lang="ru-RU" dirty="0" smtClean="0"/>
              <a:t> </a:t>
            </a:r>
            <a:r>
              <a:rPr lang="ru-RU" dirty="0" err="1" smtClean="0"/>
              <a:t>Лилит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Трифонова Вера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err="1" smtClean="0"/>
              <a:t>Ибатуллин</a:t>
            </a:r>
            <a:r>
              <a:rPr lang="ru-RU" dirty="0" smtClean="0"/>
              <a:t> Эрик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Цели педсовета: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подвести итоги реализации программы развития  ОУ в 2011-2012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уч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г., выявить стратегические проблемы школы и определить основные пути их решения;</a:t>
            </a:r>
          </a:p>
          <a:p>
            <a:pPr lvl="0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определить основные цели и задачи деятельности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педколлектива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на 2012-2013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уч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год;</a:t>
            </a:r>
          </a:p>
          <a:p>
            <a:pPr lvl="0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мотивировать деятельность педагогического коллектива на решение поставленных задач в 2012 – 2013 учебном году.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/>
          <a:lstStyle/>
          <a:p>
            <a:r>
              <a:rPr lang="ru-RU" sz="3600" dirty="0" smtClean="0"/>
              <a:t>Городская дистанционная олимпиада школьников 5-8 классов</a:t>
            </a:r>
            <a:br>
              <a:rPr lang="ru-RU" sz="3600" dirty="0" smtClean="0"/>
            </a:br>
            <a:r>
              <a:rPr lang="ru-RU" sz="3600" dirty="0" smtClean="0"/>
              <a:t> «</a:t>
            </a:r>
            <a:r>
              <a:rPr lang="tt-RU" sz="3600" dirty="0" smtClean="0"/>
              <a:t>Всезнайка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2500329"/>
          </a:xfrm>
        </p:spPr>
        <p:txBody>
          <a:bodyPr/>
          <a:lstStyle/>
          <a:p>
            <a:r>
              <a:rPr lang="ru-RU" b="1" dirty="0" smtClean="0"/>
              <a:t>Учитель Федотова С.М.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                  Участники :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err="1" smtClean="0"/>
              <a:t>Зяббарова</a:t>
            </a:r>
            <a:r>
              <a:rPr lang="ru-RU" dirty="0" smtClean="0"/>
              <a:t> Алина 6Б – 2 место 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err="1" smtClean="0"/>
              <a:t>Паранин</a:t>
            </a:r>
            <a:r>
              <a:rPr lang="ru-RU" dirty="0" smtClean="0"/>
              <a:t> Илья  6А – 2 место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err="1" smtClean="0"/>
              <a:t>Дачаева</a:t>
            </a:r>
            <a:r>
              <a:rPr lang="ru-RU" dirty="0" smtClean="0"/>
              <a:t> Малика 6Б – 2 место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2071677"/>
          <a:ext cx="7786742" cy="4414060"/>
        </p:xfrm>
        <a:graphic>
          <a:graphicData uri="http://schemas.openxmlformats.org/drawingml/2006/table">
            <a:tbl>
              <a:tblPr/>
              <a:tblGrid>
                <a:gridCol w="3082772"/>
                <a:gridCol w="1575250"/>
                <a:gridCol w="1891784"/>
                <a:gridCol w="1236936"/>
              </a:tblGrid>
              <a:tr h="78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Спартакиада среди школьных формирований по охране общественного порядка «Форпост» в Набережных Челнах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 место в беге 1 км.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Булатова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Алзира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9 класс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Спартакиада среди школьных формирований по охране общественного порядка «Форпост» в Набережных Челнах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Абдыкадыров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Исломбек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 класс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Конкурс «Лицеист года» г. Елабуга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Грамота за «Волю к победе»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Булатов Булат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 класс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 юбилейный фестиваль молодежных формирований по охране общественного порядка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 местов номинации «Литературно-музыкальная композиция»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Команда «Форпост»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10-11 классы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Спартакиада среди школьных формирований по охране общественного порядка «Форпост» в Набережных Челнах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 игре «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Лазертаг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Команда «Форпост»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10-11 классы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Спартакиада среди школьных формирований по охране общественного порядка «Форпост» в Набережных Челнах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 место в номинации «Лучшая визитная карточка»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Команда «Форпост»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10-11 классы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Результаты работы правоохранительного отряда «ФОРПОСТ»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Руководитель </a:t>
            </a:r>
            <a:r>
              <a:rPr lang="ru-RU" sz="2800" b="1" dirty="0" err="1" smtClean="0">
                <a:solidFill>
                  <a:srgbClr val="002060"/>
                </a:solidFill>
              </a:rPr>
              <a:t>Кондрабаева</a:t>
            </a:r>
            <a:r>
              <a:rPr lang="ru-RU" sz="2800" b="1" dirty="0" smtClean="0">
                <a:solidFill>
                  <a:srgbClr val="002060"/>
                </a:solidFill>
              </a:rPr>
              <a:t> Н.М.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(республиканский уровень)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Республиканская олимпиада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40043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dirty="0" smtClean="0"/>
              <a:t>XIV </a:t>
            </a:r>
            <a:r>
              <a:rPr lang="ru-RU" dirty="0" smtClean="0"/>
              <a:t>Республиканская математическая олимпиада школьников 6 </a:t>
            </a:r>
            <a:r>
              <a:rPr lang="ru-RU" dirty="0" err="1" smtClean="0"/>
              <a:t>х</a:t>
            </a:r>
            <a:r>
              <a:rPr lang="ru-RU" dirty="0" smtClean="0"/>
              <a:t> классов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           Призер первого тура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            </a:t>
            </a:r>
            <a:r>
              <a:rPr lang="ru-RU" b="1" dirty="0" err="1" smtClean="0"/>
              <a:t>Паранин</a:t>
            </a:r>
            <a:r>
              <a:rPr lang="ru-RU" b="1" dirty="0" smtClean="0"/>
              <a:t> Илья  </a:t>
            </a:r>
            <a:r>
              <a:rPr lang="ru-RU" dirty="0" smtClean="0"/>
              <a:t>6 А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	             </a:t>
            </a:r>
            <a:r>
              <a:rPr lang="ru-RU" b="1" dirty="0" smtClean="0"/>
              <a:t>Учитель </a:t>
            </a:r>
            <a:r>
              <a:rPr lang="ru-RU" b="1" dirty="0" err="1" smtClean="0"/>
              <a:t>Фаридова</a:t>
            </a:r>
            <a:r>
              <a:rPr lang="ru-RU" b="1" dirty="0" smtClean="0"/>
              <a:t> Ф.Н.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Межрегиональный уровень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40043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dirty="0" smtClean="0"/>
              <a:t>X </a:t>
            </a:r>
            <a:r>
              <a:rPr lang="ru-RU" dirty="0" smtClean="0"/>
              <a:t>межрегиональные юношеские научно-исследовательские чтения имени </a:t>
            </a:r>
            <a:r>
              <a:rPr lang="ru-RU" dirty="0" err="1" smtClean="0"/>
              <a:t>К.Насыри</a:t>
            </a:r>
            <a:endParaRPr lang="ru-RU" dirty="0" smtClean="0"/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           Диплом 3 степени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            Шиловский Артем  10</a:t>
            </a:r>
            <a:r>
              <a:rPr lang="ru-RU" dirty="0" smtClean="0"/>
              <a:t> А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	             </a:t>
            </a:r>
            <a:r>
              <a:rPr lang="ru-RU" b="1" dirty="0" smtClean="0"/>
              <a:t>Учитель </a:t>
            </a:r>
            <a:r>
              <a:rPr lang="ru-RU" b="1" dirty="0" err="1" smtClean="0"/>
              <a:t>Топыркина</a:t>
            </a:r>
            <a:r>
              <a:rPr lang="ru-RU" b="1" dirty="0" smtClean="0"/>
              <a:t> Т.П.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Всероссийская дистанционная олимпиада по русскому языку на интернет- портале «</a:t>
            </a:r>
            <a:r>
              <a:rPr lang="ru-RU" sz="3200" b="1" dirty="0" err="1" smtClean="0">
                <a:solidFill>
                  <a:srgbClr val="002060"/>
                </a:solidFill>
              </a:rPr>
              <a:t>Минобр.орг</a:t>
            </a:r>
            <a:r>
              <a:rPr lang="ru-RU" sz="3200" b="1" dirty="0" smtClean="0">
                <a:solidFill>
                  <a:srgbClr val="002060"/>
                </a:solidFill>
              </a:rPr>
              <a:t>.»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Учитель Федотова С.М.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6" y="2285994"/>
          <a:ext cx="7858180" cy="4071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8692"/>
                <a:gridCol w="3214710"/>
                <a:gridCol w="1214446"/>
                <a:gridCol w="2500332"/>
              </a:tblGrid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№П/П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Участник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Класс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Результат </a:t>
                      </a:r>
                      <a:endParaRPr lang="ru-RU" b="1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Куприянов Глеб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Диплом 2 степени</a:t>
                      </a:r>
                      <a:endParaRPr lang="ru-RU" b="1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Клещевникова</a:t>
                      </a:r>
                      <a:r>
                        <a:rPr lang="ru-RU" b="1" dirty="0" smtClean="0"/>
                        <a:t> Диана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 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Диплом 2 степени</a:t>
                      </a:r>
                      <a:endParaRPr lang="ru-RU" b="1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Зяббарова</a:t>
                      </a:r>
                      <a:r>
                        <a:rPr lang="ru-RU" b="1" baseline="0" dirty="0" smtClean="0"/>
                        <a:t> Алина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Диплом 3 степени</a:t>
                      </a:r>
                      <a:endParaRPr lang="ru-RU" b="1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Дачаева</a:t>
                      </a:r>
                      <a:r>
                        <a:rPr lang="ru-RU" b="1" dirty="0" smtClean="0"/>
                        <a:t> Малика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Диплом 3 степени</a:t>
                      </a:r>
                      <a:endParaRPr lang="ru-RU" b="1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Гафиатуллина</a:t>
                      </a:r>
                      <a:r>
                        <a:rPr lang="ru-RU" b="1" dirty="0" smtClean="0"/>
                        <a:t> Юля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 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Диплом 3 степени</a:t>
                      </a:r>
                      <a:endParaRPr lang="ru-RU" b="1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Галстян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Сюне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 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Диплом 3 степени</a:t>
                      </a:r>
                      <a:endParaRPr lang="ru-RU" b="1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Чернова Екатерина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 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Диплом 3 степени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II</a:t>
            </a:r>
            <a:r>
              <a:rPr lang="tt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Всероссийская дистанционная олимпиада по русскому языку для учащихся 5-6 классов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«Вот задачка. </a:t>
            </a:r>
            <a:r>
              <a:rPr lang="en-US" sz="3200" b="1" dirty="0" err="1" smtClean="0">
                <a:solidFill>
                  <a:srgbClr val="002060"/>
                </a:solidFill>
              </a:rPr>
              <a:t>Ru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Учитель Федотова С.М.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3500438"/>
          <a:ext cx="7858180" cy="2089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8692"/>
                <a:gridCol w="3214710"/>
                <a:gridCol w="1214446"/>
                <a:gridCol w="2500332"/>
              </a:tblGrid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№П/П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Участник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Класс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Результат </a:t>
                      </a:r>
                      <a:endParaRPr lang="ru-RU" b="1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Дачаева</a:t>
                      </a:r>
                      <a:r>
                        <a:rPr lang="ru-RU" b="1" dirty="0" smtClean="0"/>
                        <a:t> Малика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Диплом 1 степени</a:t>
                      </a:r>
                      <a:endParaRPr lang="ru-RU" b="1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Клещевникова</a:t>
                      </a:r>
                      <a:r>
                        <a:rPr lang="ru-RU" b="1" dirty="0" smtClean="0"/>
                        <a:t> Диана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 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Диплом 1 степени</a:t>
                      </a:r>
                      <a:endParaRPr lang="ru-RU" b="1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Куприянов</a:t>
                      </a:r>
                      <a:r>
                        <a:rPr lang="ru-RU" b="1" baseline="0" dirty="0" smtClean="0"/>
                        <a:t> Глеб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Диплом 1 степени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chemeClr val="accent6"/>
                </a:solidFill>
              </a:rPr>
              <a:t>Международные игры – </a:t>
            </a:r>
            <a:br>
              <a:rPr lang="ru-RU" sz="4000" b="1" dirty="0" smtClean="0">
                <a:solidFill>
                  <a:schemeClr val="accent6"/>
                </a:solidFill>
              </a:rPr>
            </a:br>
            <a:r>
              <a:rPr lang="ru-RU" sz="4000" b="1" dirty="0" smtClean="0">
                <a:solidFill>
                  <a:schemeClr val="accent6"/>
                </a:solidFill>
              </a:rPr>
              <a:t>					конкурсы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Кенгуру</a:t>
            </a:r>
            <a:r>
              <a:rPr lang="ru-RU" dirty="0" smtClean="0"/>
              <a:t> – математическая </a:t>
            </a:r>
          </a:p>
          <a:p>
            <a:pPr>
              <a:buFontTx/>
              <a:buNone/>
            </a:pPr>
            <a:r>
              <a:rPr lang="ru-RU" dirty="0" smtClean="0"/>
              <a:t>	олимпиада – </a:t>
            </a:r>
            <a:r>
              <a:rPr lang="ru-RU" b="1" dirty="0" smtClean="0"/>
              <a:t>213 участников</a:t>
            </a:r>
          </a:p>
          <a:p>
            <a:pPr>
              <a:buFontTx/>
              <a:buNone/>
            </a:pPr>
            <a:r>
              <a:rPr lang="ru-RU" dirty="0" smtClean="0"/>
              <a:t>	Диплом за хороший результат</a:t>
            </a:r>
          </a:p>
          <a:p>
            <a:pPr>
              <a:buFontTx/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Паранина</a:t>
            </a:r>
            <a:r>
              <a:rPr lang="ru-RU" dirty="0" smtClean="0"/>
              <a:t> Светлана 10 А класс</a:t>
            </a:r>
          </a:p>
          <a:p>
            <a:pPr>
              <a:buFontTx/>
              <a:buNone/>
            </a:pPr>
            <a:r>
              <a:rPr lang="ru-RU" dirty="0" smtClean="0"/>
              <a:t>   </a:t>
            </a:r>
            <a:r>
              <a:rPr lang="ru-RU" dirty="0" err="1" smtClean="0"/>
              <a:t>Гарифуллин</a:t>
            </a:r>
            <a:r>
              <a:rPr lang="ru-RU" dirty="0" smtClean="0"/>
              <a:t> </a:t>
            </a:r>
            <a:r>
              <a:rPr lang="ru-RU" dirty="0" err="1" smtClean="0"/>
              <a:t>Самат</a:t>
            </a:r>
            <a:r>
              <a:rPr lang="ru-RU" dirty="0" smtClean="0"/>
              <a:t>   10 А класс</a:t>
            </a:r>
          </a:p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b="1" dirty="0" smtClean="0"/>
              <a:t>Учитель  </a:t>
            </a:r>
            <a:r>
              <a:rPr lang="ru-RU" b="1" dirty="0" err="1" smtClean="0"/>
              <a:t>Газизова</a:t>
            </a:r>
            <a:r>
              <a:rPr lang="ru-RU" b="1" dirty="0" smtClean="0"/>
              <a:t> К.Р.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chemeClr val="accent6"/>
                </a:solidFill>
              </a:rPr>
              <a:t>Международные игры – </a:t>
            </a:r>
            <a:br>
              <a:rPr lang="ru-RU" sz="4000" b="1" dirty="0" smtClean="0">
                <a:solidFill>
                  <a:schemeClr val="accent6"/>
                </a:solidFill>
              </a:rPr>
            </a:br>
            <a:r>
              <a:rPr lang="ru-RU" sz="4000" b="1" dirty="0" smtClean="0">
                <a:solidFill>
                  <a:schemeClr val="accent6"/>
                </a:solidFill>
              </a:rPr>
              <a:t>					конкурсы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Русский медвежонок</a:t>
            </a:r>
            <a:r>
              <a:rPr lang="ru-RU" dirty="0" smtClean="0"/>
              <a:t> –  </a:t>
            </a:r>
          </a:p>
          <a:p>
            <a:pPr>
              <a:buFontTx/>
              <a:buNone/>
            </a:pPr>
            <a:r>
              <a:rPr lang="ru-RU" dirty="0" smtClean="0"/>
              <a:t>	олимпиада по русскому языку –</a:t>
            </a:r>
          </a:p>
          <a:p>
            <a:pPr>
              <a:buFontTx/>
              <a:buNone/>
            </a:pPr>
            <a:r>
              <a:rPr lang="ru-RU" dirty="0" smtClean="0"/>
              <a:t>    </a:t>
            </a:r>
            <a:r>
              <a:rPr lang="ru-RU" b="1" dirty="0" smtClean="0"/>
              <a:t>222 участника</a:t>
            </a:r>
          </a:p>
          <a:p>
            <a:pPr>
              <a:buFontTx/>
              <a:buNone/>
            </a:pPr>
            <a:r>
              <a:rPr lang="ru-RU" dirty="0" smtClean="0"/>
              <a:t>	Диплом за хороший результат</a:t>
            </a:r>
          </a:p>
          <a:p>
            <a:pPr>
              <a:buFontTx/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Зяббарова</a:t>
            </a:r>
            <a:r>
              <a:rPr lang="ru-RU" dirty="0" smtClean="0"/>
              <a:t> Алина 6Б класс</a:t>
            </a:r>
          </a:p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b="1" dirty="0" smtClean="0"/>
              <a:t>Учитель  Федотова С.М.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4208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Анализ воспитательной работы и работы по профилактике правонарушений за 2011/2012 учебный год.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Количество состоящих на учете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7643869" cy="5059929"/>
        </p:xfrm>
        <a:graphic>
          <a:graphicData uri="http://schemas.openxmlformats.org/drawingml/2006/table">
            <a:tbl>
              <a:tblPr/>
              <a:tblGrid>
                <a:gridCol w="1556695"/>
                <a:gridCol w="1014529"/>
                <a:gridCol w="1014529"/>
                <a:gridCol w="1014529"/>
                <a:gridCol w="1014529"/>
                <a:gridCol w="1014529"/>
                <a:gridCol w="1014529"/>
              </a:tblGrid>
              <a:tr h="3704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2011/2012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1.09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1.06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1.09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1.06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1.09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обучающихся,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 них: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учете  КДН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учете  ПДН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внутри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школьном учете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6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Задачи педсовета: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сформулировать основные проблемы школы как исходные позиции для ее развития;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оценить достижения педагогического коллектива и отдельных учителей;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определить возможные пути и средства решения обозначенных проблем.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060848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/>
                </a:solidFill>
              </a:rPr>
              <a:t>Национальное образование</a:t>
            </a:r>
            <a:r>
              <a:rPr lang="ru-RU" sz="4800" dirty="0" smtClean="0">
                <a:solidFill>
                  <a:schemeClr val="accent6"/>
                </a:solidFill>
              </a:rPr>
              <a:t/>
            </a:r>
            <a:br>
              <a:rPr lang="ru-RU" sz="4800" dirty="0" smtClean="0">
                <a:solidFill>
                  <a:schemeClr val="accent6"/>
                </a:solidFill>
              </a:rPr>
            </a:br>
            <a:endParaRPr lang="ru-RU" sz="4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2000240"/>
          <a:ext cx="8001056" cy="3042603"/>
        </p:xfrm>
        <a:graphic>
          <a:graphicData uri="http://schemas.openxmlformats.org/drawingml/2006/table">
            <a:tbl>
              <a:tblPr/>
              <a:tblGrid>
                <a:gridCol w="1687507"/>
                <a:gridCol w="1571480"/>
                <a:gridCol w="1494130"/>
                <a:gridCol w="1602263"/>
                <a:gridCol w="1645676"/>
              </a:tblGrid>
              <a:tr h="1396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Всего учащихся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Всего классов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Классов с татарским языком обучения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Классов с татарским языком воспитания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2009/2010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290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 4 </a:t>
                      </a:r>
                      <a:r>
                        <a:rPr lang="ru-RU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. /74 </a:t>
                      </a:r>
                      <a:r>
                        <a:rPr lang="ru-RU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5 кл. /130 уч.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2010/2011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354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. /52 </a:t>
                      </a:r>
                      <a:r>
                        <a:rPr lang="ru-RU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6 кл./144 уч.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2011/2012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363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./65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./133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35716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Динамика увеличения классов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с татарским языком обучения и воспитания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928802"/>
          <a:ext cx="7858180" cy="3895657"/>
        </p:xfrm>
        <a:graphic>
          <a:graphicData uri="http://schemas.openxmlformats.org/drawingml/2006/table">
            <a:tbl>
              <a:tblPr/>
              <a:tblGrid>
                <a:gridCol w="1964348"/>
                <a:gridCol w="1964348"/>
                <a:gridCol w="1964348"/>
                <a:gridCol w="1965136"/>
              </a:tblGrid>
              <a:tr h="4317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Классов с татарским языком обучения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Классов с татарским языком воспитания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Кол- во уч-ся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Кол- во уч-ся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1А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2А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4А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3А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6А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7А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8А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8Б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9А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r>
                        <a:rPr lang="ru-RU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800" b="1" i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Итого 5 кл.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133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09" marR="65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428604"/>
            <a:ext cx="81439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Охват обучением и воспитанием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 родном языке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Администрация школы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500306"/>
          <a:ext cx="8143931" cy="296386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43337"/>
                <a:gridCol w="2714644"/>
                <a:gridCol w="1785950"/>
              </a:tblGrid>
              <a:tr h="9429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Ф.И.О</a:t>
                      </a:r>
                      <a:r>
                        <a:rPr lang="ru-RU" sz="2400" b="1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.</a:t>
                      </a:r>
                      <a:r>
                        <a:rPr lang="ru-RU" sz="24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 </a:t>
                      </a:r>
                      <a:endParaRPr lang="ru-RU" sz="2400" b="1" i="1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Занимаемая </a:t>
                      </a:r>
                      <a:r>
                        <a:rPr lang="ru-RU" sz="2400" b="1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должность</a:t>
                      </a:r>
                      <a:r>
                        <a:rPr lang="ru-RU" sz="24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 </a:t>
                      </a:r>
                      <a:endParaRPr lang="ru-RU" sz="2400" b="1" i="1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Стаж </a:t>
                      </a:r>
                      <a:r>
                        <a:rPr lang="ru-RU" sz="2400" b="1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ru-RU" sz="2400" b="1" i="1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398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Замалдинов Азит Талипович</a:t>
                      </a:r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директор школы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/>
                        <a:t>3 </a:t>
                      </a:r>
                      <a:r>
                        <a:rPr lang="ru-RU" sz="1800" u="none" strike="noStrike" dirty="0"/>
                        <a:t>года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398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Кузнецова Елена Ивановна</a:t>
                      </a:r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зам.директора по УР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/>
                        <a:t>7 </a:t>
                      </a:r>
                      <a:r>
                        <a:rPr lang="ru-RU" sz="1800" u="none" strike="noStrike" dirty="0"/>
                        <a:t>лет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612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 Ахмадуллина Эльвира </a:t>
                      </a:r>
                      <a:r>
                        <a:rPr lang="ru-RU" sz="1800" u="none" strike="noStrike" dirty="0" err="1"/>
                        <a:t>Ильясовна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/>
                        <a:t>зам.директора</a:t>
                      </a:r>
                    </a:p>
                    <a:p>
                      <a:pPr algn="ctr" fontAlgn="b"/>
                      <a:r>
                        <a:rPr lang="ru-RU" sz="1800" u="none" strike="noStrike" dirty="0" smtClean="0"/>
                        <a:t> </a:t>
                      </a:r>
                      <a:r>
                        <a:rPr lang="ru-RU" sz="1800" u="none" strike="noStrike" dirty="0"/>
                        <a:t>по ВР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/>
                        <a:t>6 </a:t>
                      </a:r>
                      <a:r>
                        <a:rPr lang="ru-RU" sz="1800" u="none" strike="noStrike" dirty="0"/>
                        <a:t>лет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6120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 smtClean="0"/>
                        <a:t>Мифтиева</a:t>
                      </a:r>
                      <a:r>
                        <a:rPr lang="ru-RU" sz="1800" u="none" strike="noStrike" dirty="0" smtClean="0"/>
                        <a:t> </a:t>
                      </a:r>
                      <a:r>
                        <a:rPr lang="ru-RU" sz="1800" u="none" strike="noStrike" dirty="0" err="1"/>
                        <a:t>Фания</a:t>
                      </a:r>
                      <a:r>
                        <a:rPr lang="ru-RU" sz="1800" u="none" strike="noStrike" dirty="0"/>
                        <a:t> </a:t>
                      </a:r>
                      <a:endParaRPr lang="ru-RU" sz="1800" u="none" strike="noStrike" dirty="0" smtClean="0"/>
                    </a:p>
                    <a:p>
                      <a:pPr algn="ctr" fontAlgn="b"/>
                      <a:r>
                        <a:rPr lang="ru-RU" sz="1800" u="none" strike="noStrike" dirty="0" err="1" smtClean="0"/>
                        <a:t>Габдулловна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зам. директора по УР по НО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/>
                        <a:t>13 </a:t>
                      </a:r>
                      <a:r>
                        <a:rPr lang="ru-RU" sz="1800" u="none" strike="noStrike" dirty="0"/>
                        <a:t>лет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Качественный анализ педагогического состава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928802"/>
          <a:ext cx="8143931" cy="2500328"/>
        </p:xfrm>
        <a:graphic>
          <a:graphicData uri="http://schemas.openxmlformats.org/drawingml/2006/table">
            <a:tbl>
              <a:tblPr/>
              <a:tblGrid>
                <a:gridCol w="867328"/>
                <a:gridCol w="863256"/>
                <a:gridCol w="757384"/>
                <a:gridCol w="720738"/>
                <a:gridCol w="720738"/>
                <a:gridCol w="781819"/>
                <a:gridCol w="582292"/>
                <a:gridCol w="814393"/>
                <a:gridCol w="678661"/>
                <a:gridCol w="678661"/>
                <a:gridCol w="678661"/>
              </a:tblGrid>
              <a:tr h="163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Всего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</a:b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 Cyr"/>
                        </a:rPr>
                        <a:t>пед.кадров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Arial Cyr"/>
                        </a:rPr>
                        <a:t>Из них </a:t>
                      </a:r>
                      <a:r>
                        <a:rPr lang="ru-RU" sz="1050" b="1" i="0" u="none" strike="noStrike" dirty="0" err="1">
                          <a:latin typeface="Arial Cyr"/>
                        </a:rPr>
                        <a:t>награжд</a:t>
                      </a:r>
                      <a:r>
                        <a:rPr lang="ru-RU" sz="1050" b="1" i="0" u="none" strike="noStrike" dirty="0">
                          <a:latin typeface="Arial Cyr"/>
                        </a:rPr>
                        <a:t>. </a:t>
                      </a:r>
                      <a:r>
                        <a:rPr lang="ru-RU" sz="1050" b="1" i="0" u="none" strike="noStrike" dirty="0" err="1">
                          <a:latin typeface="Arial Cyr"/>
                        </a:rPr>
                        <a:t>гос</a:t>
                      </a:r>
                      <a:r>
                        <a:rPr lang="ru-RU" sz="1050" b="1" i="0" u="none" strike="noStrike" dirty="0">
                          <a:latin typeface="Arial Cyr"/>
                        </a:rPr>
                        <a:t>. и </a:t>
                      </a:r>
                      <a:r>
                        <a:rPr lang="ru-RU" sz="1050" b="1" i="0" u="none" strike="noStrike" dirty="0" err="1">
                          <a:latin typeface="Arial Cyr"/>
                        </a:rPr>
                        <a:t>отрас</a:t>
                      </a:r>
                      <a:r>
                        <a:rPr lang="ru-RU" sz="1050" b="1" i="0" u="none" strike="noStrike" dirty="0">
                          <a:latin typeface="Arial Cyr"/>
                        </a:rPr>
                        <a:t>. наградами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из них имеют образование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 Cyr"/>
                        </a:rPr>
                        <a:t>Высш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В/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 Cyr"/>
                        </a:rPr>
                        <a:t>пед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Н/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 Cyr"/>
                        </a:rPr>
                        <a:t>высш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Ср/проф.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Ср/спец.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 Cyr"/>
                        </a:rPr>
                        <a:t>Нач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/проф.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Ср/общ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Имеют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высш.обр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Не имеют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выс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. Обр.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30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2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42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8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8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8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8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8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8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785786" y="3357562"/>
          <a:ext cx="400052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5357818" y="3429000"/>
          <a:ext cx="314327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500042"/>
          <a:ext cx="8143933" cy="2847252"/>
        </p:xfrm>
        <a:graphic>
          <a:graphicData uri="http://schemas.openxmlformats.org/drawingml/2006/table">
            <a:tbl>
              <a:tblPr/>
              <a:tblGrid>
                <a:gridCol w="1082807"/>
                <a:gridCol w="1067556"/>
                <a:gridCol w="945549"/>
                <a:gridCol w="899799"/>
                <a:gridCol w="899799"/>
                <a:gridCol w="976052"/>
                <a:gridCol w="1113309"/>
                <a:gridCol w="1159062"/>
              </a:tblGrid>
              <a:tr h="1978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Всего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 Cyr"/>
                        </a:rPr>
                        <a:t>пед.кадров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Стаж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Квалификационная категория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0-3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от 3 до 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&gt;20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Не им.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СЗД/вторая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Первая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Высш.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2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/>
        </p:nvGraphicFramePr>
        <p:xfrm>
          <a:off x="500034" y="2214554"/>
          <a:ext cx="414340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4"/>
          <p:cNvGraphicFramePr>
            <a:graphicFrameLocks/>
          </p:cNvGraphicFramePr>
          <p:nvPr/>
        </p:nvGraphicFramePr>
        <p:xfrm>
          <a:off x="5000628" y="2214554"/>
          <a:ext cx="36433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Аттестация  педагогических кадров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143116"/>
          <a:ext cx="7858180" cy="2938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1504"/>
                <a:gridCol w="3571898"/>
                <a:gridCol w="1785952"/>
                <a:gridCol w="1928826"/>
              </a:tblGrid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№</a:t>
                      </a:r>
                      <a:r>
                        <a:rPr lang="ru-RU" b="0" dirty="0" err="1" smtClean="0"/>
                        <a:t>п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Ф.И.О.</a:t>
                      </a:r>
                      <a:r>
                        <a:rPr lang="ru-RU" b="1" baseline="0" dirty="0" smtClean="0"/>
                        <a:t> учителя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Было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Стало </a:t>
                      </a:r>
                      <a:endParaRPr lang="ru-RU" b="1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Нагуманова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Диляра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Гамилевна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Молодой специалист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СЗД</a:t>
                      </a:r>
                      <a:endParaRPr lang="ru-RU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Сагдатуллин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Габбас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Габдельбариевич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СЗД</a:t>
                      </a:r>
                      <a:endParaRPr lang="ru-RU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Мифтиева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Фания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Габдулловна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</a:t>
                      </a:r>
                      <a:endParaRPr lang="ru-RU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Федотова Светлана Михайловна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Награды учителей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443915" cy="51274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2592"/>
                <a:gridCol w="3498819"/>
                <a:gridCol w="586387"/>
                <a:gridCol w="3826117"/>
              </a:tblGrid>
              <a:tr h="9600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№</a:t>
                      </a:r>
                      <a:r>
                        <a:rPr lang="ru-RU" sz="1400" b="1" dirty="0" err="1" smtClean="0"/>
                        <a:t>п</a:t>
                      </a:r>
                      <a:r>
                        <a:rPr lang="ru-RU" sz="1400" b="1" dirty="0" smtClean="0"/>
                        <a:t>/</a:t>
                      </a:r>
                      <a:r>
                        <a:rPr lang="ru-RU" sz="1400" b="1" dirty="0" err="1" smtClean="0"/>
                        <a:t>п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Наименование награды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Кол-во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Ф.И.О.</a:t>
                      </a:r>
                      <a:r>
                        <a:rPr lang="ru-RU" sz="1400" b="1" baseline="0" dirty="0" smtClean="0"/>
                        <a:t> учителя</a:t>
                      </a:r>
                      <a:endParaRPr lang="ru-RU" sz="1400" b="1" dirty="0"/>
                    </a:p>
                  </a:txBody>
                  <a:tcPr/>
                </a:tc>
              </a:tr>
              <a:tr h="67203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Медаль</a:t>
                      </a:r>
                      <a:r>
                        <a:rPr lang="ru-RU" sz="1400" b="1" baseline="0" dirty="0" smtClean="0"/>
                        <a:t> «В память 1000 – </a:t>
                      </a:r>
                      <a:r>
                        <a:rPr lang="ru-RU" sz="1400" b="1" baseline="0" dirty="0" err="1" smtClean="0"/>
                        <a:t>летия</a:t>
                      </a:r>
                      <a:r>
                        <a:rPr lang="ru-RU" sz="1400" b="1" baseline="0" dirty="0" smtClean="0"/>
                        <a:t> Казани»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Сафина А.Г.</a:t>
                      </a:r>
                    </a:p>
                    <a:p>
                      <a:r>
                        <a:rPr lang="ru-RU" sz="1400" b="1" dirty="0" err="1" smtClean="0"/>
                        <a:t>Барашкова</a:t>
                      </a:r>
                      <a:r>
                        <a:rPr lang="ru-RU" sz="1400" b="1" dirty="0" smtClean="0"/>
                        <a:t> О.А.</a:t>
                      </a:r>
                      <a:endParaRPr lang="ru-RU" sz="1400" b="1" dirty="0"/>
                    </a:p>
                  </a:txBody>
                  <a:tcPr/>
                </a:tc>
              </a:tr>
              <a:tr h="67203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Значок «Отличник народного просвещения»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Худякова</a:t>
                      </a:r>
                      <a:r>
                        <a:rPr lang="ru-RU" sz="1400" b="1" baseline="0" dirty="0" smtClean="0"/>
                        <a:t> О.С.</a:t>
                      </a:r>
                      <a:endParaRPr lang="ru-RU" sz="1400" b="1" dirty="0"/>
                    </a:p>
                  </a:txBody>
                  <a:tcPr/>
                </a:tc>
              </a:tr>
              <a:tr h="55340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Нагрудный знак «Почетный работник общего образования РФ»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Барашкова</a:t>
                      </a:r>
                      <a:r>
                        <a:rPr lang="ru-RU" sz="1400" b="1" dirty="0" smtClean="0"/>
                        <a:t> О.А.</a:t>
                      </a:r>
                      <a:endParaRPr lang="ru-RU" sz="1400" b="1" dirty="0"/>
                    </a:p>
                  </a:txBody>
                  <a:tcPr/>
                </a:tc>
              </a:tr>
              <a:tr h="5934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Нагрудный знак «За заслуги в образовании»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Мифтиева</a:t>
                      </a:r>
                      <a:r>
                        <a:rPr lang="ru-RU" sz="1400" b="1" dirty="0" smtClean="0"/>
                        <a:t>  Ф.Г.</a:t>
                      </a:r>
                      <a:endParaRPr lang="ru-RU" sz="1400" b="1" dirty="0"/>
                    </a:p>
                  </a:txBody>
                  <a:tcPr/>
                </a:tc>
              </a:tr>
              <a:tr h="38935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Почетная грамота МО РФ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Назарова М.В.</a:t>
                      </a:r>
                    </a:p>
                    <a:p>
                      <a:r>
                        <a:rPr lang="ru-RU" sz="1400" b="1" dirty="0" smtClean="0"/>
                        <a:t>Насырова Е.Г.</a:t>
                      </a:r>
                    </a:p>
                    <a:p>
                      <a:r>
                        <a:rPr lang="ru-RU" sz="1400" b="1" dirty="0" smtClean="0"/>
                        <a:t>Федорова В.А.</a:t>
                      </a:r>
                      <a:endParaRPr lang="ru-RU" sz="1400" b="1" dirty="0"/>
                    </a:p>
                  </a:txBody>
                  <a:tcPr/>
                </a:tc>
              </a:tr>
              <a:tr h="38935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Почетная грамота МО и Н  РТ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Замалдинов А.Т.</a:t>
                      </a:r>
                    </a:p>
                    <a:p>
                      <a:r>
                        <a:rPr lang="ru-RU" sz="1400" b="1" dirty="0" err="1" smtClean="0"/>
                        <a:t>Галеева</a:t>
                      </a:r>
                      <a:r>
                        <a:rPr lang="ru-RU" sz="1400" b="1" dirty="0" smtClean="0"/>
                        <a:t> А.Р.</a:t>
                      </a:r>
                    </a:p>
                    <a:p>
                      <a:r>
                        <a:rPr lang="ru-RU" sz="1400" b="1" dirty="0" err="1" smtClean="0"/>
                        <a:t>Топыркина</a:t>
                      </a:r>
                      <a:r>
                        <a:rPr lang="ru-RU" sz="1400" b="1" dirty="0" smtClean="0"/>
                        <a:t> Т.П.</a:t>
                      </a:r>
                    </a:p>
                    <a:p>
                      <a:r>
                        <a:rPr lang="ru-RU" sz="1400" b="1" dirty="0" smtClean="0"/>
                        <a:t>Худякова О.С.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6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497</TotalTime>
  <Words>2473</Words>
  <Application>Microsoft Office PowerPoint</Application>
  <PresentationFormat>Экран (4:3)</PresentationFormat>
  <Paragraphs>1253</Paragraphs>
  <Slides>42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Тема1</vt:lpstr>
      <vt:lpstr>Human</vt:lpstr>
      <vt:lpstr>1_Тема1</vt:lpstr>
      <vt:lpstr>1_Human</vt:lpstr>
      <vt:lpstr>2_Тема1</vt:lpstr>
      <vt:lpstr>2_Human</vt:lpstr>
      <vt:lpstr>3_Тема1</vt:lpstr>
      <vt:lpstr>3_Human</vt:lpstr>
      <vt:lpstr>4_Тема1</vt:lpstr>
      <vt:lpstr>4_Human</vt:lpstr>
      <vt:lpstr>Тема6</vt:lpstr>
      <vt:lpstr>Документ</vt:lpstr>
      <vt:lpstr> ПЕДАГОГИЧЕСКИЙ СОВЕТ №1 28.08.2012</vt:lpstr>
      <vt:lpstr>Слайд 2</vt:lpstr>
      <vt:lpstr>Цели педсовета:</vt:lpstr>
      <vt:lpstr>Задачи педсовета: </vt:lpstr>
      <vt:lpstr>Администрация школы</vt:lpstr>
      <vt:lpstr>Качественный анализ педагогического состава</vt:lpstr>
      <vt:lpstr>Слайд 7</vt:lpstr>
      <vt:lpstr>Аттестация  педагогических кадров</vt:lpstr>
      <vt:lpstr>Награды учителей</vt:lpstr>
      <vt:lpstr>КОМПЛЕКТОВАНИЕ КЛАССОВ</vt:lpstr>
      <vt:lpstr>ИТОГИ АДМИНИСТРАТИВНЫХ КОНТРОЛЬНЫХ РАБОТ НА КОНЕЦ 2011-2012 УЧЕБНОГО ГОДА</vt:lpstr>
      <vt:lpstr>ИТОГИ АДМИНИСТРАТИВНЫХ КОНТРОЛЬНЫХ РАБОТ НА КОНЕЦ 2011-2012 УЧЕБНОГО ГОДА</vt:lpstr>
      <vt:lpstr>ИТОГИ АДМИНИСТРАТИВНЫХ КОНТРОЛЬНЫХ РАБОТ НА КОНЕЦ 2011-2012 УЧЕБНОГО ГОДА</vt:lpstr>
      <vt:lpstr>ИТОГИ АДМИНИСТРАТИВНЫХ КОНТРОЛЬНЫХ РАБОТ НА КОНЕЦ 2011-2012 УЧЕБНОГО ГОДА</vt:lpstr>
      <vt:lpstr>ИТОГИ АДМИНИСТРАТИВНЫХ КОНТРОЛЬНЫХ РАБОТ НА КОНЕЦ 2011-2012 УЧЕБНОГО ГОДА</vt:lpstr>
      <vt:lpstr>ИТОГИ АДМИНИСТРАТИВНЫХ КОНТРОЛЬНЫХ РАБОТ НА КОНЕЦ 2011-2012 УЧЕБНОГО ГОДА</vt:lpstr>
      <vt:lpstr>Анализ итоговой аттестации учащихся  9 классов за три года</vt:lpstr>
      <vt:lpstr>Анализ итоговой аттестации учащихся  11 классов за два года </vt:lpstr>
      <vt:lpstr>Результаты ЕГЭ выпускников 11-го класса в сравнении с городскими</vt:lpstr>
      <vt:lpstr>Количество выпускников,  принимавших участие в ЕГЭ  в 2012 году – 17 человек.</vt:lpstr>
      <vt:lpstr>Учащиеся, наиболее успешно сдавшие ЕГЭ 2012 (набравшие более 60 баллов): </vt:lpstr>
      <vt:lpstr>Анализ итоговой аттестации  учащихся  9 ых классов  по татарскому языку   </vt:lpstr>
      <vt:lpstr>Анализ итоговой аттестации  учащихся  11 ых классов  по татарскому языку   </vt:lpstr>
      <vt:lpstr>Результаты участия в олимпиадах и конкурсах </vt:lpstr>
      <vt:lpstr>Районные конкурсы и олимпиады</vt:lpstr>
      <vt:lpstr>Районные конкурсы и олимпиады</vt:lpstr>
      <vt:lpstr>Конкурс «Безопасное колесо»</vt:lpstr>
      <vt:lpstr>Городской конкурс   «Тукай безнең күңелләрдә»  2 место </vt:lpstr>
      <vt:lpstr>Городская дистанционная олимпиада   «УМКА» призеры   </vt:lpstr>
      <vt:lpstr>Городская дистанционная олимпиада школьников 5-8 классов  «Всезнайка»    </vt:lpstr>
      <vt:lpstr>Результаты работы правоохранительного отряда «ФОРПОСТ»  Руководитель Кондрабаева Н.М. (республиканский уровень)</vt:lpstr>
      <vt:lpstr>Республиканская олимпиада</vt:lpstr>
      <vt:lpstr>Межрегиональный уровень</vt:lpstr>
      <vt:lpstr>Всероссийская дистанционная олимпиада по русскому языку на интернет- портале «Минобр.орг.» Учитель Федотова С.М.</vt:lpstr>
      <vt:lpstr>II Всероссийская дистанционная олимпиада по русскому языку для учащихся 5-6 классов  «Вот задачка. Ru» Учитель Федотова С.М.</vt:lpstr>
      <vt:lpstr>Международные игры –       конкурсы</vt:lpstr>
      <vt:lpstr>Международные игры –       конкурсы</vt:lpstr>
      <vt:lpstr>Анализ воспитательной работы и работы по профилактике правонарушений за 2011/2012 учебный год. </vt:lpstr>
      <vt:lpstr>Количество состоящих на учете </vt:lpstr>
      <vt:lpstr>Национальное образование </vt:lpstr>
      <vt:lpstr>Слайд 41</vt:lpstr>
      <vt:lpstr>Слайд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ПЕДАГОГИЧЕСКИЙ СОВЕТ №1</dc:title>
  <dc:creator>Эльмира</dc:creator>
  <cp:lastModifiedBy>Елена</cp:lastModifiedBy>
  <cp:revision>70</cp:revision>
  <dcterms:created xsi:type="dcterms:W3CDTF">2012-08-20T12:22:41Z</dcterms:created>
  <dcterms:modified xsi:type="dcterms:W3CDTF">2012-08-23T10:35:53Z</dcterms:modified>
</cp:coreProperties>
</file>