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0" r:id="rId4"/>
    <p:sldId id="281" r:id="rId5"/>
    <p:sldId id="283" r:id="rId6"/>
    <p:sldId id="282" r:id="rId7"/>
    <p:sldId id="28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266A4-231C-44F3-8BA0-3B996AA49922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B9A5A-F8C8-410D-9F02-A7E66A7A1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54;&#1040;\Desktop\&#1040;&#1087;&#1090;&#1077;&#1095;&#1082;&#1072;.%20&#1057;&#1086;&#1083;&#1085;&#1077;&#1095;&#1085;&#1099;&#1081;%20&#1091;&#1076;&#1072;&#1088;.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2844" y="357166"/>
            <a:ext cx="8501122" cy="37797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Оказание первой помощи при тепловых и солнечных ударах.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8992" y="4643446"/>
            <a:ext cx="5500726" cy="10215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Выполнила: Стасенко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Ольга Анатольевна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учитель биологии 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Дружбинская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средняя школа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785818"/>
          </a:xfrm>
          <a:solidFill>
            <a:srgbClr val="EAEAEA"/>
          </a:solidFill>
          <a:ln w="28575" cap="flat">
            <a:solidFill>
              <a:srgbClr val="80808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i="1" dirty="0" smtClean="0">
                <a:solidFill>
                  <a:schemeClr val="folHlink"/>
                </a:solidFill>
                <a:latin typeface="Georgia" pitchFamily="18" charset="0"/>
              </a:rPr>
              <a:t>Содержание:</a:t>
            </a: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1547813" y="1989138"/>
            <a:ext cx="1028700" cy="1143000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258888" y="1844675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5" name="Oval 7"/>
          <p:cNvSpPr>
            <a:spLocks noChangeArrowheads="1"/>
          </p:cNvSpPr>
          <p:nvPr/>
        </p:nvSpPr>
        <p:spPr bwMode="auto">
          <a:xfrm>
            <a:off x="1474788" y="2060575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Oval 10"/>
          <p:cNvSpPr>
            <a:spLocks noChangeArrowheads="1"/>
          </p:cNvSpPr>
          <p:nvPr/>
        </p:nvSpPr>
        <p:spPr bwMode="auto">
          <a:xfrm>
            <a:off x="1690688" y="2276475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45"/>
          <p:cNvSpPr>
            <a:spLocks noChangeArrowheads="1"/>
          </p:cNvSpPr>
          <p:nvPr/>
        </p:nvSpPr>
        <p:spPr bwMode="auto">
          <a:xfrm>
            <a:off x="571472" y="1428736"/>
            <a:ext cx="7993062" cy="503237"/>
          </a:xfrm>
          <a:prstGeom prst="rect">
            <a:avLst/>
          </a:prstGeom>
          <a:solidFill>
            <a:srgbClr val="EAEAEA"/>
          </a:solidFill>
          <a:ln w="2857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5128" name="Rectangle 46"/>
          <p:cNvSpPr>
            <a:spLocks noChangeArrowheads="1"/>
          </p:cNvSpPr>
          <p:nvPr/>
        </p:nvSpPr>
        <p:spPr bwMode="auto">
          <a:xfrm>
            <a:off x="571472" y="2214554"/>
            <a:ext cx="7993062" cy="503238"/>
          </a:xfrm>
          <a:prstGeom prst="rect">
            <a:avLst/>
          </a:prstGeom>
          <a:solidFill>
            <a:srgbClr val="EAEAEA"/>
          </a:solidFill>
          <a:ln w="2857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9" name="Rectangle 47"/>
          <p:cNvSpPr>
            <a:spLocks noChangeArrowheads="1"/>
          </p:cNvSpPr>
          <p:nvPr/>
        </p:nvSpPr>
        <p:spPr bwMode="auto">
          <a:xfrm>
            <a:off x="571472" y="3071810"/>
            <a:ext cx="7993062" cy="503237"/>
          </a:xfrm>
          <a:prstGeom prst="rect">
            <a:avLst/>
          </a:prstGeom>
          <a:solidFill>
            <a:srgbClr val="EAEAEA"/>
          </a:solidFill>
          <a:ln w="2857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0" name="Rectangle 53"/>
          <p:cNvSpPr>
            <a:spLocks noChangeArrowheads="1"/>
          </p:cNvSpPr>
          <p:nvPr/>
        </p:nvSpPr>
        <p:spPr bwMode="auto">
          <a:xfrm>
            <a:off x="571472" y="3857628"/>
            <a:ext cx="7993062" cy="504825"/>
          </a:xfrm>
          <a:prstGeom prst="rect">
            <a:avLst/>
          </a:prstGeom>
          <a:solidFill>
            <a:srgbClr val="EAEAEA"/>
          </a:solidFill>
          <a:ln w="28575" algn="ctr">
            <a:solidFill>
              <a:srgbClr val="808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2590" name="AutoShape 62"/>
          <p:cNvSpPr>
            <a:spLocks noChangeArrowheads="1"/>
          </p:cNvSpPr>
          <p:nvPr/>
        </p:nvSpPr>
        <p:spPr bwMode="auto">
          <a:xfrm>
            <a:off x="1285852" y="1571612"/>
            <a:ext cx="6143668" cy="510778"/>
          </a:xfrm>
          <a:prstGeom prst="flowChartAlternate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9050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bg1"/>
                </a:solidFill>
                <a:latin typeface="Georgia" pitchFamily="18" charset="0"/>
              </a:rPr>
              <a:t>Солнечный, тепловой удар</a:t>
            </a:r>
            <a:endParaRPr lang="ru-RU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591" name="AutoShape 63"/>
          <p:cNvSpPr>
            <a:spLocks noChangeArrowheads="1"/>
          </p:cNvSpPr>
          <p:nvPr/>
        </p:nvSpPr>
        <p:spPr bwMode="auto">
          <a:xfrm>
            <a:off x="1285852" y="2357430"/>
            <a:ext cx="6215106" cy="510778"/>
          </a:xfrm>
          <a:prstGeom prst="flowChartAlternate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9050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bg1"/>
                </a:solidFill>
                <a:latin typeface="Georgia" pitchFamily="18" charset="0"/>
              </a:rPr>
              <a:t>Симптомы теплового и солнечного удара</a:t>
            </a:r>
            <a:endParaRPr lang="ru-RU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592" name="AutoShape 64"/>
          <p:cNvSpPr>
            <a:spLocks noChangeArrowheads="1"/>
          </p:cNvSpPr>
          <p:nvPr/>
        </p:nvSpPr>
        <p:spPr bwMode="auto">
          <a:xfrm>
            <a:off x="1285852" y="3214686"/>
            <a:ext cx="6357982" cy="510778"/>
          </a:xfrm>
          <a:prstGeom prst="flowChartAlternate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9050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bg1"/>
                </a:solidFill>
                <a:latin typeface="Georgia" pitchFamily="18" charset="0"/>
              </a:rPr>
              <a:t>Причины теплового и солнечного удара</a:t>
            </a:r>
            <a:endParaRPr lang="ru-RU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593" name="AutoShape 65"/>
          <p:cNvSpPr>
            <a:spLocks noChangeArrowheads="1"/>
          </p:cNvSpPr>
          <p:nvPr/>
        </p:nvSpPr>
        <p:spPr bwMode="auto">
          <a:xfrm>
            <a:off x="1285852" y="4000504"/>
            <a:ext cx="6500858" cy="919401"/>
          </a:xfrm>
          <a:prstGeom prst="flowChartAlternate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9050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bg1"/>
                </a:solidFill>
                <a:latin typeface="Georgia" pitchFamily="18" charset="0"/>
              </a:rPr>
              <a:t>Первая помощь при тепловом и солнечном ударе</a:t>
            </a:r>
            <a:endParaRPr lang="ru-RU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1" name="Рисунок 20" descr="11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2349" y="0"/>
            <a:ext cx="1341651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0"/>
            <a:ext cx="2143140" cy="16073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4040188" cy="63976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latin typeface="Georgia" pitchFamily="18" charset="0"/>
              </a:rPr>
              <a:t>Солнечный удар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643438" y="1214422"/>
            <a:ext cx="4040188" cy="63976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latin typeface="Georgia" pitchFamily="18" charset="0"/>
              </a:rPr>
              <a:t>Тепловой удар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Содержимое 7"/>
          <p:cNvSpPr txBox="1">
            <a:spLocks noGrp="1"/>
          </p:cNvSpPr>
          <p:nvPr>
            <p:ph sz="half" idx="2"/>
          </p:nvPr>
        </p:nvSpPr>
        <p:spPr>
          <a:xfrm>
            <a:off x="214282" y="1785926"/>
            <a:ext cx="4040188" cy="495394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состояние, возникающее из-за сильного перегрева головы прямыми солнечными лучами, под воздействием которых мозговые кровеносные сосуды расширяются и происходит прилив крови к голове.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7"/>
          <p:cNvSpPr txBox="1">
            <a:spLocks noGrp="1"/>
          </p:cNvSpPr>
          <p:nvPr>
            <p:ph sz="quarter" idx="4"/>
          </p:nvPr>
        </p:nvSpPr>
        <p:spPr>
          <a:xfrm>
            <a:off x="4643438" y="1857364"/>
            <a:ext cx="4041775" cy="132802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 болезненное состояние, вызванное перегревом тела.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572008"/>
            <a:ext cx="2762269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Рисунок 12" descr="wrksirkud skp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3500438"/>
            <a:ext cx="1985170" cy="2693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Рисунок 13" descr="111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2349" y="0"/>
            <a:ext cx="1341651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nfo_0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66608"/>
            <a:ext cx="8358246" cy="67205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714356"/>
            <a:ext cx="4040188" cy="63976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latin typeface="Georgia" pitchFamily="18" charset="0"/>
              </a:rPr>
              <a:t>Солнечный удар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643438" y="785794"/>
            <a:ext cx="4040188" cy="63976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latin typeface="Georgia" pitchFamily="18" charset="0"/>
              </a:rPr>
              <a:t>Тепловой удар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Содержимое 7"/>
          <p:cNvSpPr txBox="1">
            <a:spLocks noGrp="1"/>
          </p:cNvSpPr>
          <p:nvPr>
            <p:ph sz="half" idx="2"/>
          </p:nvPr>
        </p:nvSpPr>
        <p:spPr>
          <a:xfrm>
            <a:off x="214282" y="1428736"/>
            <a:ext cx="4040188" cy="297613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Возникновению солнечного удара способствует душная безветренная погода, длительное воздействие солнечных лучей на затылочно-теменную часть головы.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7"/>
          <p:cNvSpPr txBox="1">
            <a:spLocks noGrp="1"/>
          </p:cNvSpPr>
          <p:nvPr>
            <p:ph sz="quarter" idx="4"/>
          </p:nvPr>
        </p:nvSpPr>
        <p:spPr>
          <a:xfrm>
            <a:off x="4572000" y="1500174"/>
            <a:ext cx="4041775" cy="54712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Тепловой удар наступает, когда тепло, образующееся в теле (например, во время движения по маршруту), не передается во внешнюю среду и в организме нарушается теплообмен.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Тепловой удар случается не только в жаркую погоду, но и при интенсивной физической нагрузке, когда отдача тепла тела человека во внешнюю среду затруднена из-за непроницаемой, плотной одежды.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072494" cy="714380"/>
          </a:xfrm>
          <a:prstGeom prst="roundRect">
            <a:avLst/>
          </a:prstGeom>
          <a:solidFill>
            <a:srgbClr val="EAEAEA"/>
          </a:solidFill>
          <a:ln w="28575" cap="flat">
            <a:solidFill>
              <a:srgbClr val="80808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>
                <a:solidFill>
                  <a:schemeClr val="folHlink"/>
                </a:solidFill>
                <a:latin typeface="Georgia" pitchFamily="18" charset="0"/>
              </a:rPr>
              <a:t>Причины</a:t>
            </a:r>
          </a:p>
        </p:txBody>
      </p:sp>
      <p:pic>
        <p:nvPicPr>
          <p:cNvPr id="14" name="Рисунок 13" descr="11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2349" y="0"/>
            <a:ext cx="1341651" cy="1785950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0047">
            <a:off x="112159" y="3932275"/>
            <a:ext cx="2133595" cy="28436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142852"/>
            <a:ext cx="8072494" cy="714380"/>
          </a:xfrm>
          <a:prstGeom prst="roundRect">
            <a:avLst/>
          </a:prstGeom>
          <a:solidFill>
            <a:srgbClr val="EAEAEA"/>
          </a:solidFill>
          <a:ln w="28575" cap="flat">
            <a:solidFill>
              <a:srgbClr val="808080"/>
            </a:solidFill>
          </a:ln>
        </p:spPr>
        <p:txBody>
          <a:bodyPr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Первая помощь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при тепловом и солнечном ударе</a:t>
            </a:r>
          </a:p>
        </p:txBody>
      </p:sp>
      <p:pic>
        <p:nvPicPr>
          <p:cNvPr id="3" name="Рисунок 2" descr="11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2349" y="0"/>
            <a:ext cx="1341651" cy="1785950"/>
          </a:xfrm>
          <a:prstGeom prst="rect">
            <a:avLst/>
          </a:prstGeom>
        </p:spPr>
      </p:pic>
      <p:sp>
        <p:nvSpPr>
          <p:cNvPr id="4" name="Содержимое 7"/>
          <p:cNvSpPr txBox="1">
            <a:spLocks/>
          </p:cNvSpPr>
          <p:nvPr/>
        </p:nvSpPr>
        <p:spPr>
          <a:xfrm>
            <a:off x="142844" y="1071546"/>
            <a:ext cx="8358246" cy="532571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Перенести пострадавшего в прохладное место, в тень;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уложить на спину, приподнять голову и повернуть ее набок;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у пострадавшего открылась рвота, ему необходимо повернуть  голову набок, чтобы рвотные массы не попали в дыхательные пути;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расстегнуть одежду или снять ее, ослабить напряжение пояса;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тело обтереть полотенцем, смоченным холодной водой;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тяжелых случаях облить холодной водой, приложить к затылочной части головы холодный компресс, обмахивать пострадавшего;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человек в сознании, ему надо давать обильное питье (холодный чай или слегка подсоленную воду);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пострадавший потерял сознание, ему надо осторожно дать понюхать нашатырный спирт, для чего смоченную в нем ватку несколько раз на 1 с следует поднести к носу пострадавшего.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Аптечка. Солнечный удар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457179"/>
            <a:ext cx="6929486" cy="55435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44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297</Words>
  <Application>Microsoft Office PowerPoint</Application>
  <PresentationFormat>Экран (4:3)</PresentationFormat>
  <Paragraphs>30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Содержание:</vt:lpstr>
      <vt:lpstr>Слайд 3</vt:lpstr>
      <vt:lpstr>Слайд 4</vt:lpstr>
      <vt:lpstr>Причины</vt:lpstr>
      <vt:lpstr>Слайд 6</vt:lpstr>
      <vt:lpstr>Слайд 7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Intel</dc:creator>
  <cp:lastModifiedBy>ОА</cp:lastModifiedBy>
  <cp:revision>78</cp:revision>
  <dcterms:created xsi:type="dcterms:W3CDTF">2012-02-13T16:32:01Z</dcterms:created>
  <dcterms:modified xsi:type="dcterms:W3CDTF">2014-04-13T12:40:52Z</dcterms:modified>
</cp:coreProperties>
</file>