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9" r:id="rId5"/>
    <p:sldId id="258" r:id="rId6"/>
    <p:sldId id="260" r:id="rId7"/>
    <p:sldId id="262" r:id="rId8"/>
    <p:sldId id="263" r:id="rId9"/>
    <p:sldId id="264" r:id="rId10"/>
    <p:sldId id="266" r:id="rId11"/>
    <p:sldId id="265" r:id="rId12"/>
    <p:sldId id="269" r:id="rId13"/>
    <p:sldId id="267" r:id="rId14"/>
    <p:sldId id="268" r:id="rId15"/>
    <p:sldId id="272" r:id="rId16"/>
    <p:sldId id="270" r:id="rId17"/>
    <p:sldId id="261"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EDA7A-5228-4A06-A3BB-58F0C1E484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F340076-7D14-406C-A8DE-EFFB92BA3A06}">
      <dgm:prSet/>
      <dgm:spPr/>
      <dgm:t>
        <a:bodyPr/>
        <a:lstStyle/>
        <a:p>
          <a:r>
            <a:rPr lang="ru-RU" b="0" i="0" dirty="0" smtClean="0"/>
            <a:t>Отсутствие света и атмосферного воздуха</a:t>
          </a:r>
          <a:endParaRPr lang="ru-RU" dirty="0"/>
        </a:p>
      </dgm:t>
    </dgm:pt>
    <dgm:pt modelId="{8C514E94-DA71-4440-9122-129AB9F78F09}" type="parTrans" cxnId="{93D3FC77-E719-4A65-B1A1-F5FDAEC999F7}">
      <dgm:prSet/>
      <dgm:spPr/>
      <dgm:t>
        <a:bodyPr/>
        <a:lstStyle/>
        <a:p>
          <a:endParaRPr lang="ru-RU"/>
        </a:p>
      </dgm:t>
    </dgm:pt>
    <dgm:pt modelId="{E6FC689C-C270-4F07-9B9F-0BC47687F989}" type="sibTrans" cxnId="{93D3FC77-E719-4A65-B1A1-F5FDAEC999F7}">
      <dgm:prSet/>
      <dgm:spPr/>
      <dgm:t>
        <a:bodyPr/>
        <a:lstStyle/>
        <a:p>
          <a:endParaRPr lang="ru-RU"/>
        </a:p>
      </dgm:t>
    </dgm:pt>
    <dgm:pt modelId="{15CDCFF0-C03F-4692-9DBE-C2BC514D1DF7}">
      <dgm:prSet/>
      <dgm:spPr/>
      <dgm:t>
        <a:bodyPr/>
        <a:lstStyle/>
        <a:p>
          <a:r>
            <a:rPr lang="ru-RU" b="0" i="0" dirty="0" smtClean="0"/>
            <a:t>Практически постоянная температура</a:t>
          </a:r>
          <a:endParaRPr lang="ru-RU" dirty="0"/>
        </a:p>
      </dgm:t>
    </dgm:pt>
    <dgm:pt modelId="{6B20C7B3-5F9B-4D3B-AD61-3044B6508DCB}" type="parTrans" cxnId="{96217E71-D8F4-4F29-BCAE-2C3A68397F28}">
      <dgm:prSet/>
      <dgm:spPr/>
      <dgm:t>
        <a:bodyPr/>
        <a:lstStyle/>
        <a:p>
          <a:endParaRPr lang="ru-RU"/>
        </a:p>
      </dgm:t>
    </dgm:pt>
    <dgm:pt modelId="{B5987C7B-8358-4329-9B3C-D2F4632106A0}" type="sibTrans" cxnId="{96217E71-D8F4-4F29-BCAE-2C3A68397F28}">
      <dgm:prSet/>
      <dgm:spPr/>
      <dgm:t>
        <a:bodyPr/>
        <a:lstStyle/>
        <a:p>
          <a:endParaRPr lang="ru-RU"/>
        </a:p>
      </dgm:t>
    </dgm:pt>
    <dgm:pt modelId="{9E9F7EE8-46C6-4171-B5ED-8D3EAA8D39B7}">
      <dgm:prSet/>
      <dgm:spPr/>
      <dgm:t>
        <a:bodyPr/>
        <a:lstStyle/>
        <a:p>
          <a:r>
            <a:rPr lang="ru-RU" b="0" i="0" dirty="0" smtClean="0"/>
            <a:t>Высокая влажность</a:t>
          </a:r>
          <a:endParaRPr lang="ru-RU" dirty="0"/>
        </a:p>
      </dgm:t>
    </dgm:pt>
    <dgm:pt modelId="{FF6684C0-42CE-4104-8831-A50666BB4057}" type="parTrans" cxnId="{A6CB8925-98F4-4A77-A04B-C7EEAEA209C5}">
      <dgm:prSet/>
      <dgm:spPr/>
      <dgm:t>
        <a:bodyPr/>
        <a:lstStyle/>
        <a:p>
          <a:endParaRPr lang="ru-RU"/>
        </a:p>
      </dgm:t>
    </dgm:pt>
    <dgm:pt modelId="{088CF959-F4B4-41EC-96A9-4E65E800972F}" type="sibTrans" cxnId="{A6CB8925-98F4-4A77-A04B-C7EEAEA209C5}">
      <dgm:prSet/>
      <dgm:spPr/>
      <dgm:t>
        <a:bodyPr/>
        <a:lstStyle/>
        <a:p>
          <a:endParaRPr lang="ru-RU"/>
        </a:p>
      </dgm:t>
    </dgm:pt>
    <dgm:pt modelId="{77580AAC-A9C9-4767-81A0-EA9307E80CC8}">
      <dgm:prSet/>
      <dgm:spPr/>
      <dgm:t>
        <a:bodyPr/>
        <a:lstStyle/>
        <a:p>
          <a:r>
            <a:rPr lang="ru-RU" b="0" i="0" dirty="0" smtClean="0"/>
            <a:t>Обилие питательных веществ</a:t>
          </a:r>
          <a:endParaRPr lang="ru-RU" dirty="0"/>
        </a:p>
      </dgm:t>
    </dgm:pt>
    <dgm:pt modelId="{80DBE39B-7878-441B-B15A-5D8EFC10F8CE}" type="parTrans" cxnId="{95D86DD1-F63C-4355-80C6-AB92F73BDC0E}">
      <dgm:prSet/>
      <dgm:spPr/>
      <dgm:t>
        <a:bodyPr/>
        <a:lstStyle/>
        <a:p>
          <a:endParaRPr lang="ru-RU"/>
        </a:p>
      </dgm:t>
    </dgm:pt>
    <dgm:pt modelId="{8DAF7B2A-1DFE-428D-B4A6-D32524BA2B07}" type="sibTrans" cxnId="{95D86DD1-F63C-4355-80C6-AB92F73BDC0E}">
      <dgm:prSet/>
      <dgm:spPr/>
      <dgm:t>
        <a:bodyPr/>
        <a:lstStyle/>
        <a:p>
          <a:endParaRPr lang="ru-RU"/>
        </a:p>
      </dgm:t>
    </dgm:pt>
    <dgm:pt modelId="{D12724C2-0E65-4387-BDB2-C454B05CEB80}">
      <dgm:prSet/>
      <dgm:spPr/>
      <dgm:t>
        <a:bodyPr/>
        <a:lstStyle/>
        <a:p>
          <a:r>
            <a:rPr lang="ru-RU" b="0" i="0" dirty="0" smtClean="0"/>
            <a:t>Агрессивная реакция организма хозяина</a:t>
          </a:r>
          <a:endParaRPr lang="ru-RU" dirty="0"/>
        </a:p>
      </dgm:t>
    </dgm:pt>
    <dgm:pt modelId="{06F95861-40E2-4862-AD20-92F25773DFC3}" type="parTrans" cxnId="{E3EBE874-15C4-4BFA-873F-246FA873664D}">
      <dgm:prSet/>
      <dgm:spPr/>
      <dgm:t>
        <a:bodyPr/>
        <a:lstStyle/>
        <a:p>
          <a:endParaRPr lang="ru-RU"/>
        </a:p>
      </dgm:t>
    </dgm:pt>
    <dgm:pt modelId="{80350400-9C9F-4B43-8C37-D93E1E7FCD80}" type="sibTrans" cxnId="{E3EBE874-15C4-4BFA-873F-246FA873664D}">
      <dgm:prSet/>
      <dgm:spPr/>
      <dgm:t>
        <a:bodyPr/>
        <a:lstStyle/>
        <a:p>
          <a:endParaRPr lang="ru-RU"/>
        </a:p>
      </dgm:t>
    </dgm:pt>
    <dgm:pt modelId="{89904820-3A51-41EC-8C09-D29BF7B5F60E}" type="pres">
      <dgm:prSet presAssocID="{22CEDA7A-5228-4A06-A3BB-58F0C1E484ED}" presName="diagram" presStyleCnt="0">
        <dgm:presLayoutVars>
          <dgm:dir/>
          <dgm:resizeHandles val="exact"/>
        </dgm:presLayoutVars>
      </dgm:prSet>
      <dgm:spPr/>
      <dgm:t>
        <a:bodyPr/>
        <a:lstStyle/>
        <a:p>
          <a:endParaRPr lang="ru-RU"/>
        </a:p>
      </dgm:t>
    </dgm:pt>
    <dgm:pt modelId="{E4C3603A-C293-4DAC-AEA1-16B9A4DD2D09}" type="pres">
      <dgm:prSet presAssocID="{8F340076-7D14-406C-A8DE-EFFB92BA3A06}" presName="node" presStyleLbl="node1" presStyleIdx="0" presStyleCnt="5">
        <dgm:presLayoutVars>
          <dgm:bulletEnabled val="1"/>
        </dgm:presLayoutVars>
      </dgm:prSet>
      <dgm:spPr/>
      <dgm:t>
        <a:bodyPr/>
        <a:lstStyle/>
        <a:p>
          <a:endParaRPr lang="ru-RU"/>
        </a:p>
      </dgm:t>
    </dgm:pt>
    <dgm:pt modelId="{7E6F9D50-2B31-4415-8867-80256D2A7114}" type="pres">
      <dgm:prSet presAssocID="{E6FC689C-C270-4F07-9B9F-0BC47687F989}" presName="sibTrans" presStyleCnt="0"/>
      <dgm:spPr/>
    </dgm:pt>
    <dgm:pt modelId="{94987ED5-C0DC-4FDD-A3AD-2531E1985B81}" type="pres">
      <dgm:prSet presAssocID="{15CDCFF0-C03F-4692-9DBE-C2BC514D1DF7}" presName="node" presStyleLbl="node1" presStyleIdx="1" presStyleCnt="5">
        <dgm:presLayoutVars>
          <dgm:bulletEnabled val="1"/>
        </dgm:presLayoutVars>
      </dgm:prSet>
      <dgm:spPr/>
      <dgm:t>
        <a:bodyPr/>
        <a:lstStyle/>
        <a:p>
          <a:endParaRPr lang="ru-RU"/>
        </a:p>
      </dgm:t>
    </dgm:pt>
    <dgm:pt modelId="{9283CEA1-E985-4E0F-BEFC-A71CB13963F6}" type="pres">
      <dgm:prSet presAssocID="{B5987C7B-8358-4329-9B3C-D2F4632106A0}" presName="sibTrans" presStyleCnt="0"/>
      <dgm:spPr/>
    </dgm:pt>
    <dgm:pt modelId="{ED5904A6-DB2C-4686-9773-792DBDE6E9D5}" type="pres">
      <dgm:prSet presAssocID="{9E9F7EE8-46C6-4171-B5ED-8D3EAA8D39B7}" presName="node" presStyleLbl="node1" presStyleIdx="2" presStyleCnt="5">
        <dgm:presLayoutVars>
          <dgm:bulletEnabled val="1"/>
        </dgm:presLayoutVars>
      </dgm:prSet>
      <dgm:spPr/>
      <dgm:t>
        <a:bodyPr/>
        <a:lstStyle/>
        <a:p>
          <a:endParaRPr lang="ru-RU"/>
        </a:p>
      </dgm:t>
    </dgm:pt>
    <dgm:pt modelId="{64AD5C37-6616-4C55-BB47-13D72BBCB21A}" type="pres">
      <dgm:prSet presAssocID="{088CF959-F4B4-41EC-96A9-4E65E800972F}" presName="sibTrans" presStyleCnt="0"/>
      <dgm:spPr/>
    </dgm:pt>
    <dgm:pt modelId="{2C3E02D8-8FFE-4125-81CD-27FAA768D026}" type="pres">
      <dgm:prSet presAssocID="{77580AAC-A9C9-4767-81A0-EA9307E80CC8}" presName="node" presStyleLbl="node1" presStyleIdx="3" presStyleCnt="5">
        <dgm:presLayoutVars>
          <dgm:bulletEnabled val="1"/>
        </dgm:presLayoutVars>
      </dgm:prSet>
      <dgm:spPr/>
      <dgm:t>
        <a:bodyPr/>
        <a:lstStyle/>
        <a:p>
          <a:endParaRPr lang="ru-RU"/>
        </a:p>
      </dgm:t>
    </dgm:pt>
    <dgm:pt modelId="{FE60733B-A2B8-4A69-84D8-4A1C65BECBB4}" type="pres">
      <dgm:prSet presAssocID="{8DAF7B2A-1DFE-428D-B4A6-D32524BA2B07}" presName="sibTrans" presStyleCnt="0"/>
      <dgm:spPr/>
    </dgm:pt>
    <dgm:pt modelId="{019F0930-BD01-4781-B0F3-10D734F7DDD1}" type="pres">
      <dgm:prSet presAssocID="{D12724C2-0E65-4387-BDB2-C454B05CEB80}" presName="node" presStyleLbl="node1" presStyleIdx="4" presStyleCnt="5">
        <dgm:presLayoutVars>
          <dgm:bulletEnabled val="1"/>
        </dgm:presLayoutVars>
      </dgm:prSet>
      <dgm:spPr/>
      <dgm:t>
        <a:bodyPr/>
        <a:lstStyle/>
        <a:p>
          <a:endParaRPr lang="ru-RU"/>
        </a:p>
      </dgm:t>
    </dgm:pt>
  </dgm:ptLst>
  <dgm:cxnLst>
    <dgm:cxn modelId="{4B31EE6E-70C0-49A2-894E-3F41C0A109B0}" type="presOf" srcId="{D12724C2-0E65-4387-BDB2-C454B05CEB80}" destId="{019F0930-BD01-4781-B0F3-10D734F7DDD1}" srcOrd="0" destOrd="0" presId="urn:microsoft.com/office/officeart/2005/8/layout/default"/>
    <dgm:cxn modelId="{93839585-C242-4A79-9FA8-69BDA3D689D6}" type="presOf" srcId="{15CDCFF0-C03F-4692-9DBE-C2BC514D1DF7}" destId="{94987ED5-C0DC-4FDD-A3AD-2531E1985B81}" srcOrd="0" destOrd="0" presId="urn:microsoft.com/office/officeart/2005/8/layout/default"/>
    <dgm:cxn modelId="{93D3FC77-E719-4A65-B1A1-F5FDAEC999F7}" srcId="{22CEDA7A-5228-4A06-A3BB-58F0C1E484ED}" destId="{8F340076-7D14-406C-A8DE-EFFB92BA3A06}" srcOrd="0" destOrd="0" parTransId="{8C514E94-DA71-4440-9122-129AB9F78F09}" sibTransId="{E6FC689C-C270-4F07-9B9F-0BC47687F989}"/>
    <dgm:cxn modelId="{96217E71-D8F4-4F29-BCAE-2C3A68397F28}" srcId="{22CEDA7A-5228-4A06-A3BB-58F0C1E484ED}" destId="{15CDCFF0-C03F-4692-9DBE-C2BC514D1DF7}" srcOrd="1" destOrd="0" parTransId="{6B20C7B3-5F9B-4D3B-AD61-3044B6508DCB}" sibTransId="{B5987C7B-8358-4329-9B3C-D2F4632106A0}"/>
    <dgm:cxn modelId="{B53EFFC3-5DB1-4405-92DA-2B2B9EDAE4D5}" type="presOf" srcId="{77580AAC-A9C9-4767-81A0-EA9307E80CC8}" destId="{2C3E02D8-8FFE-4125-81CD-27FAA768D026}" srcOrd="0" destOrd="0" presId="urn:microsoft.com/office/officeart/2005/8/layout/default"/>
    <dgm:cxn modelId="{9BEB3161-84CC-4A5C-8510-61BC2E17DEE4}" type="presOf" srcId="{8F340076-7D14-406C-A8DE-EFFB92BA3A06}" destId="{E4C3603A-C293-4DAC-AEA1-16B9A4DD2D09}" srcOrd="0" destOrd="0" presId="urn:microsoft.com/office/officeart/2005/8/layout/default"/>
    <dgm:cxn modelId="{3E375A95-9732-4787-980D-9574968B1ED2}" type="presOf" srcId="{22CEDA7A-5228-4A06-A3BB-58F0C1E484ED}" destId="{89904820-3A51-41EC-8C09-D29BF7B5F60E}" srcOrd="0" destOrd="0" presId="urn:microsoft.com/office/officeart/2005/8/layout/default"/>
    <dgm:cxn modelId="{95D86DD1-F63C-4355-80C6-AB92F73BDC0E}" srcId="{22CEDA7A-5228-4A06-A3BB-58F0C1E484ED}" destId="{77580AAC-A9C9-4767-81A0-EA9307E80CC8}" srcOrd="3" destOrd="0" parTransId="{80DBE39B-7878-441B-B15A-5D8EFC10F8CE}" sibTransId="{8DAF7B2A-1DFE-428D-B4A6-D32524BA2B07}"/>
    <dgm:cxn modelId="{E3EBE874-15C4-4BFA-873F-246FA873664D}" srcId="{22CEDA7A-5228-4A06-A3BB-58F0C1E484ED}" destId="{D12724C2-0E65-4387-BDB2-C454B05CEB80}" srcOrd="4" destOrd="0" parTransId="{06F95861-40E2-4862-AD20-92F25773DFC3}" sibTransId="{80350400-9C9F-4B43-8C37-D93E1E7FCD80}"/>
    <dgm:cxn modelId="{A6CB8925-98F4-4A77-A04B-C7EEAEA209C5}" srcId="{22CEDA7A-5228-4A06-A3BB-58F0C1E484ED}" destId="{9E9F7EE8-46C6-4171-B5ED-8D3EAA8D39B7}" srcOrd="2" destOrd="0" parTransId="{FF6684C0-42CE-4104-8831-A50666BB4057}" sibTransId="{088CF959-F4B4-41EC-96A9-4E65E800972F}"/>
    <dgm:cxn modelId="{381E14CB-56F3-45CE-8C15-93DCCC0B44A7}" type="presOf" srcId="{9E9F7EE8-46C6-4171-B5ED-8D3EAA8D39B7}" destId="{ED5904A6-DB2C-4686-9773-792DBDE6E9D5}" srcOrd="0" destOrd="0" presId="urn:microsoft.com/office/officeart/2005/8/layout/default"/>
    <dgm:cxn modelId="{41B9F21B-BAF3-47C9-8671-8AC98D4A3ED6}" type="presParOf" srcId="{89904820-3A51-41EC-8C09-D29BF7B5F60E}" destId="{E4C3603A-C293-4DAC-AEA1-16B9A4DD2D09}" srcOrd="0" destOrd="0" presId="urn:microsoft.com/office/officeart/2005/8/layout/default"/>
    <dgm:cxn modelId="{987FEF69-6C67-4891-83FA-D7FB6EE30279}" type="presParOf" srcId="{89904820-3A51-41EC-8C09-D29BF7B5F60E}" destId="{7E6F9D50-2B31-4415-8867-80256D2A7114}" srcOrd="1" destOrd="0" presId="urn:microsoft.com/office/officeart/2005/8/layout/default"/>
    <dgm:cxn modelId="{9EAB411C-4184-40CB-82D8-8625FEDA45F0}" type="presParOf" srcId="{89904820-3A51-41EC-8C09-D29BF7B5F60E}" destId="{94987ED5-C0DC-4FDD-A3AD-2531E1985B81}" srcOrd="2" destOrd="0" presId="urn:microsoft.com/office/officeart/2005/8/layout/default"/>
    <dgm:cxn modelId="{073B59DB-2AED-4950-947A-B0C7BB4D0E79}" type="presParOf" srcId="{89904820-3A51-41EC-8C09-D29BF7B5F60E}" destId="{9283CEA1-E985-4E0F-BEFC-A71CB13963F6}" srcOrd="3" destOrd="0" presId="urn:microsoft.com/office/officeart/2005/8/layout/default"/>
    <dgm:cxn modelId="{70357AFB-07E2-40F6-B5EE-3E4F2CD453E7}" type="presParOf" srcId="{89904820-3A51-41EC-8C09-D29BF7B5F60E}" destId="{ED5904A6-DB2C-4686-9773-792DBDE6E9D5}" srcOrd="4" destOrd="0" presId="urn:microsoft.com/office/officeart/2005/8/layout/default"/>
    <dgm:cxn modelId="{A921360F-200C-448E-A78F-83B78405F987}" type="presParOf" srcId="{89904820-3A51-41EC-8C09-D29BF7B5F60E}" destId="{64AD5C37-6616-4C55-BB47-13D72BBCB21A}" srcOrd="5" destOrd="0" presId="urn:microsoft.com/office/officeart/2005/8/layout/default"/>
    <dgm:cxn modelId="{F754A5E4-9696-4704-859B-8276A3642DD0}" type="presParOf" srcId="{89904820-3A51-41EC-8C09-D29BF7B5F60E}" destId="{2C3E02D8-8FFE-4125-81CD-27FAA768D026}" srcOrd="6" destOrd="0" presId="urn:microsoft.com/office/officeart/2005/8/layout/default"/>
    <dgm:cxn modelId="{B4AED29F-6469-4B1B-A7DC-EF85B4238DA7}" type="presParOf" srcId="{89904820-3A51-41EC-8C09-D29BF7B5F60E}" destId="{FE60733B-A2B8-4A69-84D8-4A1C65BECBB4}" srcOrd="7" destOrd="0" presId="urn:microsoft.com/office/officeart/2005/8/layout/default"/>
    <dgm:cxn modelId="{B7D58FDA-E378-45A1-95C1-A6151C113958}" type="presParOf" srcId="{89904820-3A51-41EC-8C09-D29BF7B5F60E}" destId="{019F0930-BD01-4781-B0F3-10D734F7DDD1}"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4ED23-AF4C-4B1E-AF94-57380A1A336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1BD42DD2-28BF-42AB-ABBB-8C10D3513FCF}">
      <dgm:prSet phldrT="[Текст]" custT="1"/>
      <dgm:spPr/>
      <dgm:t>
        <a:bodyPr/>
        <a:lstStyle/>
        <a:p>
          <a:r>
            <a:rPr lang="ru-RU" sz="2400" i="1" dirty="0" smtClean="0"/>
            <a:t>Паразиты</a:t>
          </a:r>
          <a:endParaRPr lang="ru-RU" sz="2400" i="1" dirty="0"/>
        </a:p>
      </dgm:t>
    </dgm:pt>
    <dgm:pt modelId="{921D88AB-8498-4A7C-8CDF-2BFDE15A982B}" type="parTrans" cxnId="{178DA073-9A96-463B-809E-2020F4092808}">
      <dgm:prSet/>
      <dgm:spPr/>
      <dgm:t>
        <a:bodyPr/>
        <a:lstStyle/>
        <a:p>
          <a:endParaRPr lang="ru-RU"/>
        </a:p>
      </dgm:t>
    </dgm:pt>
    <dgm:pt modelId="{772F0F93-4FC9-411D-BBD2-3F6A486415AB}" type="sibTrans" cxnId="{178DA073-9A96-463B-809E-2020F4092808}">
      <dgm:prSet/>
      <dgm:spPr/>
      <dgm:t>
        <a:bodyPr/>
        <a:lstStyle/>
        <a:p>
          <a:endParaRPr lang="ru-RU"/>
        </a:p>
      </dgm:t>
    </dgm:pt>
    <dgm:pt modelId="{A540DCCA-CB7A-4D9C-89E7-A6DEF3EFD6BA}">
      <dgm:prSet phldrT="[Текст]"/>
      <dgm:spPr/>
      <dgm:t>
        <a:bodyPr/>
        <a:lstStyle/>
        <a:p>
          <a:r>
            <a:rPr lang="ru-RU" b="1" dirty="0" smtClean="0"/>
            <a:t>Эктопаразиты</a:t>
          </a:r>
          <a:r>
            <a:rPr lang="ru-RU" b="0" i="0" dirty="0" smtClean="0"/>
            <a:t>- это паразиты, обитающие на поверхности тела хозяина (клещи, пиявки, блохи). У растений большая часть тела находится вне хозяина, а в него внедряются и вступают в контакт с живыми клетками лишь органы чужеядного питания - присоски или гаустории. </a:t>
          </a:r>
          <a:endParaRPr lang="ru-RU" dirty="0"/>
        </a:p>
      </dgm:t>
    </dgm:pt>
    <dgm:pt modelId="{C9C6E518-E182-4A6B-82BD-49D2CECAD4AF}" type="parTrans" cxnId="{4BF28BE8-5E6E-4AED-9DB1-105B52BCF9D1}">
      <dgm:prSet/>
      <dgm:spPr/>
      <dgm:t>
        <a:bodyPr/>
        <a:lstStyle/>
        <a:p>
          <a:endParaRPr lang="ru-RU"/>
        </a:p>
      </dgm:t>
    </dgm:pt>
    <dgm:pt modelId="{81EE3969-203E-4C26-9F13-C60DB7430B35}" type="sibTrans" cxnId="{4BF28BE8-5E6E-4AED-9DB1-105B52BCF9D1}">
      <dgm:prSet/>
      <dgm:spPr/>
      <dgm:t>
        <a:bodyPr/>
        <a:lstStyle/>
        <a:p>
          <a:endParaRPr lang="ru-RU"/>
        </a:p>
      </dgm:t>
    </dgm:pt>
    <dgm:pt modelId="{8605A681-3819-4129-AD29-6F89F3E1F9F6}">
      <dgm:prSet phldrT="[Текст]"/>
      <dgm:spPr/>
      <dgm:t>
        <a:bodyPr/>
        <a:lstStyle/>
        <a:p>
          <a:r>
            <a:rPr lang="ru-RU" b="1" dirty="0" smtClean="0"/>
            <a:t>Эндопаразиты</a:t>
          </a:r>
          <a:r>
            <a:rPr lang="ru-RU" dirty="0" smtClean="0"/>
            <a:t> - </a:t>
          </a:r>
          <a:r>
            <a:rPr lang="ru-RU" b="0" i="0" dirty="0" smtClean="0"/>
            <a:t>паразиты, живущие внутри тела хозяина. Это большинство гельминтов, бактерии, вирусы, паразитические простейшие. У растений почти все тело помещается внутри тканей хозяина, наружу выходят лишь органы размножения (виды рода </a:t>
          </a:r>
          <a:r>
            <a:rPr lang="ru-RU" b="0" i="0" dirty="0" err="1" smtClean="0"/>
            <a:t>Rafflesia</a:t>
          </a:r>
          <a:r>
            <a:rPr lang="ru-RU" b="0" i="0" dirty="0" smtClean="0"/>
            <a:t>).</a:t>
          </a:r>
          <a:endParaRPr lang="ru-RU" dirty="0"/>
        </a:p>
      </dgm:t>
    </dgm:pt>
    <dgm:pt modelId="{E90DA494-C95F-4323-9158-78CC20E5CA3E}" type="parTrans" cxnId="{C0526CBB-7EF4-4F1D-A881-2F8CC2F1FA11}">
      <dgm:prSet/>
      <dgm:spPr/>
      <dgm:t>
        <a:bodyPr/>
        <a:lstStyle/>
        <a:p>
          <a:endParaRPr lang="ru-RU"/>
        </a:p>
      </dgm:t>
    </dgm:pt>
    <dgm:pt modelId="{126FD8BC-3B01-4D3F-BC86-AE34F60C7977}" type="sibTrans" cxnId="{C0526CBB-7EF4-4F1D-A881-2F8CC2F1FA11}">
      <dgm:prSet/>
      <dgm:spPr/>
      <dgm:t>
        <a:bodyPr/>
        <a:lstStyle/>
        <a:p>
          <a:endParaRPr lang="ru-RU"/>
        </a:p>
      </dgm:t>
    </dgm:pt>
    <dgm:pt modelId="{FB5EB347-56FD-4B2F-BD27-980364C4BC41}" type="pres">
      <dgm:prSet presAssocID="{B244ED23-AF4C-4B1E-AF94-57380A1A336E}" presName="hierChild1" presStyleCnt="0">
        <dgm:presLayoutVars>
          <dgm:chPref val="1"/>
          <dgm:dir/>
          <dgm:animOne val="branch"/>
          <dgm:animLvl val="lvl"/>
          <dgm:resizeHandles/>
        </dgm:presLayoutVars>
      </dgm:prSet>
      <dgm:spPr/>
      <dgm:t>
        <a:bodyPr/>
        <a:lstStyle/>
        <a:p>
          <a:endParaRPr lang="ru-RU"/>
        </a:p>
      </dgm:t>
    </dgm:pt>
    <dgm:pt modelId="{E42DAA45-0D9A-4D84-84FF-93720D700423}" type="pres">
      <dgm:prSet presAssocID="{1BD42DD2-28BF-42AB-ABBB-8C10D3513FCF}" presName="hierRoot1" presStyleCnt="0"/>
      <dgm:spPr/>
    </dgm:pt>
    <dgm:pt modelId="{3778A425-0997-48A3-A114-2B19CF6CD61B}" type="pres">
      <dgm:prSet presAssocID="{1BD42DD2-28BF-42AB-ABBB-8C10D3513FCF}" presName="composite" presStyleCnt="0"/>
      <dgm:spPr/>
    </dgm:pt>
    <dgm:pt modelId="{93181AE2-9271-4BB7-9F65-86378125029E}" type="pres">
      <dgm:prSet presAssocID="{1BD42DD2-28BF-42AB-ABBB-8C10D3513FCF}" presName="background" presStyleLbl="node0" presStyleIdx="0" presStyleCnt="1"/>
      <dgm:spPr/>
    </dgm:pt>
    <dgm:pt modelId="{8CAA32D3-8476-4240-9DD2-151AF171A752}" type="pres">
      <dgm:prSet presAssocID="{1BD42DD2-28BF-42AB-ABBB-8C10D3513FCF}" presName="text" presStyleLbl="fgAcc0" presStyleIdx="0" presStyleCnt="1" custScaleX="91812" custScaleY="91844">
        <dgm:presLayoutVars>
          <dgm:chPref val="3"/>
        </dgm:presLayoutVars>
      </dgm:prSet>
      <dgm:spPr/>
      <dgm:t>
        <a:bodyPr/>
        <a:lstStyle/>
        <a:p>
          <a:endParaRPr lang="ru-RU"/>
        </a:p>
      </dgm:t>
    </dgm:pt>
    <dgm:pt modelId="{1EDDD97D-5DE1-4AF2-AD57-1D066205BA8B}" type="pres">
      <dgm:prSet presAssocID="{1BD42DD2-28BF-42AB-ABBB-8C10D3513FCF}" presName="hierChild2" presStyleCnt="0"/>
      <dgm:spPr/>
    </dgm:pt>
    <dgm:pt modelId="{23245C0C-C9AE-450E-9A92-5DAFEAD15390}" type="pres">
      <dgm:prSet presAssocID="{C9C6E518-E182-4A6B-82BD-49D2CECAD4AF}" presName="Name10" presStyleLbl="parChTrans1D2" presStyleIdx="0" presStyleCnt="2"/>
      <dgm:spPr/>
      <dgm:t>
        <a:bodyPr/>
        <a:lstStyle/>
        <a:p>
          <a:endParaRPr lang="ru-RU"/>
        </a:p>
      </dgm:t>
    </dgm:pt>
    <dgm:pt modelId="{E6F5DDEF-3F8D-4D2E-B1E7-04CC57E0B0AE}" type="pres">
      <dgm:prSet presAssocID="{A540DCCA-CB7A-4D9C-89E7-A6DEF3EFD6BA}" presName="hierRoot2" presStyleCnt="0"/>
      <dgm:spPr/>
    </dgm:pt>
    <dgm:pt modelId="{4512B7F1-DF72-4CF6-86EC-38F2994CD240}" type="pres">
      <dgm:prSet presAssocID="{A540DCCA-CB7A-4D9C-89E7-A6DEF3EFD6BA}" presName="composite2" presStyleCnt="0"/>
      <dgm:spPr/>
    </dgm:pt>
    <dgm:pt modelId="{D862EBAE-5070-4FA6-8755-CD5DA8D23069}" type="pres">
      <dgm:prSet presAssocID="{A540DCCA-CB7A-4D9C-89E7-A6DEF3EFD6BA}" presName="background2" presStyleLbl="node2" presStyleIdx="0" presStyleCnt="2"/>
      <dgm:spPr/>
    </dgm:pt>
    <dgm:pt modelId="{175E153A-4AD7-47D4-B1B0-8691112078BB}" type="pres">
      <dgm:prSet presAssocID="{A540DCCA-CB7A-4D9C-89E7-A6DEF3EFD6BA}" presName="text2" presStyleLbl="fgAcc2" presStyleIdx="0" presStyleCnt="2" custScaleX="133571" custScaleY="118802">
        <dgm:presLayoutVars>
          <dgm:chPref val="3"/>
        </dgm:presLayoutVars>
      </dgm:prSet>
      <dgm:spPr/>
      <dgm:t>
        <a:bodyPr/>
        <a:lstStyle/>
        <a:p>
          <a:endParaRPr lang="ru-RU"/>
        </a:p>
      </dgm:t>
    </dgm:pt>
    <dgm:pt modelId="{B79B2057-FE46-46B9-8EFE-1FA8D1D584FF}" type="pres">
      <dgm:prSet presAssocID="{A540DCCA-CB7A-4D9C-89E7-A6DEF3EFD6BA}" presName="hierChild3" presStyleCnt="0"/>
      <dgm:spPr/>
    </dgm:pt>
    <dgm:pt modelId="{C643B777-5864-4D0B-B4C2-73344277D8F4}" type="pres">
      <dgm:prSet presAssocID="{E90DA494-C95F-4323-9158-78CC20E5CA3E}" presName="Name10" presStyleLbl="parChTrans1D2" presStyleIdx="1" presStyleCnt="2"/>
      <dgm:spPr/>
      <dgm:t>
        <a:bodyPr/>
        <a:lstStyle/>
        <a:p>
          <a:endParaRPr lang="ru-RU"/>
        </a:p>
      </dgm:t>
    </dgm:pt>
    <dgm:pt modelId="{486AC163-84BF-4673-9B81-E40E65EF9C4C}" type="pres">
      <dgm:prSet presAssocID="{8605A681-3819-4129-AD29-6F89F3E1F9F6}" presName="hierRoot2" presStyleCnt="0"/>
      <dgm:spPr/>
    </dgm:pt>
    <dgm:pt modelId="{AF65649A-46F3-496A-9361-680D18EBD5D4}" type="pres">
      <dgm:prSet presAssocID="{8605A681-3819-4129-AD29-6F89F3E1F9F6}" presName="composite2" presStyleCnt="0"/>
      <dgm:spPr/>
    </dgm:pt>
    <dgm:pt modelId="{DE9BCFC6-F0CC-4675-B6CA-5AA3F5A2062D}" type="pres">
      <dgm:prSet presAssocID="{8605A681-3819-4129-AD29-6F89F3E1F9F6}" presName="background2" presStyleLbl="node2" presStyleIdx="1" presStyleCnt="2"/>
      <dgm:spPr/>
    </dgm:pt>
    <dgm:pt modelId="{96249E08-13EC-4B3A-9FFA-3146FD757BB6}" type="pres">
      <dgm:prSet presAssocID="{8605A681-3819-4129-AD29-6F89F3E1F9F6}" presName="text2" presStyleLbl="fgAcc2" presStyleIdx="1" presStyleCnt="2" custScaleX="139430" custScaleY="121101">
        <dgm:presLayoutVars>
          <dgm:chPref val="3"/>
        </dgm:presLayoutVars>
      </dgm:prSet>
      <dgm:spPr/>
      <dgm:t>
        <a:bodyPr/>
        <a:lstStyle/>
        <a:p>
          <a:endParaRPr lang="ru-RU"/>
        </a:p>
      </dgm:t>
    </dgm:pt>
    <dgm:pt modelId="{AFE9A8A4-8299-4C4C-8DDF-96548B366B66}" type="pres">
      <dgm:prSet presAssocID="{8605A681-3819-4129-AD29-6F89F3E1F9F6}" presName="hierChild3" presStyleCnt="0"/>
      <dgm:spPr/>
    </dgm:pt>
  </dgm:ptLst>
  <dgm:cxnLst>
    <dgm:cxn modelId="{E988E7F9-DE10-4901-886D-8521D6F25F54}" type="presOf" srcId="{B244ED23-AF4C-4B1E-AF94-57380A1A336E}" destId="{FB5EB347-56FD-4B2F-BD27-980364C4BC41}" srcOrd="0" destOrd="0" presId="urn:microsoft.com/office/officeart/2005/8/layout/hierarchy1"/>
    <dgm:cxn modelId="{4BF28BE8-5E6E-4AED-9DB1-105B52BCF9D1}" srcId="{1BD42DD2-28BF-42AB-ABBB-8C10D3513FCF}" destId="{A540DCCA-CB7A-4D9C-89E7-A6DEF3EFD6BA}" srcOrd="0" destOrd="0" parTransId="{C9C6E518-E182-4A6B-82BD-49D2CECAD4AF}" sibTransId="{81EE3969-203E-4C26-9F13-C60DB7430B35}"/>
    <dgm:cxn modelId="{2F80AE5C-D24D-44B9-BA6C-6F2F6276C1F1}" type="presOf" srcId="{8605A681-3819-4129-AD29-6F89F3E1F9F6}" destId="{96249E08-13EC-4B3A-9FFA-3146FD757BB6}" srcOrd="0" destOrd="0" presId="urn:microsoft.com/office/officeart/2005/8/layout/hierarchy1"/>
    <dgm:cxn modelId="{0E1F1318-7272-4CF5-A2E8-18410003C847}" type="presOf" srcId="{E90DA494-C95F-4323-9158-78CC20E5CA3E}" destId="{C643B777-5864-4D0B-B4C2-73344277D8F4}" srcOrd="0" destOrd="0" presId="urn:microsoft.com/office/officeart/2005/8/layout/hierarchy1"/>
    <dgm:cxn modelId="{2DDE477B-008E-4883-9139-BEB03C6538FC}" type="presOf" srcId="{A540DCCA-CB7A-4D9C-89E7-A6DEF3EFD6BA}" destId="{175E153A-4AD7-47D4-B1B0-8691112078BB}" srcOrd="0" destOrd="0" presId="urn:microsoft.com/office/officeart/2005/8/layout/hierarchy1"/>
    <dgm:cxn modelId="{219673F1-782D-4092-A809-75A035B28E30}" type="presOf" srcId="{C9C6E518-E182-4A6B-82BD-49D2CECAD4AF}" destId="{23245C0C-C9AE-450E-9A92-5DAFEAD15390}" srcOrd="0" destOrd="0" presId="urn:microsoft.com/office/officeart/2005/8/layout/hierarchy1"/>
    <dgm:cxn modelId="{178DA073-9A96-463B-809E-2020F4092808}" srcId="{B244ED23-AF4C-4B1E-AF94-57380A1A336E}" destId="{1BD42DD2-28BF-42AB-ABBB-8C10D3513FCF}" srcOrd="0" destOrd="0" parTransId="{921D88AB-8498-4A7C-8CDF-2BFDE15A982B}" sibTransId="{772F0F93-4FC9-411D-BBD2-3F6A486415AB}"/>
    <dgm:cxn modelId="{C0526CBB-7EF4-4F1D-A881-2F8CC2F1FA11}" srcId="{1BD42DD2-28BF-42AB-ABBB-8C10D3513FCF}" destId="{8605A681-3819-4129-AD29-6F89F3E1F9F6}" srcOrd="1" destOrd="0" parTransId="{E90DA494-C95F-4323-9158-78CC20E5CA3E}" sibTransId="{126FD8BC-3B01-4D3F-BC86-AE34F60C7977}"/>
    <dgm:cxn modelId="{88997D58-8DD8-4589-8C80-054FA55C3966}" type="presOf" srcId="{1BD42DD2-28BF-42AB-ABBB-8C10D3513FCF}" destId="{8CAA32D3-8476-4240-9DD2-151AF171A752}" srcOrd="0" destOrd="0" presId="urn:microsoft.com/office/officeart/2005/8/layout/hierarchy1"/>
    <dgm:cxn modelId="{8AE099EF-45E8-46A1-B9EF-A32F07E8DAFA}" type="presParOf" srcId="{FB5EB347-56FD-4B2F-BD27-980364C4BC41}" destId="{E42DAA45-0D9A-4D84-84FF-93720D700423}" srcOrd="0" destOrd="0" presId="urn:microsoft.com/office/officeart/2005/8/layout/hierarchy1"/>
    <dgm:cxn modelId="{7E8F8518-7314-4AD0-ACB2-BD87E516D407}" type="presParOf" srcId="{E42DAA45-0D9A-4D84-84FF-93720D700423}" destId="{3778A425-0997-48A3-A114-2B19CF6CD61B}" srcOrd="0" destOrd="0" presId="urn:microsoft.com/office/officeart/2005/8/layout/hierarchy1"/>
    <dgm:cxn modelId="{A116C1A3-F3ED-40B4-983A-5FBB4AE72A0C}" type="presParOf" srcId="{3778A425-0997-48A3-A114-2B19CF6CD61B}" destId="{93181AE2-9271-4BB7-9F65-86378125029E}" srcOrd="0" destOrd="0" presId="urn:microsoft.com/office/officeart/2005/8/layout/hierarchy1"/>
    <dgm:cxn modelId="{1E3480B0-908D-4D24-9C62-0F7E52F9F008}" type="presParOf" srcId="{3778A425-0997-48A3-A114-2B19CF6CD61B}" destId="{8CAA32D3-8476-4240-9DD2-151AF171A752}" srcOrd="1" destOrd="0" presId="urn:microsoft.com/office/officeart/2005/8/layout/hierarchy1"/>
    <dgm:cxn modelId="{CCBD729F-9902-478B-92BD-26FFAA24F0F8}" type="presParOf" srcId="{E42DAA45-0D9A-4D84-84FF-93720D700423}" destId="{1EDDD97D-5DE1-4AF2-AD57-1D066205BA8B}" srcOrd="1" destOrd="0" presId="urn:microsoft.com/office/officeart/2005/8/layout/hierarchy1"/>
    <dgm:cxn modelId="{D5FE45B8-429F-42F1-82AA-E47B3682B7B8}" type="presParOf" srcId="{1EDDD97D-5DE1-4AF2-AD57-1D066205BA8B}" destId="{23245C0C-C9AE-450E-9A92-5DAFEAD15390}" srcOrd="0" destOrd="0" presId="urn:microsoft.com/office/officeart/2005/8/layout/hierarchy1"/>
    <dgm:cxn modelId="{4931546A-6356-4874-A254-F5649A255E28}" type="presParOf" srcId="{1EDDD97D-5DE1-4AF2-AD57-1D066205BA8B}" destId="{E6F5DDEF-3F8D-4D2E-B1E7-04CC57E0B0AE}" srcOrd="1" destOrd="0" presId="urn:microsoft.com/office/officeart/2005/8/layout/hierarchy1"/>
    <dgm:cxn modelId="{AAE7D619-8285-4FA4-A98B-BE80FEF4F5EE}" type="presParOf" srcId="{E6F5DDEF-3F8D-4D2E-B1E7-04CC57E0B0AE}" destId="{4512B7F1-DF72-4CF6-86EC-38F2994CD240}" srcOrd="0" destOrd="0" presId="urn:microsoft.com/office/officeart/2005/8/layout/hierarchy1"/>
    <dgm:cxn modelId="{EDB06D11-0F74-43AA-B749-51FA74B77CE9}" type="presParOf" srcId="{4512B7F1-DF72-4CF6-86EC-38F2994CD240}" destId="{D862EBAE-5070-4FA6-8755-CD5DA8D23069}" srcOrd="0" destOrd="0" presId="urn:microsoft.com/office/officeart/2005/8/layout/hierarchy1"/>
    <dgm:cxn modelId="{E47D0D42-AD72-4C79-AEDA-C987DD680EF1}" type="presParOf" srcId="{4512B7F1-DF72-4CF6-86EC-38F2994CD240}" destId="{175E153A-4AD7-47D4-B1B0-8691112078BB}" srcOrd="1" destOrd="0" presId="urn:microsoft.com/office/officeart/2005/8/layout/hierarchy1"/>
    <dgm:cxn modelId="{6849EC80-73DF-47A6-8F1F-426280199C74}" type="presParOf" srcId="{E6F5DDEF-3F8D-4D2E-B1E7-04CC57E0B0AE}" destId="{B79B2057-FE46-46B9-8EFE-1FA8D1D584FF}" srcOrd="1" destOrd="0" presId="urn:microsoft.com/office/officeart/2005/8/layout/hierarchy1"/>
    <dgm:cxn modelId="{40125D3C-BE57-4714-AB85-89834A19E250}" type="presParOf" srcId="{1EDDD97D-5DE1-4AF2-AD57-1D066205BA8B}" destId="{C643B777-5864-4D0B-B4C2-73344277D8F4}" srcOrd="2" destOrd="0" presId="urn:microsoft.com/office/officeart/2005/8/layout/hierarchy1"/>
    <dgm:cxn modelId="{B4AF664A-F9E9-4B11-86D3-ACAAB3ABF647}" type="presParOf" srcId="{1EDDD97D-5DE1-4AF2-AD57-1D066205BA8B}" destId="{486AC163-84BF-4673-9B81-E40E65EF9C4C}" srcOrd="3" destOrd="0" presId="urn:microsoft.com/office/officeart/2005/8/layout/hierarchy1"/>
    <dgm:cxn modelId="{D5A689E3-276E-4275-BEA9-EC85A77EF24B}" type="presParOf" srcId="{486AC163-84BF-4673-9B81-E40E65EF9C4C}" destId="{AF65649A-46F3-496A-9361-680D18EBD5D4}" srcOrd="0" destOrd="0" presId="urn:microsoft.com/office/officeart/2005/8/layout/hierarchy1"/>
    <dgm:cxn modelId="{3AFB657F-52C4-4015-A7C5-2F0E4C5E0383}" type="presParOf" srcId="{AF65649A-46F3-496A-9361-680D18EBD5D4}" destId="{DE9BCFC6-F0CC-4675-B6CA-5AA3F5A2062D}" srcOrd="0" destOrd="0" presId="urn:microsoft.com/office/officeart/2005/8/layout/hierarchy1"/>
    <dgm:cxn modelId="{D922B04A-EE18-450D-851A-3325883E83B0}" type="presParOf" srcId="{AF65649A-46F3-496A-9361-680D18EBD5D4}" destId="{96249E08-13EC-4B3A-9FFA-3146FD757BB6}" srcOrd="1" destOrd="0" presId="urn:microsoft.com/office/officeart/2005/8/layout/hierarchy1"/>
    <dgm:cxn modelId="{083DD1BF-F400-4282-BB24-ED715783A2F4}" type="presParOf" srcId="{486AC163-84BF-4673-9B81-E40E65EF9C4C}" destId="{AFE9A8A4-8299-4C4C-8DDF-96548B366B6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E8B3D-B533-4948-B7F9-B01D96058A8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4A3D3C2-56BF-4C1A-ACC8-92551264882E}">
      <dgm:prSet phldrT="[Текст]" custT="1"/>
      <dgm:spPr/>
      <dgm:t>
        <a:bodyPr/>
        <a:lstStyle/>
        <a:p>
          <a:r>
            <a:rPr lang="ru-RU" sz="1800" dirty="0" smtClean="0"/>
            <a:t>Паразитизм</a:t>
          </a:r>
          <a:endParaRPr lang="ru-RU" sz="1800" dirty="0"/>
        </a:p>
      </dgm:t>
    </dgm:pt>
    <dgm:pt modelId="{A7A3A271-2AEB-489C-BF71-ABD054B61100}" type="parTrans" cxnId="{93BF720C-DBA7-4B25-9785-904A08B9B650}">
      <dgm:prSet/>
      <dgm:spPr/>
      <dgm:t>
        <a:bodyPr/>
        <a:lstStyle/>
        <a:p>
          <a:endParaRPr lang="ru-RU"/>
        </a:p>
      </dgm:t>
    </dgm:pt>
    <dgm:pt modelId="{B8E93715-2728-4CCB-92F8-BC697906EB5D}" type="sibTrans" cxnId="{93BF720C-DBA7-4B25-9785-904A08B9B650}">
      <dgm:prSet/>
      <dgm:spPr/>
      <dgm:t>
        <a:bodyPr/>
        <a:lstStyle/>
        <a:p>
          <a:endParaRPr lang="ru-RU"/>
        </a:p>
      </dgm:t>
    </dgm:pt>
    <dgm:pt modelId="{0EBC2A78-2C35-4B9F-83E4-9463F6F11727}">
      <dgm:prSet phldrT="[Текст]" custT="1"/>
      <dgm:spPr/>
      <dgm:t>
        <a:bodyPr/>
        <a:lstStyle/>
        <a:p>
          <a:r>
            <a:rPr lang="ru-RU" sz="1400" b="0" i="1" dirty="0" smtClean="0"/>
            <a:t>Постоянные - </a:t>
          </a:r>
          <a:r>
            <a:rPr lang="ru-RU" sz="1400" b="0" i="0" dirty="0" smtClean="0"/>
            <a:t>приурочены к одному хозяину (вши, пухоеды, чесоточные зудни)</a:t>
          </a:r>
          <a:endParaRPr lang="ru-RU" sz="1400" dirty="0"/>
        </a:p>
      </dgm:t>
    </dgm:pt>
    <dgm:pt modelId="{77958444-60A3-4DA2-A410-D9304C2924B0}" type="parTrans" cxnId="{050BCA19-E659-4349-AE3D-A1A94F066DF8}">
      <dgm:prSet/>
      <dgm:spPr/>
      <dgm:t>
        <a:bodyPr/>
        <a:lstStyle/>
        <a:p>
          <a:endParaRPr lang="ru-RU"/>
        </a:p>
      </dgm:t>
    </dgm:pt>
    <dgm:pt modelId="{A8FB5656-FB01-47AF-9F6B-D070E016F739}" type="sibTrans" cxnId="{050BCA19-E659-4349-AE3D-A1A94F066DF8}">
      <dgm:prSet/>
      <dgm:spPr/>
      <dgm:t>
        <a:bodyPr/>
        <a:lstStyle/>
        <a:p>
          <a:endParaRPr lang="ru-RU"/>
        </a:p>
      </dgm:t>
    </dgm:pt>
    <dgm:pt modelId="{53B771E1-EB94-43E8-A95D-0342BA12729B}">
      <dgm:prSet phldrT="[Текст]" custT="1"/>
      <dgm:spPr/>
      <dgm:t>
        <a:bodyPr/>
        <a:lstStyle/>
        <a:p>
          <a:r>
            <a:rPr lang="ru-RU" sz="1400" b="0" i="1" dirty="0" smtClean="0"/>
            <a:t>Периодические – </a:t>
          </a:r>
          <a:r>
            <a:rPr lang="ru-RU" sz="1400" b="0" i="0" dirty="0" smtClean="0"/>
            <a:t>развитие протекает со сменой хозяев (многие ленточные черви, сосальщики)</a:t>
          </a:r>
          <a:endParaRPr lang="ru-RU" sz="1400" dirty="0"/>
        </a:p>
      </dgm:t>
    </dgm:pt>
    <dgm:pt modelId="{64BED363-D63D-4063-B426-5307F1A1F72D}" type="parTrans" cxnId="{EDF919D3-074D-49B0-B7C0-2DAE71E8A1C5}">
      <dgm:prSet/>
      <dgm:spPr/>
      <dgm:t>
        <a:bodyPr/>
        <a:lstStyle/>
        <a:p>
          <a:endParaRPr lang="ru-RU"/>
        </a:p>
      </dgm:t>
    </dgm:pt>
    <dgm:pt modelId="{637A7A2D-1F9B-40F1-8963-74F44D80E4DA}" type="sibTrans" cxnId="{EDF919D3-074D-49B0-B7C0-2DAE71E8A1C5}">
      <dgm:prSet/>
      <dgm:spPr/>
      <dgm:t>
        <a:bodyPr/>
        <a:lstStyle/>
        <a:p>
          <a:endParaRPr lang="ru-RU"/>
        </a:p>
      </dgm:t>
    </dgm:pt>
    <dgm:pt modelId="{A1B6F4B4-CA7D-4DEA-8151-63603BD9052F}">
      <dgm:prSet phldrT="[Текст]" custT="1"/>
      <dgm:spPr/>
      <dgm:t>
        <a:bodyPr/>
        <a:lstStyle/>
        <a:p>
          <a:r>
            <a:rPr lang="ru-RU" sz="1400" b="0" i="1" dirty="0" smtClean="0"/>
            <a:t>Временные паразиты - </a:t>
          </a:r>
          <a:r>
            <a:rPr lang="ru-RU" sz="1400" b="0" i="0" dirty="0" smtClean="0"/>
            <a:t>не всю свою жизнь связывают с хозяином, а часть ее проводят свободно (кровососущие двукрылые, многие клопы)</a:t>
          </a:r>
          <a:endParaRPr lang="ru-RU" sz="1400" dirty="0"/>
        </a:p>
      </dgm:t>
    </dgm:pt>
    <dgm:pt modelId="{1B5C3FCF-EE69-4538-8DF0-AE1793E4E03B}" type="parTrans" cxnId="{3455C0E4-592D-4A71-BA83-43971DD71992}">
      <dgm:prSet/>
      <dgm:spPr/>
      <dgm:t>
        <a:bodyPr/>
        <a:lstStyle/>
        <a:p>
          <a:endParaRPr lang="ru-RU"/>
        </a:p>
      </dgm:t>
    </dgm:pt>
    <dgm:pt modelId="{68A596DC-EFF5-4396-B99C-DB42C9295057}" type="sibTrans" cxnId="{3455C0E4-592D-4A71-BA83-43971DD71992}">
      <dgm:prSet/>
      <dgm:spPr/>
      <dgm:t>
        <a:bodyPr/>
        <a:lstStyle/>
        <a:p>
          <a:endParaRPr lang="ru-RU"/>
        </a:p>
      </dgm:t>
    </dgm:pt>
    <dgm:pt modelId="{07CB4492-9D0F-477B-8C47-589A8ACE1AF0}">
      <dgm:prSet phldrT="[Текст]" custT="1"/>
      <dgm:spPr/>
      <dgm:t>
        <a:bodyPr/>
        <a:lstStyle/>
        <a:p>
          <a:r>
            <a:rPr lang="ru-RU" sz="1400" b="0" i="1" dirty="0" smtClean="0"/>
            <a:t>Стационарный -</a:t>
          </a:r>
          <a:r>
            <a:rPr lang="ru-RU" sz="1400" b="0" i="0" dirty="0" smtClean="0"/>
            <a:t> паразит на длительное время, часто на всю жизнь, связывает себя с хозяином </a:t>
          </a:r>
          <a:endParaRPr lang="ru-RU" sz="1400" dirty="0"/>
        </a:p>
      </dgm:t>
    </dgm:pt>
    <dgm:pt modelId="{28A2FB6B-3739-470D-B322-E457282408A6}" type="sibTrans" cxnId="{0FAAE467-0509-43CE-A7C5-65C0A7B0DDEF}">
      <dgm:prSet/>
      <dgm:spPr/>
      <dgm:t>
        <a:bodyPr/>
        <a:lstStyle/>
        <a:p>
          <a:endParaRPr lang="ru-RU"/>
        </a:p>
      </dgm:t>
    </dgm:pt>
    <dgm:pt modelId="{6AAFC704-D1AF-4FBF-91BB-715119DDEDF7}" type="parTrans" cxnId="{0FAAE467-0509-43CE-A7C5-65C0A7B0DDEF}">
      <dgm:prSet/>
      <dgm:spPr/>
      <dgm:t>
        <a:bodyPr/>
        <a:lstStyle/>
        <a:p>
          <a:endParaRPr lang="ru-RU"/>
        </a:p>
      </dgm:t>
    </dgm:pt>
    <dgm:pt modelId="{7704BBBF-278A-4A61-BE7B-3CDCB7F00AED}" type="pres">
      <dgm:prSet presAssocID="{200E8B3D-B533-4948-B7F9-B01D96058A83}" presName="hierChild1" presStyleCnt="0">
        <dgm:presLayoutVars>
          <dgm:chPref val="1"/>
          <dgm:dir/>
          <dgm:animOne val="branch"/>
          <dgm:animLvl val="lvl"/>
          <dgm:resizeHandles/>
        </dgm:presLayoutVars>
      </dgm:prSet>
      <dgm:spPr/>
      <dgm:t>
        <a:bodyPr/>
        <a:lstStyle/>
        <a:p>
          <a:endParaRPr lang="ru-RU"/>
        </a:p>
      </dgm:t>
    </dgm:pt>
    <dgm:pt modelId="{8BE329A7-376F-40AF-820D-D94BF7B04C34}" type="pres">
      <dgm:prSet presAssocID="{A4A3D3C2-56BF-4C1A-ACC8-92551264882E}" presName="hierRoot1" presStyleCnt="0"/>
      <dgm:spPr/>
    </dgm:pt>
    <dgm:pt modelId="{F0C153CB-5FB5-4418-9BA9-385C1F3E209F}" type="pres">
      <dgm:prSet presAssocID="{A4A3D3C2-56BF-4C1A-ACC8-92551264882E}" presName="composite" presStyleCnt="0"/>
      <dgm:spPr/>
    </dgm:pt>
    <dgm:pt modelId="{215771FA-156C-4ADE-B530-9A24369B3EEF}" type="pres">
      <dgm:prSet presAssocID="{A4A3D3C2-56BF-4C1A-ACC8-92551264882E}" presName="background" presStyleLbl="node0" presStyleIdx="0" presStyleCnt="1"/>
      <dgm:spPr/>
    </dgm:pt>
    <dgm:pt modelId="{39BF19A7-9D4A-4B51-A5D2-2C21FAE13699}" type="pres">
      <dgm:prSet presAssocID="{A4A3D3C2-56BF-4C1A-ACC8-92551264882E}" presName="text" presStyleLbl="fgAcc0" presStyleIdx="0" presStyleCnt="1">
        <dgm:presLayoutVars>
          <dgm:chPref val="3"/>
        </dgm:presLayoutVars>
      </dgm:prSet>
      <dgm:spPr/>
      <dgm:t>
        <a:bodyPr/>
        <a:lstStyle/>
        <a:p>
          <a:endParaRPr lang="ru-RU"/>
        </a:p>
      </dgm:t>
    </dgm:pt>
    <dgm:pt modelId="{BBCA0037-0151-44D7-8E70-8E90AD4A4C51}" type="pres">
      <dgm:prSet presAssocID="{A4A3D3C2-56BF-4C1A-ACC8-92551264882E}" presName="hierChild2" presStyleCnt="0"/>
      <dgm:spPr/>
    </dgm:pt>
    <dgm:pt modelId="{DFA4F230-4E25-4226-A27F-1A20B4C722C6}" type="pres">
      <dgm:prSet presAssocID="{6AAFC704-D1AF-4FBF-91BB-715119DDEDF7}" presName="Name10" presStyleLbl="parChTrans1D2" presStyleIdx="0" presStyleCnt="2"/>
      <dgm:spPr/>
      <dgm:t>
        <a:bodyPr/>
        <a:lstStyle/>
        <a:p>
          <a:endParaRPr lang="ru-RU"/>
        </a:p>
      </dgm:t>
    </dgm:pt>
    <dgm:pt modelId="{845B7103-E47F-4259-A489-8623BF9369D1}" type="pres">
      <dgm:prSet presAssocID="{07CB4492-9D0F-477B-8C47-589A8ACE1AF0}" presName="hierRoot2" presStyleCnt="0"/>
      <dgm:spPr/>
    </dgm:pt>
    <dgm:pt modelId="{FE2596DD-8240-491C-8B04-176A5CCD0E34}" type="pres">
      <dgm:prSet presAssocID="{07CB4492-9D0F-477B-8C47-589A8ACE1AF0}" presName="composite2" presStyleCnt="0"/>
      <dgm:spPr/>
    </dgm:pt>
    <dgm:pt modelId="{5A8B4D3A-4312-4121-A5AC-0019777DD8DD}" type="pres">
      <dgm:prSet presAssocID="{07CB4492-9D0F-477B-8C47-589A8ACE1AF0}" presName="background2" presStyleLbl="node2" presStyleIdx="0" presStyleCnt="2"/>
      <dgm:spPr/>
    </dgm:pt>
    <dgm:pt modelId="{C6B8674C-0B92-4695-A9B0-DF33F35B3641}" type="pres">
      <dgm:prSet presAssocID="{07CB4492-9D0F-477B-8C47-589A8ACE1AF0}" presName="text2" presStyleLbl="fgAcc2" presStyleIdx="0" presStyleCnt="2" custScaleX="117708" custScaleY="118704">
        <dgm:presLayoutVars>
          <dgm:chPref val="3"/>
        </dgm:presLayoutVars>
      </dgm:prSet>
      <dgm:spPr/>
      <dgm:t>
        <a:bodyPr/>
        <a:lstStyle/>
        <a:p>
          <a:endParaRPr lang="ru-RU"/>
        </a:p>
      </dgm:t>
    </dgm:pt>
    <dgm:pt modelId="{289B3374-709B-491C-969E-C5B3EC9EAC46}" type="pres">
      <dgm:prSet presAssocID="{07CB4492-9D0F-477B-8C47-589A8ACE1AF0}" presName="hierChild3" presStyleCnt="0"/>
      <dgm:spPr/>
    </dgm:pt>
    <dgm:pt modelId="{D6842D1F-AC2C-4C73-B3E5-6C52CED064A4}" type="pres">
      <dgm:prSet presAssocID="{77958444-60A3-4DA2-A410-D9304C2924B0}" presName="Name17" presStyleLbl="parChTrans1D3" presStyleIdx="0" presStyleCnt="2"/>
      <dgm:spPr/>
      <dgm:t>
        <a:bodyPr/>
        <a:lstStyle/>
        <a:p>
          <a:endParaRPr lang="ru-RU"/>
        </a:p>
      </dgm:t>
    </dgm:pt>
    <dgm:pt modelId="{8E2135FA-D0E5-46ED-86FC-2CC3D098A258}" type="pres">
      <dgm:prSet presAssocID="{0EBC2A78-2C35-4B9F-83E4-9463F6F11727}" presName="hierRoot3" presStyleCnt="0"/>
      <dgm:spPr/>
    </dgm:pt>
    <dgm:pt modelId="{B1F94482-8A1B-486A-A2CD-83BAA2F84ECA}" type="pres">
      <dgm:prSet presAssocID="{0EBC2A78-2C35-4B9F-83E4-9463F6F11727}" presName="composite3" presStyleCnt="0"/>
      <dgm:spPr/>
    </dgm:pt>
    <dgm:pt modelId="{D6A0152B-F306-48DF-8D1A-B972A29C62E1}" type="pres">
      <dgm:prSet presAssocID="{0EBC2A78-2C35-4B9F-83E4-9463F6F11727}" presName="background3" presStyleLbl="node3" presStyleIdx="0" presStyleCnt="2"/>
      <dgm:spPr/>
    </dgm:pt>
    <dgm:pt modelId="{404AFB62-0B04-4735-81ED-827C54FB3712}" type="pres">
      <dgm:prSet presAssocID="{0EBC2A78-2C35-4B9F-83E4-9463F6F11727}" presName="text3" presStyleLbl="fgAcc3" presStyleIdx="0" presStyleCnt="2" custScaleX="123481" custScaleY="129146">
        <dgm:presLayoutVars>
          <dgm:chPref val="3"/>
        </dgm:presLayoutVars>
      </dgm:prSet>
      <dgm:spPr/>
      <dgm:t>
        <a:bodyPr/>
        <a:lstStyle/>
        <a:p>
          <a:endParaRPr lang="ru-RU"/>
        </a:p>
      </dgm:t>
    </dgm:pt>
    <dgm:pt modelId="{8FCDFF7B-0B38-4167-8481-953B6FB6934F}" type="pres">
      <dgm:prSet presAssocID="{0EBC2A78-2C35-4B9F-83E4-9463F6F11727}" presName="hierChild4" presStyleCnt="0"/>
      <dgm:spPr/>
    </dgm:pt>
    <dgm:pt modelId="{7FD604DD-94C0-4E5F-B47E-B7AD407BA518}" type="pres">
      <dgm:prSet presAssocID="{64BED363-D63D-4063-B426-5307F1A1F72D}" presName="Name17" presStyleLbl="parChTrans1D3" presStyleIdx="1" presStyleCnt="2"/>
      <dgm:spPr/>
      <dgm:t>
        <a:bodyPr/>
        <a:lstStyle/>
        <a:p>
          <a:endParaRPr lang="ru-RU"/>
        </a:p>
      </dgm:t>
    </dgm:pt>
    <dgm:pt modelId="{0767C558-1EA3-4E24-B591-AB7390F23C2F}" type="pres">
      <dgm:prSet presAssocID="{53B771E1-EB94-43E8-A95D-0342BA12729B}" presName="hierRoot3" presStyleCnt="0"/>
      <dgm:spPr/>
    </dgm:pt>
    <dgm:pt modelId="{0F65AEF5-722C-4CF7-8CA4-9456F4905B34}" type="pres">
      <dgm:prSet presAssocID="{53B771E1-EB94-43E8-A95D-0342BA12729B}" presName="composite3" presStyleCnt="0"/>
      <dgm:spPr/>
    </dgm:pt>
    <dgm:pt modelId="{9DEF85CC-7BF9-4334-AD55-484B1CD5E039}" type="pres">
      <dgm:prSet presAssocID="{53B771E1-EB94-43E8-A95D-0342BA12729B}" presName="background3" presStyleLbl="node3" presStyleIdx="1" presStyleCnt="2"/>
      <dgm:spPr/>
    </dgm:pt>
    <dgm:pt modelId="{9DC88CF2-BDF4-4A3E-BE76-939E07C5A57E}" type="pres">
      <dgm:prSet presAssocID="{53B771E1-EB94-43E8-A95D-0342BA12729B}" presName="text3" presStyleLbl="fgAcc3" presStyleIdx="1" presStyleCnt="2" custScaleX="120820" custScaleY="131231">
        <dgm:presLayoutVars>
          <dgm:chPref val="3"/>
        </dgm:presLayoutVars>
      </dgm:prSet>
      <dgm:spPr/>
      <dgm:t>
        <a:bodyPr/>
        <a:lstStyle/>
        <a:p>
          <a:endParaRPr lang="ru-RU"/>
        </a:p>
      </dgm:t>
    </dgm:pt>
    <dgm:pt modelId="{ABA39E1D-37FE-4324-89AB-A8A3A96C591B}" type="pres">
      <dgm:prSet presAssocID="{53B771E1-EB94-43E8-A95D-0342BA12729B}" presName="hierChild4" presStyleCnt="0"/>
      <dgm:spPr/>
    </dgm:pt>
    <dgm:pt modelId="{5D3C458D-A828-438C-859D-2CBE28D1F3EA}" type="pres">
      <dgm:prSet presAssocID="{1B5C3FCF-EE69-4538-8DF0-AE1793E4E03B}" presName="Name10" presStyleLbl="parChTrans1D2" presStyleIdx="1" presStyleCnt="2"/>
      <dgm:spPr/>
      <dgm:t>
        <a:bodyPr/>
        <a:lstStyle/>
        <a:p>
          <a:endParaRPr lang="ru-RU"/>
        </a:p>
      </dgm:t>
    </dgm:pt>
    <dgm:pt modelId="{52776008-0911-483E-B99C-199C2597F83A}" type="pres">
      <dgm:prSet presAssocID="{A1B6F4B4-CA7D-4DEA-8151-63603BD9052F}" presName="hierRoot2" presStyleCnt="0"/>
      <dgm:spPr/>
    </dgm:pt>
    <dgm:pt modelId="{A271A722-755E-4F0C-B26D-79134DC17847}" type="pres">
      <dgm:prSet presAssocID="{A1B6F4B4-CA7D-4DEA-8151-63603BD9052F}" presName="composite2" presStyleCnt="0"/>
      <dgm:spPr/>
    </dgm:pt>
    <dgm:pt modelId="{35E34E90-9C1D-439C-B41F-4EC8886D8E6C}" type="pres">
      <dgm:prSet presAssocID="{A1B6F4B4-CA7D-4DEA-8151-63603BD9052F}" presName="background2" presStyleLbl="node2" presStyleIdx="1" presStyleCnt="2"/>
      <dgm:spPr/>
    </dgm:pt>
    <dgm:pt modelId="{5B5191AF-E282-4822-92FA-221478A7FF2C}" type="pres">
      <dgm:prSet presAssocID="{A1B6F4B4-CA7D-4DEA-8151-63603BD9052F}" presName="text2" presStyleLbl="fgAcc2" presStyleIdx="1" presStyleCnt="2" custScaleX="156498" custScaleY="136084">
        <dgm:presLayoutVars>
          <dgm:chPref val="3"/>
        </dgm:presLayoutVars>
      </dgm:prSet>
      <dgm:spPr/>
      <dgm:t>
        <a:bodyPr/>
        <a:lstStyle/>
        <a:p>
          <a:endParaRPr lang="ru-RU"/>
        </a:p>
      </dgm:t>
    </dgm:pt>
    <dgm:pt modelId="{461CAE7A-2D6B-4E30-8F48-EA10261227DC}" type="pres">
      <dgm:prSet presAssocID="{A1B6F4B4-CA7D-4DEA-8151-63603BD9052F}" presName="hierChild3" presStyleCnt="0"/>
      <dgm:spPr/>
    </dgm:pt>
  </dgm:ptLst>
  <dgm:cxnLst>
    <dgm:cxn modelId="{3455C0E4-592D-4A71-BA83-43971DD71992}" srcId="{A4A3D3C2-56BF-4C1A-ACC8-92551264882E}" destId="{A1B6F4B4-CA7D-4DEA-8151-63603BD9052F}" srcOrd="1" destOrd="0" parTransId="{1B5C3FCF-EE69-4538-8DF0-AE1793E4E03B}" sibTransId="{68A596DC-EFF5-4396-B99C-DB42C9295057}"/>
    <dgm:cxn modelId="{EDF919D3-074D-49B0-B7C0-2DAE71E8A1C5}" srcId="{07CB4492-9D0F-477B-8C47-589A8ACE1AF0}" destId="{53B771E1-EB94-43E8-A95D-0342BA12729B}" srcOrd="1" destOrd="0" parTransId="{64BED363-D63D-4063-B426-5307F1A1F72D}" sibTransId="{637A7A2D-1F9B-40F1-8963-74F44D80E4DA}"/>
    <dgm:cxn modelId="{F6705345-245A-44EC-8A0B-A404BC7F0E07}" type="presOf" srcId="{1B5C3FCF-EE69-4538-8DF0-AE1793E4E03B}" destId="{5D3C458D-A828-438C-859D-2CBE28D1F3EA}" srcOrd="0" destOrd="0" presId="urn:microsoft.com/office/officeart/2005/8/layout/hierarchy1"/>
    <dgm:cxn modelId="{8728A997-C3CE-4857-A238-5F217A2B9A28}" type="presOf" srcId="{200E8B3D-B533-4948-B7F9-B01D96058A83}" destId="{7704BBBF-278A-4A61-BE7B-3CDCB7F00AED}" srcOrd="0" destOrd="0" presId="urn:microsoft.com/office/officeart/2005/8/layout/hierarchy1"/>
    <dgm:cxn modelId="{93BF720C-DBA7-4B25-9785-904A08B9B650}" srcId="{200E8B3D-B533-4948-B7F9-B01D96058A83}" destId="{A4A3D3C2-56BF-4C1A-ACC8-92551264882E}" srcOrd="0" destOrd="0" parTransId="{A7A3A271-2AEB-489C-BF71-ABD054B61100}" sibTransId="{B8E93715-2728-4CCB-92F8-BC697906EB5D}"/>
    <dgm:cxn modelId="{90F05088-C29A-49BE-8ACC-B974FA83AD7E}" type="presOf" srcId="{64BED363-D63D-4063-B426-5307F1A1F72D}" destId="{7FD604DD-94C0-4E5F-B47E-B7AD407BA518}" srcOrd="0" destOrd="0" presId="urn:microsoft.com/office/officeart/2005/8/layout/hierarchy1"/>
    <dgm:cxn modelId="{AD2517A5-3567-4FC8-A89C-00F59E1B76AC}" type="presOf" srcId="{0EBC2A78-2C35-4B9F-83E4-9463F6F11727}" destId="{404AFB62-0B04-4735-81ED-827C54FB3712}" srcOrd="0" destOrd="0" presId="urn:microsoft.com/office/officeart/2005/8/layout/hierarchy1"/>
    <dgm:cxn modelId="{BCE29D93-F617-4F82-BA7D-7F047162AC05}" type="presOf" srcId="{53B771E1-EB94-43E8-A95D-0342BA12729B}" destId="{9DC88CF2-BDF4-4A3E-BE76-939E07C5A57E}" srcOrd="0" destOrd="0" presId="urn:microsoft.com/office/officeart/2005/8/layout/hierarchy1"/>
    <dgm:cxn modelId="{A38B29EF-21DA-48E9-8FD6-52BE2B46273E}" type="presOf" srcId="{07CB4492-9D0F-477B-8C47-589A8ACE1AF0}" destId="{C6B8674C-0B92-4695-A9B0-DF33F35B3641}" srcOrd="0" destOrd="0" presId="urn:microsoft.com/office/officeart/2005/8/layout/hierarchy1"/>
    <dgm:cxn modelId="{C171D076-6D16-45C6-B48F-B8B84D6F9B40}" type="presOf" srcId="{77958444-60A3-4DA2-A410-D9304C2924B0}" destId="{D6842D1F-AC2C-4C73-B3E5-6C52CED064A4}" srcOrd="0" destOrd="0" presId="urn:microsoft.com/office/officeart/2005/8/layout/hierarchy1"/>
    <dgm:cxn modelId="{B72CEB68-E81A-41FE-846D-7FB174949ECD}" type="presOf" srcId="{6AAFC704-D1AF-4FBF-91BB-715119DDEDF7}" destId="{DFA4F230-4E25-4226-A27F-1A20B4C722C6}" srcOrd="0" destOrd="0" presId="urn:microsoft.com/office/officeart/2005/8/layout/hierarchy1"/>
    <dgm:cxn modelId="{0FAAE467-0509-43CE-A7C5-65C0A7B0DDEF}" srcId="{A4A3D3C2-56BF-4C1A-ACC8-92551264882E}" destId="{07CB4492-9D0F-477B-8C47-589A8ACE1AF0}" srcOrd="0" destOrd="0" parTransId="{6AAFC704-D1AF-4FBF-91BB-715119DDEDF7}" sibTransId="{28A2FB6B-3739-470D-B322-E457282408A6}"/>
    <dgm:cxn modelId="{968FA4DA-105A-447B-8C28-7A644F21AF92}" type="presOf" srcId="{A1B6F4B4-CA7D-4DEA-8151-63603BD9052F}" destId="{5B5191AF-E282-4822-92FA-221478A7FF2C}" srcOrd="0" destOrd="0" presId="urn:microsoft.com/office/officeart/2005/8/layout/hierarchy1"/>
    <dgm:cxn modelId="{050BCA19-E659-4349-AE3D-A1A94F066DF8}" srcId="{07CB4492-9D0F-477B-8C47-589A8ACE1AF0}" destId="{0EBC2A78-2C35-4B9F-83E4-9463F6F11727}" srcOrd="0" destOrd="0" parTransId="{77958444-60A3-4DA2-A410-D9304C2924B0}" sibTransId="{A8FB5656-FB01-47AF-9F6B-D070E016F739}"/>
    <dgm:cxn modelId="{ABE54F5A-0981-4EC7-9CC1-B8E199115624}" type="presOf" srcId="{A4A3D3C2-56BF-4C1A-ACC8-92551264882E}" destId="{39BF19A7-9D4A-4B51-A5D2-2C21FAE13699}" srcOrd="0" destOrd="0" presId="urn:microsoft.com/office/officeart/2005/8/layout/hierarchy1"/>
    <dgm:cxn modelId="{FA87E3DC-14E9-49A2-BEA7-AA961DCD315D}" type="presParOf" srcId="{7704BBBF-278A-4A61-BE7B-3CDCB7F00AED}" destId="{8BE329A7-376F-40AF-820D-D94BF7B04C34}" srcOrd="0" destOrd="0" presId="urn:microsoft.com/office/officeart/2005/8/layout/hierarchy1"/>
    <dgm:cxn modelId="{5D0A862C-1B63-473B-B4DA-EB491C1A6236}" type="presParOf" srcId="{8BE329A7-376F-40AF-820D-D94BF7B04C34}" destId="{F0C153CB-5FB5-4418-9BA9-385C1F3E209F}" srcOrd="0" destOrd="0" presId="urn:microsoft.com/office/officeart/2005/8/layout/hierarchy1"/>
    <dgm:cxn modelId="{3C8ADEA1-34BF-4530-BB73-6DD22C889D19}" type="presParOf" srcId="{F0C153CB-5FB5-4418-9BA9-385C1F3E209F}" destId="{215771FA-156C-4ADE-B530-9A24369B3EEF}" srcOrd="0" destOrd="0" presId="urn:microsoft.com/office/officeart/2005/8/layout/hierarchy1"/>
    <dgm:cxn modelId="{DCB845D9-CBAD-4B98-89EA-4861968C8FE0}" type="presParOf" srcId="{F0C153CB-5FB5-4418-9BA9-385C1F3E209F}" destId="{39BF19A7-9D4A-4B51-A5D2-2C21FAE13699}" srcOrd="1" destOrd="0" presId="urn:microsoft.com/office/officeart/2005/8/layout/hierarchy1"/>
    <dgm:cxn modelId="{DB94F4DE-0F65-4EF8-AF84-8B25507715BD}" type="presParOf" srcId="{8BE329A7-376F-40AF-820D-D94BF7B04C34}" destId="{BBCA0037-0151-44D7-8E70-8E90AD4A4C51}" srcOrd="1" destOrd="0" presId="urn:microsoft.com/office/officeart/2005/8/layout/hierarchy1"/>
    <dgm:cxn modelId="{33C2728E-F5DF-4245-9790-7FE65B7A5331}" type="presParOf" srcId="{BBCA0037-0151-44D7-8E70-8E90AD4A4C51}" destId="{DFA4F230-4E25-4226-A27F-1A20B4C722C6}" srcOrd="0" destOrd="0" presId="urn:microsoft.com/office/officeart/2005/8/layout/hierarchy1"/>
    <dgm:cxn modelId="{EE148B88-4BCF-4C9E-B23F-FAE7562B12D2}" type="presParOf" srcId="{BBCA0037-0151-44D7-8E70-8E90AD4A4C51}" destId="{845B7103-E47F-4259-A489-8623BF9369D1}" srcOrd="1" destOrd="0" presId="urn:microsoft.com/office/officeart/2005/8/layout/hierarchy1"/>
    <dgm:cxn modelId="{F54461ED-72CF-4B15-BCCC-D299494A6427}" type="presParOf" srcId="{845B7103-E47F-4259-A489-8623BF9369D1}" destId="{FE2596DD-8240-491C-8B04-176A5CCD0E34}" srcOrd="0" destOrd="0" presId="urn:microsoft.com/office/officeart/2005/8/layout/hierarchy1"/>
    <dgm:cxn modelId="{1E1CA5D9-20B7-4803-B7D9-8145FF71AFBF}" type="presParOf" srcId="{FE2596DD-8240-491C-8B04-176A5CCD0E34}" destId="{5A8B4D3A-4312-4121-A5AC-0019777DD8DD}" srcOrd="0" destOrd="0" presId="urn:microsoft.com/office/officeart/2005/8/layout/hierarchy1"/>
    <dgm:cxn modelId="{FB1BE1E8-9407-4D43-B775-D4222AA42DFA}" type="presParOf" srcId="{FE2596DD-8240-491C-8B04-176A5CCD0E34}" destId="{C6B8674C-0B92-4695-A9B0-DF33F35B3641}" srcOrd="1" destOrd="0" presId="urn:microsoft.com/office/officeart/2005/8/layout/hierarchy1"/>
    <dgm:cxn modelId="{9B089ACA-69CA-4FD6-A6BD-D3313649744E}" type="presParOf" srcId="{845B7103-E47F-4259-A489-8623BF9369D1}" destId="{289B3374-709B-491C-969E-C5B3EC9EAC46}" srcOrd="1" destOrd="0" presId="urn:microsoft.com/office/officeart/2005/8/layout/hierarchy1"/>
    <dgm:cxn modelId="{447C6B10-BA98-483C-90D0-07036DA00A9B}" type="presParOf" srcId="{289B3374-709B-491C-969E-C5B3EC9EAC46}" destId="{D6842D1F-AC2C-4C73-B3E5-6C52CED064A4}" srcOrd="0" destOrd="0" presId="urn:microsoft.com/office/officeart/2005/8/layout/hierarchy1"/>
    <dgm:cxn modelId="{11C441A2-F355-4BB8-BD9C-FEAF4625B4C8}" type="presParOf" srcId="{289B3374-709B-491C-969E-C5B3EC9EAC46}" destId="{8E2135FA-D0E5-46ED-86FC-2CC3D098A258}" srcOrd="1" destOrd="0" presId="urn:microsoft.com/office/officeart/2005/8/layout/hierarchy1"/>
    <dgm:cxn modelId="{DF7E9CDB-810D-4DC1-A4F6-84738780C2EA}" type="presParOf" srcId="{8E2135FA-D0E5-46ED-86FC-2CC3D098A258}" destId="{B1F94482-8A1B-486A-A2CD-83BAA2F84ECA}" srcOrd="0" destOrd="0" presId="urn:microsoft.com/office/officeart/2005/8/layout/hierarchy1"/>
    <dgm:cxn modelId="{FC35C063-FD46-4E32-A041-DB1F72760807}" type="presParOf" srcId="{B1F94482-8A1B-486A-A2CD-83BAA2F84ECA}" destId="{D6A0152B-F306-48DF-8D1A-B972A29C62E1}" srcOrd="0" destOrd="0" presId="urn:microsoft.com/office/officeart/2005/8/layout/hierarchy1"/>
    <dgm:cxn modelId="{2367E3DB-1622-4491-A78D-071D4AD5798F}" type="presParOf" srcId="{B1F94482-8A1B-486A-A2CD-83BAA2F84ECA}" destId="{404AFB62-0B04-4735-81ED-827C54FB3712}" srcOrd="1" destOrd="0" presId="urn:microsoft.com/office/officeart/2005/8/layout/hierarchy1"/>
    <dgm:cxn modelId="{286618AA-9CE5-48E4-8630-8C6F814EAF46}" type="presParOf" srcId="{8E2135FA-D0E5-46ED-86FC-2CC3D098A258}" destId="{8FCDFF7B-0B38-4167-8481-953B6FB6934F}" srcOrd="1" destOrd="0" presId="urn:microsoft.com/office/officeart/2005/8/layout/hierarchy1"/>
    <dgm:cxn modelId="{006A0C20-DB9A-456B-90EF-DBB967E8511B}" type="presParOf" srcId="{289B3374-709B-491C-969E-C5B3EC9EAC46}" destId="{7FD604DD-94C0-4E5F-B47E-B7AD407BA518}" srcOrd="2" destOrd="0" presId="urn:microsoft.com/office/officeart/2005/8/layout/hierarchy1"/>
    <dgm:cxn modelId="{6BD8F41C-6F7D-4353-BE31-7191755ED599}" type="presParOf" srcId="{289B3374-709B-491C-969E-C5B3EC9EAC46}" destId="{0767C558-1EA3-4E24-B591-AB7390F23C2F}" srcOrd="3" destOrd="0" presId="urn:microsoft.com/office/officeart/2005/8/layout/hierarchy1"/>
    <dgm:cxn modelId="{85898CBA-3662-4013-8122-41A039C282C0}" type="presParOf" srcId="{0767C558-1EA3-4E24-B591-AB7390F23C2F}" destId="{0F65AEF5-722C-4CF7-8CA4-9456F4905B34}" srcOrd="0" destOrd="0" presId="urn:microsoft.com/office/officeart/2005/8/layout/hierarchy1"/>
    <dgm:cxn modelId="{EF160CA0-AAB1-4C8E-9360-687B68AA38E5}" type="presParOf" srcId="{0F65AEF5-722C-4CF7-8CA4-9456F4905B34}" destId="{9DEF85CC-7BF9-4334-AD55-484B1CD5E039}" srcOrd="0" destOrd="0" presId="urn:microsoft.com/office/officeart/2005/8/layout/hierarchy1"/>
    <dgm:cxn modelId="{A5AA1796-CB20-4B81-9DDA-E82DB6697D03}" type="presParOf" srcId="{0F65AEF5-722C-4CF7-8CA4-9456F4905B34}" destId="{9DC88CF2-BDF4-4A3E-BE76-939E07C5A57E}" srcOrd="1" destOrd="0" presId="urn:microsoft.com/office/officeart/2005/8/layout/hierarchy1"/>
    <dgm:cxn modelId="{DD8601B7-52C4-41D8-A20E-B59C719F2DDA}" type="presParOf" srcId="{0767C558-1EA3-4E24-B591-AB7390F23C2F}" destId="{ABA39E1D-37FE-4324-89AB-A8A3A96C591B}" srcOrd="1" destOrd="0" presId="urn:microsoft.com/office/officeart/2005/8/layout/hierarchy1"/>
    <dgm:cxn modelId="{6E56E5B6-34F6-4100-B65C-9946DC373760}" type="presParOf" srcId="{BBCA0037-0151-44D7-8E70-8E90AD4A4C51}" destId="{5D3C458D-A828-438C-859D-2CBE28D1F3EA}" srcOrd="2" destOrd="0" presId="urn:microsoft.com/office/officeart/2005/8/layout/hierarchy1"/>
    <dgm:cxn modelId="{038E1232-B5BE-47A5-8208-C2E6D3673BEC}" type="presParOf" srcId="{BBCA0037-0151-44D7-8E70-8E90AD4A4C51}" destId="{52776008-0911-483E-B99C-199C2597F83A}" srcOrd="3" destOrd="0" presId="urn:microsoft.com/office/officeart/2005/8/layout/hierarchy1"/>
    <dgm:cxn modelId="{56376521-C8C9-4941-8055-8FB9F6067475}" type="presParOf" srcId="{52776008-0911-483E-B99C-199C2597F83A}" destId="{A271A722-755E-4F0C-B26D-79134DC17847}" srcOrd="0" destOrd="0" presId="urn:microsoft.com/office/officeart/2005/8/layout/hierarchy1"/>
    <dgm:cxn modelId="{7A203533-B2EB-4FD9-8028-36322C7448EF}" type="presParOf" srcId="{A271A722-755E-4F0C-B26D-79134DC17847}" destId="{35E34E90-9C1D-439C-B41F-4EC8886D8E6C}" srcOrd="0" destOrd="0" presId="urn:microsoft.com/office/officeart/2005/8/layout/hierarchy1"/>
    <dgm:cxn modelId="{8FDC430F-014A-4FAC-AAE2-2C487D2FB227}" type="presParOf" srcId="{A271A722-755E-4F0C-B26D-79134DC17847}" destId="{5B5191AF-E282-4822-92FA-221478A7FF2C}" srcOrd="1" destOrd="0" presId="urn:microsoft.com/office/officeart/2005/8/layout/hierarchy1"/>
    <dgm:cxn modelId="{3E36A2C3-182C-4AEE-99A7-3551A4ABF633}" type="presParOf" srcId="{52776008-0911-483E-B99C-199C2597F83A}" destId="{461CAE7A-2D6B-4E30-8F48-EA10261227DC}" srcOrd="1" destOrd="0" presId="urn:microsoft.com/office/officeart/2005/8/layout/hierarchy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C3603A-C293-4DAC-AEA1-16B9A4DD2D09}">
      <dsp:nvSpPr>
        <dsp:cNvPr id="0" name=""/>
        <dsp:cNvSpPr/>
      </dsp:nvSpPr>
      <dsp:spPr>
        <a:xfrm>
          <a:off x="0" y="431626"/>
          <a:ext cx="2557363" cy="153441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Отсутствие света и атмосферного воздуха</a:t>
          </a:r>
          <a:endParaRPr lang="ru-RU" sz="2400" kern="1200" dirty="0"/>
        </a:p>
      </dsp:txBody>
      <dsp:txXfrm>
        <a:off x="0" y="431626"/>
        <a:ext cx="2557363" cy="1534417"/>
      </dsp:txXfrm>
    </dsp:sp>
    <dsp:sp modelId="{94987ED5-C0DC-4FDD-A3AD-2531E1985B81}">
      <dsp:nvSpPr>
        <dsp:cNvPr id="0" name=""/>
        <dsp:cNvSpPr/>
      </dsp:nvSpPr>
      <dsp:spPr>
        <a:xfrm>
          <a:off x="2813099" y="431626"/>
          <a:ext cx="2557363" cy="153441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Практически постоянная температура</a:t>
          </a:r>
          <a:endParaRPr lang="ru-RU" sz="2400" kern="1200" dirty="0"/>
        </a:p>
      </dsp:txBody>
      <dsp:txXfrm>
        <a:off x="2813099" y="431626"/>
        <a:ext cx="2557363" cy="1534417"/>
      </dsp:txXfrm>
    </dsp:sp>
    <dsp:sp modelId="{ED5904A6-DB2C-4686-9773-792DBDE6E9D5}">
      <dsp:nvSpPr>
        <dsp:cNvPr id="0" name=""/>
        <dsp:cNvSpPr/>
      </dsp:nvSpPr>
      <dsp:spPr>
        <a:xfrm>
          <a:off x="5626198" y="431626"/>
          <a:ext cx="2557363" cy="153441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Высокая влажность</a:t>
          </a:r>
          <a:endParaRPr lang="ru-RU" sz="2400" kern="1200" dirty="0"/>
        </a:p>
      </dsp:txBody>
      <dsp:txXfrm>
        <a:off x="5626198" y="431626"/>
        <a:ext cx="2557363" cy="1534417"/>
      </dsp:txXfrm>
    </dsp:sp>
    <dsp:sp modelId="{2C3E02D8-8FFE-4125-81CD-27FAA768D026}">
      <dsp:nvSpPr>
        <dsp:cNvPr id="0" name=""/>
        <dsp:cNvSpPr/>
      </dsp:nvSpPr>
      <dsp:spPr>
        <a:xfrm>
          <a:off x="1406549" y="2221780"/>
          <a:ext cx="2557363" cy="153441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Обилие питательных веществ</a:t>
          </a:r>
          <a:endParaRPr lang="ru-RU" sz="2400" kern="1200" dirty="0"/>
        </a:p>
      </dsp:txBody>
      <dsp:txXfrm>
        <a:off x="1406549" y="2221780"/>
        <a:ext cx="2557363" cy="1534417"/>
      </dsp:txXfrm>
    </dsp:sp>
    <dsp:sp modelId="{019F0930-BD01-4781-B0F3-10D734F7DDD1}">
      <dsp:nvSpPr>
        <dsp:cNvPr id="0" name=""/>
        <dsp:cNvSpPr/>
      </dsp:nvSpPr>
      <dsp:spPr>
        <a:xfrm>
          <a:off x="4219649" y="2221780"/>
          <a:ext cx="2557363" cy="153441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Агрессивная реакция организма хозяина</a:t>
          </a:r>
          <a:endParaRPr lang="ru-RU" sz="2400" kern="1200" dirty="0"/>
        </a:p>
      </dsp:txBody>
      <dsp:txXfrm>
        <a:off x="4219649" y="2221780"/>
        <a:ext cx="2557363" cy="15344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11" name="Номер слайда 10"/>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4/5/2014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EAF463A-BC7C-46EE-9F1E-7F377CCA4891}" type="datetimeFigureOut">
              <a:rPr lang="en-US" smtClean="0"/>
              <a:pPr/>
              <a:t>4/5/2014</a:t>
            </a:fld>
            <a:endParaRPr lang="en-US"/>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9.jpeg"/><Relationship Id="rId5" Type="http://schemas.openxmlformats.org/officeDocument/2006/relationships/diagramColors" Target="../diagrams/colors2.xml"/><Relationship Id="rId10" Type="http://schemas.openxmlformats.org/officeDocument/2006/relationships/image" Target="../media/image18.jpeg"/><Relationship Id="rId4" Type="http://schemas.openxmlformats.org/officeDocument/2006/relationships/diagramQuickStyle" Target="../diagrams/quickStyle2.xm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2.jpeg"/><Relationship Id="rId7" Type="http://schemas.openxmlformats.org/officeDocument/2006/relationships/diagramQuickStyle" Target="../diagrams/quickStyle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3.jpe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Новая папка (5)\59622.jpg"/>
          <p:cNvPicPr>
            <a:picLocks noChangeAspect="1" noChangeArrowheads="1"/>
          </p:cNvPicPr>
          <p:nvPr/>
        </p:nvPicPr>
        <p:blipFill>
          <a:blip r:embed="rId2" cstate="print"/>
          <a:srcRect/>
          <a:stretch>
            <a:fillRect/>
          </a:stretch>
        </p:blipFill>
        <p:spPr bwMode="auto">
          <a:xfrm rot="218461">
            <a:off x="465185" y="3543419"/>
            <a:ext cx="3691467" cy="2768600"/>
          </a:xfrm>
          <a:prstGeom prst="rect">
            <a:avLst/>
          </a:prstGeom>
          <a:ln>
            <a:noFill/>
          </a:ln>
          <a:effectLst>
            <a:outerShdw blurRad="292100" dist="139700" dir="2700000" algn="tl" rotWithShape="0">
              <a:srgbClr val="333333">
                <a:alpha val="65000"/>
              </a:srgbClr>
            </a:outerShdw>
          </a:effectLst>
        </p:spPr>
      </p:pic>
      <p:pic>
        <p:nvPicPr>
          <p:cNvPr id="1028" name="Picture 4" descr="C:\Documents and Settings\Admin\Рабочий стол\Новая папка (5)\kleshch.jpg"/>
          <p:cNvPicPr>
            <a:picLocks noChangeAspect="1" noChangeArrowheads="1"/>
          </p:cNvPicPr>
          <p:nvPr/>
        </p:nvPicPr>
        <p:blipFill>
          <a:blip r:embed="rId3" cstate="print"/>
          <a:srcRect/>
          <a:stretch>
            <a:fillRect/>
          </a:stretch>
        </p:blipFill>
        <p:spPr bwMode="auto">
          <a:xfrm rot="21024463">
            <a:off x="626530" y="198332"/>
            <a:ext cx="2569029" cy="2247900"/>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Admin\Рабочий стол\Новая папка (5)\images.jpg"/>
          <p:cNvPicPr>
            <a:picLocks noChangeAspect="1" noChangeArrowheads="1"/>
          </p:cNvPicPr>
          <p:nvPr/>
        </p:nvPicPr>
        <p:blipFill>
          <a:blip r:embed="rId4" cstate="print"/>
          <a:srcRect/>
          <a:stretch>
            <a:fillRect/>
          </a:stretch>
        </p:blipFill>
        <p:spPr bwMode="auto">
          <a:xfrm>
            <a:off x="4935386" y="93509"/>
            <a:ext cx="3484387" cy="2239963"/>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p:txBody>
          <a:bodyPr/>
          <a:lstStyle/>
          <a:p>
            <a:r>
              <a:rPr lang="ru-RU" dirty="0" smtClean="0"/>
              <a:t>Живые организмы как среда жизни</a:t>
            </a:r>
            <a:endParaRPr lang="ru-RU" dirty="0"/>
          </a:p>
        </p:txBody>
      </p:sp>
      <p:sp>
        <p:nvSpPr>
          <p:cNvPr id="3" name="Подзаголовок 2"/>
          <p:cNvSpPr>
            <a:spLocks noGrp="1"/>
          </p:cNvSpPr>
          <p:nvPr>
            <p:ph type="subTitle" idx="1"/>
          </p:nvPr>
        </p:nvSpPr>
        <p:spPr>
          <a:xfrm>
            <a:off x="4876800" y="3685032"/>
            <a:ext cx="3617976" cy="2487168"/>
          </a:xfrm>
        </p:spPr>
        <p:txBody>
          <a:bodyPr>
            <a:normAutofit/>
          </a:bodyPr>
          <a:lstStyle/>
          <a:p>
            <a:r>
              <a:rPr lang="ru-RU" dirty="0" smtClean="0">
                <a:solidFill>
                  <a:schemeClr val="tx1"/>
                </a:solidFill>
              </a:rPr>
              <a:t>Презентация к уроку экологии «Среды жизни. Живые организмы как среда обитания</a:t>
            </a:r>
            <a:r>
              <a:rPr lang="ru-RU" smtClean="0">
                <a:solidFill>
                  <a:schemeClr val="tx1"/>
                </a:solidFill>
              </a:rPr>
              <a:t>» В.С.Щёголева, </a:t>
            </a:r>
            <a:r>
              <a:rPr lang="ru-RU" dirty="0" smtClean="0">
                <a:solidFill>
                  <a:schemeClr val="tx1"/>
                </a:solidFill>
              </a:rPr>
              <a:t>учитель биологии МОУ «СОШ №14» пос.Водный г.Ухта </a:t>
            </a:r>
            <a:endParaRPr lang="ru-RU"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422648"/>
          </a:xfrm>
        </p:spPr>
        <p:txBody>
          <a:bodyPr>
            <a:normAutofit fontScale="77500" lnSpcReduction="20000"/>
          </a:bodyPr>
          <a:lstStyle/>
          <a:p>
            <a:r>
              <a:rPr lang="ru-RU" i="1" dirty="0" smtClean="0"/>
              <a:t>Второй путь </a:t>
            </a:r>
            <a:r>
              <a:rPr lang="ru-RU" dirty="0" smtClean="0"/>
              <a:t>перехода к паразитизму - через хищничество. Так, хищник при нападении на крупную добычу, которую не может уничтожить и съесть сразу, при определенных условиях проникнув внутрь тела хозяина и найдя там благоприятную среду, может превратиться в паразита. Организм хозяина для паразита становится средой обитания.</a:t>
            </a:r>
          </a:p>
          <a:p>
            <a:endParaRPr lang="ru-RU" i="1" dirty="0" smtClean="0"/>
          </a:p>
          <a:p>
            <a:r>
              <a:rPr lang="ru-RU" i="1" dirty="0" smtClean="0"/>
              <a:t>Третий путь </a:t>
            </a:r>
            <a:r>
              <a:rPr lang="ru-RU" dirty="0" smtClean="0"/>
              <a:t>- случайное проникновение будущего паразита в организм хозяина. Например, крупные животные могут заглатывать с пищей мелкие формы, некоторые из них не погибают, а, приспосабливаясь к новым условиям, превращаются в паразитов.</a:t>
            </a:r>
            <a:endParaRPr lang="ru-RU"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C:\Documents and Settings\Admin\Рабочий стол\Новая папка (5)\ticks1.jpg"/>
          <p:cNvPicPr>
            <a:picLocks noChangeAspect="1" noChangeArrowheads="1"/>
          </p:cNvPicPr>
          <p:nvPr/>
        </p:nvPicPr>
        <p:blipFill>
          <a:blip r:embed="rId7" cstate="print"/>
          <a:srcRect/>
          <a:stretch>
            <a:fillRect/>
          </a:stretch>
        </p:blipFill>
        <p:spPr bwMode="auto">
          <a:xfrm>
            <a:off x="533400" y="609600"/>
            <a:ext cx="2012127" cy="1352550"/>
          </a:xfrm>
          <a:prstGeom prst="rect">
            <a:avLst/>
          </a:prstGeom>
          <a:noFill/>
        </p:spPr>
      </p:pic>
      <p:pic>
        <p:nvPicPr>
          <p:cNvPr id="7171" name="Picture 3" descr="C:\Documents and Settings\Admin\Рабочий стол\Новая папка (5)\p_018.jpg"/>
          <p:cNvPicPr>
            <a:picLocks noChangeAspect="1" noChangeArrowheads="1"/>
          </p:cNvPicPr>
          <p:nvPr/>
        </p:nvPicPr>
        <p:blipFill>
          <a:blip r:embed="rId8" cstate="print"/>
          <a:srcRect/>
          <a:stretch>
            <a:fillRect/>
          </a:stretch>
        </p:blipFill>
        <p:spPr bwMode="auto">
          <a:xfrm>
            <a:off x="457200" y="4419600"/>
            <a:ext cx="1738313" cy="2247900"/>
          </a:xfrm>
          <a:prstGeom prst="rect">
            <a:avLst/>
          </a:prstGeom>
          <a:noFill/>
        </p:spPr>
      </p:pic>
      <p:pic>
        <p:nvPicPr>
          <p:cNvPr id="7172" name="Picture 4" descr="C:\Documents and Settings\Admin\Рабочий стол\Новая папка (5)\5(1).jpg"/>
          <p:cNvPicPr>
            <a:picLocks noChangeAspect="1" noChangeArrowheads="1"/>
          </p:cNvPicPr>
          <p:nvPr/>
        </p:nvPicPr>
        <p:blipFill>
          <a:blip r:embed="rId9" cstate="print"/>
          <a:srcRect/>
          <a:stretch>
            <a:fillRect/>
          </a:stretch>
        </p:blipFill>
        <p:spPr bwMode="auto">
          <a:xfrm>
            <a:off x="2667000" y="5029200"/>
            <a:ext cx="1663865" cy="1106488"/>
          </a:xfrm>
          <a:prstGeom prst="rect">
            <a:avLst/>
          </a:prstGeom>
          <a:noFill/>
        </p:spPr>
      </p:pic>
      <p:pic>
        <p:nvPicPr>
          <p:cNvPr id="7173" name="Picture 5" descr="C:\Documents and Settings\Admin\Рабочий стол\Новая папка (5)\277482495.jpg"/>
          <p:cNvPicPr>
            <a:picLocks noChangeAspect="1" noChangeArrowheads="1"/>
          </p:cNvPicPr>
          <p:nvPr/>
        </p:nvPicPr>
        <p:blipFill>
          <a:blip r:embed="rId10" cstate="print"/>
          <a:srcRect/>
          <a:stretch>
            <a:fillRect/>
          </a:stretch>
        </p:blipFill>
        <p:spPr bwMode="auto">
          <a:xfrm>
            <a:off x="6553200" y="381000"/>
            <a:ext cx="1917700" cy="1689165"/>
          </a:xfrm>
          <a:prstGeom prst="rect">
            <a:avLst/>
          </a:prstGeom>
          <a:noFill/>
        </p:spPr>
      </p:pic>
      <p:sp>
        <p:nvSpPr>
          <p:cNvPr id="9" name="TextBox 8"/>
          <p:cNvSpPr txBox="1"/>
          <p:nvPr/>
        </p:nvSpPr>
        <p:spPr>
          <a:xfrm>
            <a:off x="6553200" y="1828800"/>
            <a:ext cx="1981200" cy="738664"/>
          </a:xfrm>
          <a:prstGeom prst="rect">
            <a:avLst/>
          </a:prstGeom>
          <a:noFill/>
        </p:spPr>
        <p:txBody>
          <a:bodyPr wrap="square" rtlCol="0">
            <a:spAutoFit/>
          </a:bodyPr>
          <a:lstStyle/>
          <a:p>
            <a:pPr algn="ctr"/>
            <a:r>
              <a:rPr lang="ru-RU" sz="1400" dirty="0" smtClean="0"/>
              <a:t>Человеческая аскарида 1-самец, 2-самка</a:t>
            </a:r>
            <a:endParaRPr lang="ru-RU" sz="1400" dirty="0"/>
          </a:p>
        </p:txBody>
      </p:sp>
      <p:pic>
        <p:nvPicPr>
          <p:cNvPr id="7175" name="Picture 7" descr="C:\Documents and Settings\Admin\Рабочий стол\Новая папка (5)\Бычий_цепень.jpg"/>
          <p:cNvPicPr>
            <a:picLocks noChangeAspect="1" noChangeArrowheads="1"/>
          </p:cNvPicPr>
          <p:nvPr/>
        </p:nvPicPr>
        <p:blipFill>
          <a:blip r:embed="rId11" cstate="print"/>
          <a:srcRect/>
          <a:stretch>
            <a:fillRect/>
          </a:stretch>
        </p:blipFill>
        <p:spPr bwMode="auto">
          <a:xfrm>
            <a:off x="5410200" y="4800600"/>
            <a:ext cx="2162174" cy="1592294"/>
          </a:xfrm>
          <a:prstGeom prst="rect">
            <a:avLst/>
          </a:prstGeom>
          <a:noFill/>
        </p:spPr>
      </p:pic>
      <p:sp>
        <p:nvSpPr>
          <p:cNvPr id="12" name="TextBox 11"/>
          <p:cNvSpPr txBox="1"/>
          <p:nvPr/>
        </p:nvSpPr>
        <p:spPr>
          <a:xfrm>
            <a:off x="7696200" y="5334000"/>
            <a:ext cx="1143000" cy="523220"/>
          </a:xfrm>
          <a:prstGeom prst="rect">
            <a:avLst/>
          </a:prstGeom>
          <a:noFill/>
        </p:spPr>
        <p:txBody>
          <a:bodyPr wrap="square" rtlCol="0">
            <a:spAutoFit/>
          </a:bodyPr>
          <a:lstStyle/>
          <a:p>
            <a:r>
              <a:rPr lang="ru-RU" sz="1400" dirty="0" smtClean="0"/>
              <a:t>Бычий цепень</a:t>
            </a:r>
            <a:endParaRPr lang="ru-RU"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0" fill="hold" nodeType="with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animEffect transition="in" filter="fade">
                                      <p:cBhvr>
                                        <p:cTn id="14" dur="500"/>
                                        <p:tgtEl>
                                          <p:spTgt spid="7171"/>
                                        </p:tgtEl>
                                      </p:cBhvr>
                                    </p:animEffect>
                                  </p:childTnLst>
                                </p:cTn>
                              </p:par>
                              <p:par>
                                <p:cTn id="15" presetID="53"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ppt_w</p:attrName>
                                        </p:attrNameLst>
                                      </p:cBhvr>
                                      <p:tavLst>
                                        <p:tav tm="0">
                                          <p:val>
                                            <p:fltVal val="0"/>
                                          </p:val>
                                        </p:tav>
                                        <p:tav tm="100000">
                                          <p:val>
                                            <p:strVal val="#ppt_w"/>
                                          </p:val>
                                        </p:tav>
                                      </p:tavLst>
                                    </p:anim>
                                    <p:anim calcmode="lin" valueType="num">
                                      <p:cBhvr>
                                        <p:cTn id="18" dur="500" fill="hold"/>
                                        <p:tgtEl>
                                          <p:spTgt spid="7172"/>
                                        </p:tgtEl>
                                        <p:attrNameLst>
                                          <p:attrName>ppt_h</p:attrName>
                                        </p:attrNameLst>
                                      </p:cBhvr>
                                      <p:tavLst>
                                        <p:tav tm="0">
                                          <p:val>
                                            <p:fltVal val="0"/>
                                          </p:val>
                                        </p:tav>
                                        <p:tav tm="100000">
                                          <p:val>
                                            <p:strVal val="#ppt_h"/>
                                          </p:val>
                                        </p:tav>
                                      </p:tavLst>
                                    </p:anim>
                                    <p:animEffect transition="in" filter="fade">
                                      <p:cBhvr>
                                        <p:cTn id="19" dur="5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p:cTn id="24" dur="500" fill="hold"/>
                                        <p:tgtEl>
                                          <p:spTgt spid="7173"/>
                                        </p:tgtEl>
                                        <p:attrNameLst>
                                          <p:attrName>ppt_w</p:attrName>
                                        </p:attrNameLst>
                                      </p:cBhvr>
                                      <p:tavLst>
                                        <p:tav tm="0">
                                          <p:val>
                                            <p:fltVal val="0"/>
                                          </p:val>
                                        </p:tav>
                                        <p:tav tm="100000">
                                          <p:val>
                                            <p:strVal val="#ppt_w"/>
                                          </p:val>
                                        </p:tav>
                                      </p:tavLst>
                                    </p:anim>
                                    <p:anim calcmode="lin" valueType="num">
                                      <p:cBhvr>
                                        <p:cTn id="25" dur="500" fill="hold"/>
                                        <p:tgtEl>
                                          <p:spTgt spid="7173"/>
                                        </p:tgtEl>
                                        <p:attrNameLst>
                                          <p:attrName>ppt_h</p:attrName>
                                        </p:attrNameLst>
                                      </p:cBhvr>
                                      <p:tavLst>
                                        <p:tav tm="0">
                                          <p:val>
                                            <p:fltVal val="0"/>
                                          </p:val>
                                        </p:tav>
                                        <p:tav tm="100000">
                                          <p:val>
                                            <p:strVal val="#ppt_h"/>
                                          </p:val>
                                        </p:tav>
                                      </p:tavLst>
                                    </p:anim>
                                    <p:animEffect transition="in" filter="fade">
                                      <p:cBhvr>
                                        <p:cTn id="26" dur="500"/>
                                        <p:tgtEl>
                                          <p:spTgt spid="717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0" fill="hold" nodeType="withEffect">
                                  <p:stCondLst>
                                    <p:cond delay="0"/>
                                  </p:stCondLst>
                                  <p:childTnLst>
                                    <p:set>
                                      <p:cBhvr>
                                        <p:cTn id="33" dur="1" fill="hold">
                                          <p:stCondLst>
                                            <p:cond delay="0"/>
                                          </p:stCondLst>
                                        </p:cTn>
                                        <p:tgtEl>
                                          <p:spTgt spid="7175"/>
                                        </p:tgtEl>
                                        <p:attrNameLst>
                                          <p:attrName>style.visibility</p:attrName>
                                        </p:attrNameLst>
                                      </p:cBhvr>
                                      <p:to>
                                        <p:strVal val="visible"/>
                                      </p:to>
                                    </p:set>
                                    <p:anim calcmode="lin" valueType="num">
                                      <p:cBhvr>
                                        <p:cTn id="34" dur="500" fill="hold"/>
                                        <p:tgtEl>
                                          <p:spTgt spid="7175"/>
                                        </p:tgtEl>
                                        <p:attrNameLst>
                                          <p:attrName>ppt_w</p:attrName>
                                        </p:attrNameLst>
                                      </p:cBhvr>
                                      <p:tavLst>
                                        <p:tav tm="0">
                                          <p:val>
                                            <p:fltVal val="0"/>
                                          </p:val>
                                        </p:tav>
                                        <p:tav tm="100000">
                                          <p:val>
                                            <p:strVal val="#ppt_w"/>
                                          </p:val>
                                        </p:tav>
                                      </p:tavLst>
                                    </p:anim>
                                    <p:anim calcmode="lin" valueType="num">
                                      <p:cBhvr>
                                        <p:cTn id="35" dur="500" fill="hold"/>
                                        <p:tgtEl>
                                          <p:spTgt spid="7175"/>
                                        </p:tgtEl>
                                        <p:attrNameLst>
                                          <p:attrName>ppt_h</p:attrName>
                                        </p:attrNameLst>
                                      </p:cBhvr>
                                      <p:tavLst>
                                        <p:tav tm="0">
                                          <p:val>
                                            <p:fltVal val="0"/>
                                          </p:val>
                                        </p:tav>
                                        <p:tav tm="100000">
                                          <p:val>
                                            <p:strVal val="#ppt_h"/>
                                          </p:val>
                                        </p:tav>
                                      </p:tavLst>
                                    </p:anim>
                                    <p:animEffect transition="in" filter="fade">
                                      <p:cBhvr>
                                        <p:cTn id="36" dur="500"/>
                                        <p:tgtEl>
                                          <p:spTgt spid="7175"/>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2400" dirty="0" smtClean="0"/>
              <a:t>В ряде случаев паразиты сами становятся средой обитания других видов - возникает явление </a:t>
            </a:r>
            <a:r>
              <a:rPr lang="ru-RU" sz="2400" i="1" dirty="0" smtClean="0"/>
              <a:t>сверхпаразитизма, </a:t>
            </a:r>
            <a:r>
              <a:rPr lang="ru-RU" sz="2400" dirty="0" smtClean="0"/>
              <a:t>или </a:t>
            </a:r>
            <a:r>
              <a:rPr lang="ru-RU" sz="2400" i="1" dirty="0" err="1" smtClean="0"/>
              <a:t>гиперпаразитизма</a:t>
            </a:r>
            <a:r>
              <a:rPr lang="ru-RU" sz="2400" i="1" dirty="0" smtClean="0"/>
              <a:t>. </a:t>
            </a:r>
            <a:r>
              <a:rPr lang="ru-RU" sz="2400" dirty="0" smtClean="0"/>
              <a:t>Например, для паразита капустной белянки наездника (</a:t>
            </a:r>
            <a:r>
              <a:rPr lang="ru-RU" sz="2400" dirty="0" err="1" smtClean="0"/>
              <a:t>Apanteles</a:t>
            </a:r>
            <a:r>
              <a:rPr lang="ru-RU" sz="2400" dirty="0" smtClean="0"/>
              <a:t> </a:t>
            </a:r>
            <a:r>
              <a:rPr lang="ru-RU" sz="2400" dirty="0" err="1" smtClean="0"/>
              <a:t>glomeratus</a:t>
            </a:r>
            <a:r>
              <a:rPr lang="ru-RU" sz="2400" dirty="0" smtClean="0"/>
              <a:t>) известно более 20 видов вторичных паразитов из перепончатокрылых. Явления сверхпаразитизма в растительном мире сравнительно редки. </a:t>
            </a:r>
            <a:endParaRPr lang="ru-RU" sz="2400" dirty="0"/>
          </a:p>
        </p:txBody>
      </p:sp>
      <p:pic>
        <p:nvPicPr>
          <p:cNvPr id="6146" name="Picture 2" descr="C:\Documents and Settings\Admin\Рабочий стол\Новая папка (5)\237.jpg"/>
          <p:cNvPicPr>
            <a:picLocks noChangeAspect="1" noChangeArrowheads="1"/>
          </p:cNvPicPr>
          <p:nvPr/>
        </p:nvPicPr>
        <p:blipFill>
          <a:blip r:embed="rId2" cstate="print"/>
          <a:srcRect/>
          <a:stretch>
            <a:fillRect/>
          </a:stretch>
        </p:blipFill>
        <p:spPr bwMode="auto">
          <a:xfrm>
            <a:off x="5181600" y="3733800"/>
            <a:ext cx="2857500" cy="241935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Юный эколог\images.jpg"/>
          <p:cNvPicPr>
            <a:picLocks noChangeAspect="1" noChangeArrowheads="1"/>
          </p:cNvPicPr>
          <p:nvPr/>
        </p:nvPicPr>
        <p:blipFill>
          <a:blip r:embed="rId2" cstate="print"/>
          <a:srcRect/>
          <a:stretch>
            <a:fillRect/>
          </a:stretch>
        </p:blipFill>
        <p:spPr bwMode="auto">
          <a:xfrm rot="17464738">
            <a:off x="1011708" y="3023711"/>
            <a:ext cx="1600787" cy="980482"/>
          </a:xfrm>
          <a:prstGeom prst="rect">
            <a:avLst/>
          </a:prstGeom>
          <a:ln>
            <a:noFill/>
          </a:ln>
          <a:effectLst>
            <a:softEdge rad="112500"/>
          </a:effectLst>
        </p:spPr>
      </p:pic>
      <p:pic>
        <p:nvPicPr>
          <p:cNvPr id="11266" name="Picture 2" descr="C:\Documents and Settings\Admin\Рабочий стол\Новая папка (5)\fasciolez.jpg"/>
          <p:cNvPicPr>
            <a:picLocks noChangeAspect="1" noChangeArrowheads="1"/>
          </p:cNvPicPr>
          <p:nvPr/>
        </p:nvPicPr>
        <p:blipFill>
          <a:blip r:embed="rId3" cstate="print"/>
          <a:srcRect/>
          <a:stretch>
            <a:fillRect/>
          </a:stretch>
        </p:blipFill>
        <p:spPr bwMode="auto">
          <a:xfrm rot="566468">
            <a:off x="6429310" y="4604412"/>
            <a:ext cx="1068909" cy="2010040"/>
          </a:xfrm>
          <a:prstGeom prst="rect">
            <a:avLst/>
          </a:prstGeom>
          <a:noFill/>
        </p:spPr>
      </p:pic>
      <p:pic>
        <p:nvPicPr>
          <p:cNvPr id="11267" name="Picture 3" descr="C:\Documents and Settings\Admin\Рабочий стол\Новая папка (5)\0302e964ad.jpg"/>
          <p:cNvPicPr>
            <a:picLocks noChangeAspect="1" noChangeArrowheads="1"/>
          </p:cNvPicPr>
          <p:nvPr/>
        </p:nvPicPr>
        <p:blipFill>
          <a:blip r:embed="rId4" cstate="print"/>
          <a:srcRect/>
          <a:stretch>
            <a:fillRect/>
          </a:stretch>
        </p:blipFill>
        <p:spPr bwMode="auto">
          <a:xfrm rot="204288">
            <a:off x="5800684" y="1224261"/>
            <a:ext cx="3142351" cy="1356970"/>
          </a:xfrm>
          <a:prstGeom prst="rect">
            <a:avLst/>
          </a:prstGeom>
          <a:noFill/>
        </p:spPr>
      </p:pic>
      <p:graphicFrame>
        <p:nvGraphicFramePr>
          <p:cNvPr id="4" name="Содержимое 3"/>
          <p:cNvGraphicFramePr>
            <a:graphicFrameLocks noGrp="1"/>
          </p:cNvGraphicFramePr>
          <p:nvPr>
            <p:ph idx="1"/>
          </p:nvPr>
        </p:nvGraphicFramePr>
        <p:xfrm>
          <a:off x="533400" y="990600"/>
          <a:ext cx="8183562"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Заголовок 1"/>
          <p:cNvSpPr>
            <a:spLocks noGrp="1"/>
          </p:cNvSpPr>
          <p:nvPr>
            <p:ph type="title"/>
          </p:nvPr>
        </p:nvSpPr>
        <p:spPr>
          <a:xfrm>
            <a:off x="381000" y="1295400"/>
            <a:ext cx="3657600" cy="670560"/>
          </a:xfrm>
        </p:spPr>
        <p:txBody>
          <a:bodyPr>
            <a:normAutofit/>
          </a:bodyPr>
          <a:lstStyle/>
          <a:p>
            <a:pPr algn="ctr"/>
            <a:r>
              <a:rPr lang="ru-RU" sz="3200" dirty="0" smtClean="0"/>
              <a:t>Отличают:</a:t>
            </a:r>
            <a:endParaRPr lang="ru-RU"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par>
                                <p:cTn id="20" presetID="53" presetClass="entr" presetSubtype="0" fill="hold" nodeType="withEffect">
                                  <p:stCondLst>
                                    <p:cond delay="0"/>
                                  </p:stCondLst>
                                  <p:childTnLst>
                                    <p:set>
                                      <p:cBhvr>
                                        <p:cTn id="21" dur="1" fill="hold">
                                          <p:stCondLst>
                                            <p:cond delay="0"/>
                                          </p:stCondLst>
                                        </p:cTn>
                                        <p:tgtEl>
                                          <p:spTgt spid="11267"/>
                                        </p:tgtEl>
                                        <p:attrNameLst>
                                          <p:attrName>style.visibility</p:attrName>
                                        </p:attrNameLst>
                                      </p:cBhvr>
                                      <p:to>
                                        <p:strVal val="visible"/>
                                      </p:to>
                                    </p:set>
                                    <p:anim calcmode="lin" valueType="num">
                                      <p:cBhvr>
                                        <p:cTn id="22" dur="500" fill="hold"/>
                                        <p:tgtEl>
                                          <p:spTgt spid="11267"/>
                                        </p:tgtEl>
                                        <p:attrNameLst>
                                          <p:attrName>ppt_w</p:attrName>
                                        </p:attrNameLst>
                                      </p:cBhvr>
                                      <p:tavLst>
                                        <p:tav tm="0">
                                          <p:val>
                                            <p:fltVal val="0"/>
                                          </p:val>
                                        </p:tav>
                                        <p:tav tm="100000">
                                          <p:val>
                                            <p:strVal val="#ppt_w"/>
                                          </p:val>
                                        </p:tav>
                                      </p:tavLst>
                                    </p:anim>
                                    <p:anim calcmode="lin" valueType="num">
                                      <p:cBhvr>
                                        <p:cTn id="23" dur="500" fill="hold"/>
                                        <p:tgtEl>
                                          <p:spTgt spid="11267"/>
                                        </p:tgtEl>
                                        <p:attrNameLst>
                                          <p:attrName>ppt_h</p:attrName>
                                        </p:attrNameLst>
                                      </p:cBhvr>
                                      <p:tavLst>
                                        <p:tav tm="0">
                                          <p:val>
                                            <p:fltVal val="0"/>
                                          </p:val>
                                        </p:tav>
                                        <p:tav tm="100000">
                                          <p:val>
                                            <p:strVal val="#ppt_h"/>
                                          </p:val>
                                        </p:tav>
                                      </p:tavLst>
                                    </p:anim>
                                    <p:animEffect transition="in" filter="fade">
                                      <p:cBhvr>
                                        <p:cTn id="24" dur="500"/>
                                        <p:tgtEl>
                                          <p:spTgt spid="11267"/>
                                        </p:tgtEl>
                                      </p:cBhvr>
                                    </p:animEffect>
                                  </p:childTnLst>
                                </p:cTn>
                              </p:par>
                              <p:par>
                                <p:cTn id="25" presetID="53" presetClass="entr" presetSubtype="0" fill="hold" nodeType="withEffect">
                                  <p:stCondLst>
                                    <p:cond delay="0"/>
                                  </p:stCondLst>
                                  <p:childTnLst>
                                    <p:set>
                                      <p:cBhvr>
                                        <p:cTn id="26" dur="1" fill="hold">
                                          <p:stCondLst>
                                            <p:cond delay="0"/>
                                          </p:stCondLst>
                                        </p:cTn>
                                        <p:tgtEl>
                                          <p:spTgt spid="11266"/>
                                        </p:tgtEl>
                                        <p:attrNameLst>
                                          <p:attrName>style.visibility</p:attrName>
                                        </p:attrNameLst>
                                      </p:cBhvr>
                                      <p:to>
                                        <p:strVal val="visible"/>
                                      </p:to>
                                    </p:set>
                                    <p:anim calcmode="lin" valueType="num">
                                      <p:cBhvr>
                                        <p:cTn id="27" dur="500" fill="hold"/>
                                        <p:tgtEl>
                                          <p:spTgt spid="11266"/>
                                        </p:tgtEl>
                                        <p:attrNameLst>
                                          <p:attrName>ppt_w</p:attrName>
                                        </p:attrNameLst>
                                      </p:cBhvr>
                                      <p:tavLst>
                                        <p:tav tm="0">
                                          <p:val>
                                            <p:fltVal val="0"/>
                                          </p:val>
                                        </p:tav>
                                        <p:tav tm="100000">
                                          <p:val>
                                            <p:strVal val="#ppt_w"/>
                                          </p:val>
                                        </p:tav>
                                      </p:tavLst>
                                    </p:anim>
                                    <p:anim calcmode="lin" valueType="num">
                                      <p:cBhvr>
                                        <p:cTn id="28" dur="500" fill="hold"/>
                                        <p:tgtEl>
                                          <p:spTgt spid="11266"/>
                                        </p:tgtEl>
                                        <p:attrNameLst>
                                          <p:attrName>ppt_h</p:attrName>
                                        </p:attrNameLst>
                                      </p:cBhvr>
                                      <p:tavLst>
                                        <p:tav tm="0">
                                          <p:val>
                                            <p:fltVal val="0"/>
                                          </p:val>
                                        </p:tav>
                                        <p:tav tm="100000">
                                          <p:val>
                                            <p:strVal val="#ppt_h"/>
                                          </p:val>
                                        </p:tav>
                                      </p:tavLst>
                                    </p:anim>
                                    <p:animEffect transition="in" filter="fade">
                                      <p:cBhvr>
                                        <p:cTn id="2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Рабочий стол\Новая папка (5)\97918_original.jpg"/>
          <p:cNvPicPr>
            <a:picLocks noChangeAspect="1" noChangeArrowheads="1"/>
          </p:cNvPicPr>
          <p:nvPr/>
        </p:nvPicPr>
        <p:blipFill>
          <a:blip r:embed="rId2" cstate="print"/>
          <a:srcRect/>
          <a:stretch>
            <a:fillRect/>
          </a:stretch>
        </p:blipFill>
        <p:spPr bwMode="auto">
          <a:xfrm rot="21188390">
            <a:off x="5794984" y="4410892"/>
            <a:ext cx="1520176" cy="2051915"/>
          </a:xfrm>
          <a:prstGeom prst="rect">
            <a:avLst/>
          </a:prstGeom>
          <a:noFill/>
        </p:spPr>
      </p:pic>
      <p:sp>
        <p:nvSpPr>
          <p:cNvPr id="2" name="Заголовок 1"/>
          <p:cNvSpPr>
            <a:spLocks noGrp="1"/>
          </p:cNvSpPr>
          <p:nvPr>
            <p:ph type="title"/>
          </p:nvPr>
        </p:nvSpPr>
        <p:spPr>
          <a:xfrm>
            <a:off x="381000" y="2971800"/>
            <a:ext cx="7467600" cy="762000"/>
          </a:xfrm>
        </p:spPr>
        <p:txBody>
          <a:bodyPr>
            <a:normAutofit fontScale="90000"/>
          </a:bodyPr>
          <a:lstStyle/>
          <a:p>
            <a:pPr algn="ctr"/>
            <a:r>
              <a:rPr lang="ru-RU" sz="2700" b="0" dirty="0" smtClean="0"/>
              <a:t>Особенности строения и жизнедеятельности</a:t>
            </a:r>
            <a:r>
              <a:rPr lang="ru-RU" b="0" dirty="0" smtClean="0"/>
              <a:t/>
            </a:r>
            <a:br>
              <a:rPr lang="ru-RU" b="0" dirty="0" smtClean="0"/>
            </a:br>
            <a:endParaRPr lang="ru-RU" dirty="0"/>
          </a:p>
        </p:txBody>
      </p:sp>
      <p:sp>
        <p:nvSpPr>
          <p:cNvPr id="3" name="Содержимое 2"/>
          <p:cNvSpPr>
            <a:spLocks noGrp="1"/>
          </p:cNvSpPr>
          <p:nvPr>
            <p:ph idx="1"/>
          </p:nvPr>
        </p:nvSpPr>
        <p:spPr>
          <a:xfrm>
            <a:off x="228600" y="533400"/>
            <a:ext cx="8183880" cy="5638800"/>
          </a:xfrm>
        </p:spPr>
        <p:txBody>
          <a:bodyPr>
            <a:normAutofit/>
          </a:bodyPr>
          <a:lstStyle/>
          <a:p>
            <a:pPr>
              <a:buFont typeface="Wingdings" pitchFamily="2" charset="2"/>
              <a:buChar char="v"/>
            </a:pPr>
            <a:r>
              <a:rPr lang="ru-RU" sz="2400" dirty="0" smtClean="0"/>
              <a:t>Паразиты обитают в специфических условиях внутренней среды хозяина. С одной стороны, это дает им ряд экологических преимуществ, а с другой - затрудняет осуществление их жизненного цикла по сравнению со свободноживущими видами.</a:t>
            </a:r>
          </a:p>
          <a:p>
            <a:pPr>
              <a:buFont typeface="Wingdings" pitchFamily="2" charset="2"/>
              <a:buChar char="v"/>
            </a:pPr>
            <a:endParaRPr lang="ru-RU" sz="2400" dirty="0" smtClean="0"/>
          </a:p>
          <a:p>
            <a:pPr>
              <a:buFont typeface="Wingdings" pitchFamily="2" charset="2"/>
              <a:buChar char="v"/>
            </a:pPr>
            <a:r>
              <a:rPr lang="ru-RU" sz="2400" dirty="0" err="1" smtClean="0"/>
              <a:t>Редуцированность</a:t>
            </a:r>
            <a:r>
              <a:rPr lang="ru-RU" sz="2400" dirty="0" smtClean="0"/>
              <a:t> органов и систем органов (у ленточных червей отсутствует пищеварительная система и редуцирована нервная)</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Documents and Settings\Admin\Рабочий стол\Новая папка (5)\slide_7.jpg"/>
          <p:cNvPicPr>
            <a:picLocks noChangeAspect="1" noChangeArrowheads="1"/>
          </p:cNvPicPr>
          <p:nvPr/>
        </p:nvPicPr>
        <p:blipFill>
          <a:blip r:embed="rId2" cstate="print"/>
          <a:srcRect/>
          <a:stretch>
            <a:fillRect/>
          </a:stretch>
        </p:blipFill>
        <p:spPr bwMode="auto">
          <a:xfrm>
            <a:off x="5384800" y="4038600"/>
            <a:ext cx="3349625" cy="2512219"/>
          </a:xfrm>
          <a:prstGeom prst="rect">
            <a:avLst/>
          </a:prstGeom>
          <a:noFill/>
        </p:spPr>
      </p:pic>
      <p:sp>
        <p:nvSpPr>
          <p:cNvPr id="3" name="Содержимое 2"/>
          <p:cNvSpPr>
            <a:spLocks noGrp="1"/>
          </p:cNvSpPr>
          <p:nvPr>
            <p:ph idx="1"/>
          </p:nvPr>
        </p:nvSpPr>
        <p:spPr>
          <a:xfrm>
            <a:off x="228600" y="533400"/>
            <a:ext cx="8183880" cy="4187952"/>
          </a:xfrm>
        </p:spPr>
        <p:txBody>
          <a:bodyPr/>
          <a:lstStyle/>
          <a:p>
            <a:pPr>
              <a:buFont typeface="Wingdings" pitchFamily="2" charset="2"/>
              <a:buChar char="v"/>
            </a:pPr>
            <a:r>
              <a:rPr lang="ru-RU" dirty="0" smtClean="0"/>
              <a:t>Тело многих эндопаразитов покрыто плотной оболочкой – кутикулой (бычий цепень) </a:t>
            </a:r>
          </a:p>
          <a:p>
            <a:pPr>
              <a:buFont typeface="Wingdings" pitchFamily="2" charset="2"/>
              <a:buChar char="v"/>
            </a:pPr>
            <a:r>
              <a:rPr lang="ru-RU" dirty="0" smtClean="0"/>
              <a:t>Преимущественно анаэробный тип обмена веществ</a:t>
            </a:r>
          </a:p>
          <a:p>
            <a:pPr>
              <a:buFont typeface="Wingdings" pitchFamily="2" charset="2"/>
              <a:buChar char="v"/>
            </a:pPr>
            <a:r>
              <a:rPr lang="ru-RU" dirty="0" smtClean="0"/>
              <a:t>Синхронизация их жизненных циклов с сезонным развитием растений-хозяев, позволяющая осуществить заражение хозяина в нужный момент</a:t>
            </a:r>
          </a:p>
          <a:p>
            <a:pPr>
              <a:buFont typeface="Wingdings" pitchFamily="2" charset="2"/>
              <a:buChar char="v"/>
            </a:pPr>
            <a:endParaRPr lang="ru-RU" dirty="0" smtClean="0"/>
          </a:p>
          <a:p>
            <a:pPr>
              <a:buFont typeface="Wingdings" pitchFamily="2" charset="2"/>
              <a:buChar char="v"/>
            </a:pPr>
            <a:endParaRPr lang="ru-RU"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260848"/>
          </a:xfrm>
        </p:spPr>
        <p:txBody>
          <a:bodyPr>
            <a:normAutofit/>
          </a:bodyPr>
          <a:lstStyle/>
          <a:p>
            <a:pPr>
              <a:buFont typeface="Wingdings" pitchFamily="2" charset="2"/>
              <a:buChar char="v"/>
            </a:pPr>
            <a:r>
              <a:rPr lang="ru-RU" sz="2400" dirty="0" smtClean="0"/>
              <a:t>Повышенная способность к размножению, выработка сложных жизненных циклов, использование переносчиков и промежуточных хозяев</a:t>
            </a:r>
          </a:p>
          <a:p>
            <a:pPr>
              <a:buFont typeface="Wingdings" pitchFamily="2" charset="2"/>
              <a:buChar char="v"/>
            </a:pPr>
            <a:r>
              <a:rPr lang="ru-RU" sz="2400" dirty="0" smtClean="0"/>
              <a:t>Весьма тонкая биохимическая специализация - выработка определенного набора ферментов, облегчающего проникновение в тело хозяина и использование поступающих от него веществ</a:t>
            </a:r>
            <a:endParaRPr lang="ru-RU" sz="2400" dirty="0"/>
          </a:p>
        </p:txBody>
      </p:sp>
      <p:pic>
        <p:nvPicPr>
          <p:cNvPr id="9218" name="Picture 2" descr="C:\Documents and Settings\Admin\Рабочий стол\Новая папка (5)\ПЕЧЕНОЧНЫЙ-СОСАЛЬЩИК-1024x738.png"/>
          <p:cNvPicPr>
            <a:picLocks noChangeAspect="1" noChangeArrowheads="1"/>
          </p:cNvPicPr>
          <p:nvPr/>
        </p:nvPicPr>
        <p:blipFill>
          <a:blip r:embed="rId2" cstate="print"/>
          <a:srcRect/>
          <a:stretch>
            <a:fillRect/>
          </a:stretch>
        </p:blipFill>
        <p:spPr bwMode="auto">
          <a:xfrm>
            <a:off x="2590800" y="3581400"/>
            <a:ext cx="4149725" cy="2990926"/>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4800"/>
            <a:ext cx="5334000" cy="1051560"/>
          </a:xfrm>
        </p:spPr>
        <p:txBody>
          <a:bodyPr/>
          <a:lstStyle/>
          <a:p>
            <a:r>
              <a:rPr lang="ru-RU" dirty="0" smtClean="0"/>
              <a:t>Выводы</a:t>
            </a:r>
            <a:endParaRPr lang="ru-RU" dirty="0"/>
          </a:p>
        </p:txBody>
      </p:sp>
      <p:sp>
        <p:nvSpPr>
          <p:cNvPr id="3" name="Содержимое 2"/>
          <p:cNvSpPr>
            <a:spLocks noGrp="1"/>
          </p:cNvSpPr>
          <p:nvPr>
            <p:ph idx="1"/>
          </p:nvPr>
        </p:nvSpPr>
        <p:spPr>
          <a:xfrm>
            <a:off x="457200" y="1600200"/>
            <a:ext cx="8183880" cy="4340352"/>
          </a:xfrm>
        </p:spPr>
        <p:txBody>
          <a:bodyPr>
            <a:normAutofit fontScale="85000" lnSpcReduction="20000"/>
          </a:bodyPr>
          <a:lstStyle/>
          <a:p>
            <a:r>
              <a:rPr lang="ru-RU" dirty="0" smtClean="0"/>
              <a:t>Отношения между паразитом и хозяином в растительном и животном мире определенным образом уравновешены. Очевидно, паразит не может размножаться до такой степени, чтобы привести к вымиранию популяции хозяина и лишить себя "кормовой базы". </a:t>
            </a:r>
          </a:p>
          <a:p>
            <a:r>
              <a:rPr lang="ru-RU" dirty="0" smtClean="0"/>
              <a:t>Паразиты, так же как и свободноживущие виды, имеют сложную систему приспособлений к своей среде обитания. Их строение и организация отражают специфику этой среды. </a:t>
            </a:r>
          </a:p>
          <a:p>
            <a:r>
              <a:rPr lang="ru-RU" dirty="0" smtClean="0"/>
              <a:t>Развиваются сходные типы приспособлений у представителей разных групп, ведущих паразитический образ жизни.</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81000"/>
            <a:ext cx="8183880" cy="822960"/>
          </a:xfrm>
        </p:spPr>
        <p:txBody>
          <a:bodyPr/>
          <a:lstStyle/>
          <a:p>
            <a:pPr algn="ctr"/>
            <a:r>
              <a:rPr lang="ru-RU" dirty="0" smtClean="0"/>
              <a:t>Цели и задачи:</a:t>
            </a:r>
            <a:endParaRPr lang="ru-RU" dirty="0"/>
          </a:p>
        </p:txBody>
      </p:sp>
      <p:sp>
        <p:nvSpPr>
          <p:cNvPr id="3" name="Содержимое 2"/>
          <p:cNvSpPr>
            <a:spLocks noGrp="1"/>
          </p:cNvSpPr>
          <p:nvPr>
            <p:ph idx="1"/>
          </p:nvPr>
        </p:nvSpPr>
        <p:spPr>
          <a:xfrm>
            <a:off x="381000" y="1447800"/>
            <a:ext cx="8183880" cy="4645152"/>
          </a:xfrm>
        </p:spPr>
        <p:txBody>
          <a:bodyPr/>
          <a:lstStyle/>
          <a:p>
            <a:r>
              <a:rPr lang="ru-RU" b="1" i="1" dirty="0" smtClean="0"/>
              <a:t>Цель</a:t>
            </a:r>
            <a:r>
              <a:rPr lang="ru-RU" dirty="0" smtClean="0"/>
              <a:t>: Познакомиться с организменной средой жизни.</a:t>
            </a:r>
          </a:p>
          <a:p>
            <a:r>
              <a:rPr lang="ru-RU" b="1" i="1" dirty="0" smtClean="0"/>
              <a:t>Задачи:</a:t>
            </a:r>
          </a:p>
          <a:p>
            <a:pPr marL="514350" indent="-514350">
              <a:buFont typeface="+mj-lt"/>
              <a:buAutoNum type="arabicPeriod"/>
            </a:pPr>
            <a:r>
              <a:rPr lang="ru-RU" dirty="0" smtClean="0"/>
              <a:t>Выяснить особенности среды</a:t>
            </a:r>
          </a:p>
          <a:p>
            <a:pPr marL="514350" indent="-514350">
              <a:buFont typeface="+mj-lt"/>
              <a:buAutoNum type="arabicPeriod"/>
            </a:pPr>
            <a:r>
              <a:rPr lang="ru-RU" dirty="0" smtClean="0"/>
              <a:t>Узнать способы классификации паразитов</a:t>
            </a:r>
          </a:p>
          <a:p>
            <a:pPr marL="514350" indent="-514350">
              <a:buFont typeface="+mj-lt"/>
              <a:buAutoNum type="arabicPeriod"/>
            </a:pPr>
            <a:r>
              <a:rPr lang="ru-RU" dirty="0" smtClean="0"/>
              <a:t>Ознакомиться с представителями и их адаптациями к среде</a:t>
            </a:r>
          </a:p>
          <a:p>
            <a:pPr marL="514350" indent="-514350">
              <a:buFont typeface="+mj-lt"/>
              <a:buAutoNum type="arabicPeriod"/>
            </a:pPr>
            <a:endParaRPr lang="ru-RU" dirty="0" smtClean="0"/>
          </a:p>
          <a:p>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Documents and Settings\Admin\Рабочий стол\Новая папка (5)\000196.jpg"/>
          <p:cNvPicPr>
            <a:picLocks noChangeAspect="1" noChangeArrowheads="1"/>
          </p:cNvPicPr>
          <p:nvPr/>
        </p:nvPicPr>
        <p:blipFill>
          <a:blip r:embed="rId2" cstate="print"/>
          <a:srcRect/>
          <a:stretch>
            <a:fillRect/>
          </a:stretch>
        </p:blipFill>
        <p:spPr bwMode="auto">
          <a:xfrm>
            <a:off x="1143000" y="3200400"/>
            <a:ext cx="1957510" cy="3271838"/>
          </a:xfrm>
          <a:prstGeom prst="rect">
            <a:avLst/>
          </a:prstGeom>
          <a:ln>
            <a:noFill/>
          </a:ln>
          <a:effectLst>
            <a:softEdge rad="112500"/>
          </a:effectLst>
        </p:spPr>
      </p:pic>
      <p:pic>
        <p:nvPicPr>
          <p:cNvPr id="12290" name="Picture 2" descr="C:\Documents and Settings\Admin\Рабочий стол\Новая папка (5)\253620280-фитофтороз-274x300.jpg"/>
          <p:cNvPicPr>
            <a:picLocks noChangeAspect="1" noChangeArrowheads="1"/>
          </p:cNvPicPr>
          <p:nvPr/>
        </p:nvPicPr>
        <p:blipFill>
          <a:blip r:embed="rId3" cstate="print"/>
          <a:srcRect/>
          <a:stretch>
            <a:fillRect/>
          </a:stretch>
        </p:blipFill>
        <p:spPr bwMode="auto">
          <a:xfrm>
            <a:off x="4572000" y="3352800"/>
            <a:ext cx="2609850" cy="2857500"/>
          </a:xfrm>
          <a:prstGeom prst="rect">
            <a:avLst/>
          </a:prstGeom>
          <a:ln>
            <a:noFill/>
          </a:ln>
          <a:effectLst>
            <a:softEdge rad="112500"/>
          </a:effectLst>
        </p:spPr>
      </p:pic>
      <p:sp>
        <p:nvSpPr>
          <p:cNvPr id="3" name="Содержимое 2"/>
          <p:cNvSpPr>
            <a:spLocks noGrp="1"/>
          </p:cNvSpPr>
          <p:nvPr>
            <p:ph idx="1"/>
          </p:nvPr>
        </p:nvSpPr>
        <p:spPr/>
        <p:txBody>
          <a:bodyPr/>
          <a:lstStyle/>
          <a:p>
            <a:r>
              <a:rPr lang="ru-RU" dirty="0" smtClean="0"/>
              <a:t>В течении или части жизненного цикла многие виды гетеротрофных организмов обитают в других живых организмах, тела которых служат для них средой, значительно отличающейся от внешней по своим свойствам. </a:t>
            </a:r>
            <a:endParaRPr lang="ru-RU" dirty="0"/>
          </a:p>
        </p:txBody>
      </p:sp>
      <p:sp>
        <p:nvSpPr>
          <p:cNvPr id="5" name="TextBox 4"/>
          <p:cNvSpPr txBox="1"/>
          <p:nvPr/>
        </p:nvSpPr>
        <p:spPr>
          <a:xfrm>
            <a:off x="7010400" y="4191000"/>
            <a:ext cx="1981200" cy="923330"/>
          </a:xfrm>
          <a:prstGeom prst="rect">
            <a:avLst/>
          </a:prstGeom>
          <a:noFill/>
        </p:spPr>
        <p:txBody>
          <a:bodyPr wrap="square" rtlCol="0">
            <a:spAutoFit/>
          </a:bodyPr>
          <a:lstStyle/>
          <a:p>
            <a:r>
              <a:rPr lang="ru-RU" dirty="0" smtClean="0"/>
              <a:t>Картофель, пораженный фитофторой</a:t>
            </a:r>
            <a:endParaRPr lang="ru-RU" dirty="0"/>
          </a:p>
        </p:txBody>
      </p:sp>
      <p:sp>
        <p:nvSpPr>
          <p:cNvPr id="7" name="TextBox 6"/>
          <p:cNvSpPr txBox="1"/>
          <p:nvPr/>
        </p:nvSpPr>
        <p:spPr>
          <a:xfrm>
            <a:off x="3200400" y="3886200"/>
            <a:ext cx="1371600" cy="1754326"/>
          </a:xfrm>
          <a:prstGeom prst="rect">
            <a:avLst/>
          </a:prstGeom>
          <a:noFill/>
        </p:spPr>
        <p:txBody>
          <a:bodyPr wrap="square" rtlCol="0">
            <a:spAutoFit/>
          </a:bodyPr>
          <a:lstStyle/>
          <a:p>
            <a:r>
              <a:rPr lang="ru-RU" i="1" dirty="0" smtClean="0"/>
              <a:t>Пораженные грибом головней колос и зерновка</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ppt_w</p:attrName>
                                        </p:attrNameLst>
                                      </p:cBhvr>
                                      <p:tavLst>
                                        <p:tav tm="0">
                                          <p:val>
                                            <p:fltVal val="0"/>
                                          </p:val>
                                        </p:tav>
                                        <p:tav tm="100000">
                                          <p:val>
                                            <p:strVal val="#ppt_w"/>
                                          </p:val>
                                        </p:tav>
                                      </p:tavLst>
                                    </p:anim>
                                    <p:anim calcmode="lin" valueType="num">
                                      <p:cBhvr>
                                        <p:cTn id="8" dur="1000" fill="hold"/>
                                        <p:tgtEl>
                                          <p:spTgt spid="12291"/>
                                        </p:tgtEl>
                                        <p:attrNameLst>
                                          <p:attrName>ppt_h</p:attrName>
                                        </p:attrNameLst>
                                      </p:cBhvr>
                                      <p:tavLst>
                                        <p:tav tm="0">
                                          <p:val>
                                            <p:fltVal val="0"/>
                                          </p:val>
                                        </p:tav>
                                        <p:tav tm="100000">
                                          <p:val>
                                            <p:strVal val="#ppt_h"/>
                                          </p:val>
                                        </p:tav>
                                      </p:tavLst>
                                    </p:anim>
                                    <p:anim calcmode="lin" valueType="num">
                                      <p:cBhvr>
                                        <p:cTn id="9" dur="1000" fill="hold"/>
                                        <p:tgtEl>
                                          <p:spTgt spid="12291"/>
                                        </p:tgtEl>
                                        <p:attrNameLst>
                                          <p:attrName>style.rotation</p:attrName>
                                        </p:attrNameLst>
                                      </p:cBhvr>
                                      <p:tavLst>
                                        <p:tav tm="0">
                                          <p:val>
                                            <p:fltVal val="90"/>
                                          </p:val>
                                        </p:tav>
                                        <p:tav tm="100000">
                                          <p:val>
                                            <p:fltVal val="0"/>
                                          </p:val>
                                        </p:tav>
                                      </p:tavLst>
                                    </p:anim>
                                    <p:animEffect transition="in" filter="fade">
                                      <p:cBhvr>
                                        <p:cTn id="10" dur="1000"/>
                                        <p:tgtEl>
                                          <p:spTgt spid="12291"/>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2290"/>
                                        </p:tgtEl>
                                        <p:attrNameLst>
                                          <p:attrName>style.visibility</p:attrName>
                                        </p:attrNameLst>
                                      </p:cBhvr>
                                      <p:to>
                                        <p:strVal val="visible"/>
                                      </p:to>
                                    </p:set>
                                    <p:anim calcmode="lin" valueType="num">
                                      <p:cBhvr>
                                        <p:cTn id="19" dur="1000" fill="hold"/>
                                        <p:tgtEl>
                                          <p:spTgt spid="12290"/>
                                        </p:tgtEl>
                                        <p:attrNameLst>
                                          <p:attrName>ppt_w</p:attrName>
                                        </p:attrNameLst>
                                      </p:cBhvr>
                                      <p:tavLst>
                                        <p:tav tm="0">
                                          <p:val>
                                            <p:fltVal val="0"/>
                                          </p:val>
                                        </p:tav>
                                        <p:tav tm="100000">
                                          <p:val>
                                            <p:strVal val="#ppt_w"/>
                                          </p:val>
                                        </p:tav>
                                      </p:tavLst>
                                    </p:anim>
                                    <p:anim calcmode="lin" valueType="num">
                                      <p:cBhvr>
                                        <p:cTn id="20" dur="1000" fill="hold"/>
                                        <p:tgtEl>
                                          <p:spTgt spid="12290"/>
                                        </p:tgtEl>
                                        <p:attrNameLst>
                                          <p:attrName>ppt_h</p:attrName>
                                        </p:attrNameLst>
                                      </p:cBhvr>
                                      <p:tavLst>
                                        <p:tav tm="0">
                                          <p:val>
                                            <p:fltVal val="0"/>
                                          </p:val>
                                        </p:tav>
                                        <p:tav tm="100000">
                                          <p:val>
                                            <p:strVal val="#ppt_h"/>
                                          </p:val>
                                        </p:tav>
                                      </p:tavLst>
                                    </p:anim>
                                    <p:anim calcmode="lin" valueType="num">
                                      <p:cBhvr>
                                        <p:cTn id="21" dur="1000" fill="hold"/>
                                        <p:tgtEl>
                                          <p:spTgt spid="12290"/>
                                        </p:tgtEl>
                                        <p:attrNameLst>
                                          <p:attrName>style.rotation</p:attrName>
                                        </p:attrNameLst>
                                      </p:cBhvr>
                                      <p:tavLst>
                                        <p:tav tm="0">
                                          <p:val>
                                            <p:fltVal val="90"/>
                                          </p:val>
                                        </p:tav>
                                        <p:tav tm="100000">
                                          <p:val>
                                            <p:fltVal val="0"/>
                                          </p:val>
                                        </p:tav>
                                      </p:tavLst>
                                    </p:anim>
                                    <p:animEffect transition="in" filter="fade">
                                      <p:cBhvr>
                                        <p:cTn id="22" dur="1000"/>
                                        <p:tgtEl>
                                          <p:spTgt spid="12290"/>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85800"/>
            <a:ext cx="8183880" cy="1051560"/>
          </a:xfrm>
        </p:spPr>
        <p:txBody>
          <a:bodyPr>
            <a:normAutofit fontScale="90000"/>
          </a:bodyPr>
          <a:lstStyle/>
          <a:p>
            <a:pPr algn="ctr"/>
            <a:r>
              <a:rPr lang="ru-RU" dirty="0" smtClean="0"/>
              <a:t>Особенности организменной среды</a:t>
            </a:r>
            <a:endParaRPr lang="ru-RU" dirty="0"/>
          </a:p>
        </p:txBody>
      </p:sp>
      <p:graphicFrame>
        <p:nvGraphicFramePr>
          <p:cNvPr id="4" name="Содержимое 3"/>
          <p:cNvGraphicFramePr>
            <a:graphicFrameLocks noGrp="1"/>
          </p:cNvGraphicFramePr>
          <p:nvPr>
            <p:ph idx="1"/>
          </p:nvPr>
        </p:nvGraphicFramePr>
        <p:xfrm>
          <a:off x="457200" y="1600200"/>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7726680" cy="3432048"/>
          </a:xfrm>
        </p:spPr>
        <p:txBody>
          <a:bodyPr>
            <a:normAutofit fontScale="85000" lnSpcReduction="20000"/>
          </a:bodyPr>
          <a:lstStyle/>
          <a:p>
            <a:r>
              <a:rPr lang="ru-RU" dirty="0" smtClean="0"/>
              <a:t>Использование одними живыми организмами других в качестве среды обитания – очень древнее и широко распространенное явление в природе. Практически нет ни одного вида многоклеточных организмов, не имеющих внутренних обитателей. Чем выше организация хозяев, чем больше степень </a:t>
            </a:r>
            <a:r>
              <a:rPr lang="ru-RU" dirty="0" err="1" smtClean="0"/>
              <a:t>дифференцированности</a:t>
            </a:r>
            <a:r>
              <a:rPr lang="ru-RU" dirty="0" smtClean="0"/>
              <a:t> их тканей и органов, тем более разнообразные условия они могут предоставить своим сожителям.</a:t>
            </a:r>
            <a:endParaRPr lang="ru-RU" dirty="0"/>
          </a:p>
        </p:txBody>
      </p:sp>
      <p:pic>
        <p:nvPicPr>
          <p:cNvPr id="3074" name="Picture 2" descr="C:\Documents and Settings\Admin\Рабочий стол\Новая папка (5)\parazity-y-koshek-i-sobak-do.jpg"/>
          <p:cNvPicPr>
            <a:picLocks noChangeAspect="1" noChangeArrowheads="1"/>
          </p:cNvPicPr>
          <p:nvPr/>
        </p:nvPicPr>
        <p:blipFill>
          <a:blip r:embed="rId2" cstate="print"/>
          <a:srcRect/>
          <a:stretch>
            <a:fillRect/>
          </a:stretch>
        </p:blipFill>
        <p:spPr bwMode="auto">
          <a:xfrm>
            <a:off x="1295400" y="3962400"/>
            <a:ext cx="6157441" cy="1852613"/>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4221480" cy="5108448"/>
          </a:xfrm>
        </p:spPr>
        <p:txBody>
          <a:bodyPr>
            <a:normAutofit fontScale="92500" lnSpcReduction="10000"/>
          </a:bodyPr>
          <a:lstStyle/>
          <a:p>
            <a:r>
              <a:rPr lang="ru-RU" dirty="0" smtClean="0"/>
              <a:t>Например птицы. Разнообразие мельчайших существ, живущих на них, поистине ошеломляюще.</a:t>
            </a:r>
          </a:p>
          <a:p>
            <a:r>
              <a:rPr lang="ru-RU" dirty="0" smtClean="0"/>
              <a:t>Практически в любых органах птицы можно обнаружить разнообразных паразитических червей.</a:t>
            </a:r>
          </a:p>
          <a:p>
            <a:endParaRPr lang="ru-RU" dirty="0"/>
          </a:p>
        </p:txBody>
      </p:sp>
      <p:pic>
        <p:nvPicPr>
          <p:cNvPr id="1026" name="Picture 2" descr="C:\Documents and Settings\Admin\Рабочий стол\Новая папка (5)\682.png"/>
          <p:cNvPicPr>
            <a:picLocks noChangeAspect="1" noChangeArrowheads="1"/>
          </p:cNvPicPr>
          <p:nvPr/>
        </p:nvPicPr>
        <p:blipFill>
          <a:blip r:embed="rId2" cstate="print"/>
          <a:srcRect/>
          <a:stretch>
            <a:fillRect/>
          </a:stretch>
        </p:blipFill>
        <p:spPr bwMode="auto">
          <a:xfrm>
            <a:off x="4343400" y="609600"/>
            <a:ext cx="4132552" cy="5137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Рабочий стол\Новая папка (5)\k_048.jpg"/>
          <p:cNvPicPr>
            <a:picLocks noChangeAspect="1" noChangeArrowheads="1"/>
          </p:cNvPicPr>
          <p:nvPr/>
        </p:nvPicPr>
        <p:blipFill>
          <a:blip r:embed="rId2" cstate="print"/>
          <a:srcRect/>
          <a:stretch>
            <a:fillRect/>
          </a:stretch>
        </p:blipFill>
        <p:spPr bwMode="auto">
          <a:xfrm>
            <a:off x="4572000" y="4267200"/>
            <a:ext cx="3186463" cy="2251215"/>
          </a:xfrm>
          <a:prstGeom prst="rect">
            <a:avLst/>
          </a:prstGeom>
          <a:noFill/>
        </p:spPr>
      </p:pic>
      <p:pic>
        <p:nvPicPr>
          <p:cNvPr id="2050" name="Picture 2" descr="C:\Documents and Settings\Admin\Рабочий стол\Новая папка (5)\155.jpg"/>
          <p:cNvPicPr>
            <a:picLocks noChangeAspect="1" noChangeArrowheads="1"/>
          </p:cNvPicPr>
          <p:nvPr/>
        </p:nvPicPr>
        <p:blipFill>
          <a:blip r:embed="rId3" cstate="print"/>
          <a:srcRect/>
          <a:stretch>
            <a:fillRect/>
          </a:stretch>
        </p:blipFill>
        <p:spPr bwMode="auto">
          <a:xfrm>
            <a:off x="820576" y="4265322"/>
            <a:ext cx="2768017" cy="2209800"/>
          </a:xfrm>
          <a:prstGeom prst="rect">
            <a:avLst/>
          </a:prstGeom>
          <a:noFill/>
        </p:spPr>
      </p:pic>
      <p:sp>
        <p:nvSpPr>
          <p:cNvPr id="3" name="Содержимое 2"/>
          <p:cNvSpPr>
            <a:spLocks noGrp="1"/>
          </p:cNvSpPr>
          <p:nvPr>
            <p:ph idx="1"/>
          </p:nvPr>
        </p:nvSpPr>
        <p:spPr>
          <a:xfrm>
            <a:off x="533400" y="381000"/>
            <a:ext cx="7650480" cy="4114800"/>
          </a:xfrm>
        </p:spPr>
        <p:txBody>
          <a:bodyPr>
            <a:normAutofit fontScale="77500" lnSpcReduction="20000"/>
          </a:bodyPr>
          <a:lstStyle/>
          <a:p>
            <a:r>
              <a:rPr lang="ru-RU" sz="3100" dirty="0" smtClean="0"/>
              <a:t>Паразитизм - явление столь всеобщее, что единственные живые существа, не подверженные нападению паразитов, это те паразиты, которые представляют собой последнее звено длинной цепи питания. Однако чем ниже на эволюционной лестнице находится та или иная группа живых организмов, тем больше она включает видов паразитов. Некоторые группы низших </a:t>
            </a:r>
            <a:r>
              <a:rPr lang="ru-RU" sz="3100" dirty="0" err="1" smtClean="0"/>
              <a:t>животных,особенно</a:t>
            </a:r>
            <a:r>
              <a:rPr lang="ru-RU" sz="3100" dirty="0" smtClean="0"/>
              <a:t> это касается плоских червей, нематод и некоторых членистоногих, состоят исключительно из паразитических форм.</a:t>
            </a:r>
          </a:p>
          <a:p>
            <a:endParaRPr lang="ru-RU" dirty="0"/>
          </a:p>
        </p:txBody>
      </p:sp>
      <p:sp>
        <p:nvSpPr>
          <p:cNvPr id="5" name="TextBox 4"/>
          <p:cNvSpPr txBox="1"/>
          <p:nvPr/>
        </p:nvSpPr>
        <p:spPr>
          <a:xfrm>
            <a:off x="2133600" y="6096000"/>
            <a:ext cx="1447800" cy="369332"/>
          </a:xfrm>
          <a:prstGeom prst="rect">
            <a:avLst/>
          </a:prstGeom>
          <a:noFill/>
        </p:spPr>
        <p:txBody>
          <a:bodyPr wrap="square" rtlCol="0">
            <a:spAutoFit/>
          </a:bodyPr>
          <a:lstStyle/>
          <a:p>
            <a:r>
              <a:rPr lang="ru-RU" dirty="0" smtClean="0"/>
              <a:t>Нематоды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2051"/>
                                        </p:tgtEl>
                                        <p:attrNameLst>
                                          <p:attrName>style.visibility</p:attrName>
                                        </p:attrNameLst>
                                      </p:cBhvr>
                                      <p:to>
                                        <p:strVal val="visible"/>
                                      </p:to>
                                    </p:set>
                                    <p:anim calcmode="lin" valueType="num">
                                      <p:cBhvr>
                                        <p:cTn id="18" dur="1000" fill="hold"/>
                                        <p:tgtEl>
                                          <p:spTgt spid="2051"/>
                                        </p:tgtEl>
                                        <p:attrNameLst>
                                          <p:attrName>ppt_w</p:attrName>
                                        </p:attrNameLst>
                                      </p:cBhvr>
                                      <p:tavLst>
                                        <p:tav tm="0">
                                          <p:val>
                                            <p:fltVal val="0"/>
                                          </p:val>
                                        </p:tav>
                                        <p:tav tm="100000">
                                          <p:val>
                                            <p:strVal val="#ppt_w"/>
                                          </p:val>
                                        </p:tav>
                                      </p:tavLst>
                                    </p:anim>
                                    <p:anim calcmode="lin" valueType="num">
                                      <p:cBhvr>
                                        <p:cTn id="19" dur="1000" fill="hold"/>
                                        <p:tgtEl>
                                          <p:spTgt spid="2051"/>
                                        </p:tgtEl>
                                        <p:attrNameLst>
                                          <p:attrName>ppt_h</p:attrName>
                                        </p:attrNameLst>
                                      </p:cBhvr>
                                      <p:tavLst>
                                        <p:tav tm="0">
                                          <p:val>
                                            <p:fltVal val="0"/>
                                          </p:val>
                                        </p:tav>
                                        <p:tav tm="100000">
                                          <p:val>
                                            <p:strVal val="#ppt_h"/>
                                          </p:val>
                                        </p:tav>
                                      </p:tavLst>
                                    </p:anim>
                                    <p:anim calcmode="lin" valueType="num">
                                      <p:cBhvr>
                                        <p:cTn id="20" dur="1000" fill="hold"/>
                                        <p:tgtEl>
                                          <p:spTgt spid="2051"/>
                                        </p:tgtEl>
                                        <p:attrNameLst>
                                          <p:attrName>style.rotation</p:attrName>
                                        </p:attrNameLst>
                                      </p:cBhvr>
                                      <p:tavLst>
                                        <p:tav tm="0">
                                          <p:val>
                                            <p:fltVal val="90"/>
                                          </p:val>
                                        </p:tav>
                                        <p:tav tm="100000">
                                          <p:val>
                                            <p:fltVal val="0"/>
                                          </p:val>
                                        </p:tav>
                                      </p:tavLst>
                                    </p:anim>
                                    <p:animEffect transition="in" filter="fade">
                                      <p:cBhvr>
                                        <p:cTn id="21"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Admin\Рабочий стол\Новая папка (5)\275px-Cuscuta_europaea_2005.06.12_15.07.24.jpg"/>
          <p:cNvPicPr>
            <a:picLocks noChangeAspect="1" noChangeArrowheads="1"/>
          </p:cNvPicPr>
          <p:nvPr/>
        </p:nvPicPr>
        <p:blipFill>
          <a:blip r:embed="rId2" cstate="print"/>
          <a:srcRect/>
          <a:stretch>
            <a:fillRect/>
          </a:stretch>
        </p:blipFill>
        <p:spPr bwMode="auto">
          <a:xfrm>
            <a:off x="3048000" y="1447800"/>
            <a:ext cx="2055532" cy="2743200"/>
          </a:xfrm>
          <a:prstGeom prst="rect">
            <a:avLst/>
          </a:prstGeom>
          <a:noFill/>
        </p:spPr>
      </p:pic>
      <p:sp>
        <p:nvSpPr>
          <p:cNvPr id="3" name="Содержимое 2"/>
          <p:cNvSpPr>
            <a:spLocks noGrp="1"/>
          </p:cNvSpPr>
          <p:nvPr>
            <p:ph idx="1"/>
          </p:nvPr>
        </p:nvSpPr>
        <p:spPr>
          <a:xfrm>
            <a:off x="533400" y="533400"/>
            <a:ext cx="8183880" cy="1298448"/>
          </a:xfrm>
        </p:spPr>
        <p:txBody>
          <a:bodyPr>
            <a:normAutofit/>
          </a:bodyPr>
          <a:lstStyle/>
          <a:p>
            <a:r>
              <a:rPr lang="ru-RU" sz="2400" dirty="0" smtClean="0"/>
              <a:t>Несколько паразитирующих видов есть и среди высших цветковых растений.</a:t>
            </a:r>
            <a:endParaRPr lang="ru-RU" sz="2400" dirty="0"/>
          </a:p>
        </p:txBody>
      </p:sp>
      <p:sp>
        <p:nvSpPr>
          <p:cNvPr id="4" name="TextBox 3"/>
          <p:cNvSpPr txBox="1"/>
          <p:nvPr/>
        </p:nvSpPr>
        <p:spPr>
          <a:xfrm>
            <a:off x="381000" y="4343400"/>
            <a:ext cx="2743200" cy="369332"/>
          </a:xfrm>
          <a:prstGeom prst="rect">
            <a:avLst/>
          </a:prstGeom>
          <a:noFill/>
        </p:spPr>
        <p:txBody>
          <a:bodyPr wrap="square" rtlCol="0">
            <a:spAutoFit/>
          </a:bodyPr>
          <a:lstStyle/>
          <a:p>
            <a:pPr algn="ctr"/>
            <a:r>
              <a:rPr lang="ru-RU" dirty="0" smtClean="0"/>
              <a:t>Заразиха</a:t>
            </a:r>
            <a:endParaRPr lang="ru-RU" dirty="0"/>
          </a:p>
        </p:txBody>
      </p:sp>
      <p:sp>
        <p:nvSpPr>
          <p:cNvPr id="12" name="TextBox 11"/>
          <p:cNvSpPr txBox="1"/>
          <p:nvPr/>
        </p:nvSpPr>
        <p:spPr>
          <a:xfrm>
            <a:off x="3124200" y="4191000"/>
            <a:ext cx="1905000" cy="646331"/>
          </a:xfrm>
          <a:prstGeom prst="rect">
            <a:avLst/>
          </a:prstGeom>
          <a:noFill/>
        </p:spPr>
        <p:txBody>
          <a:bodyPr wrap="square" rtlCol="0">
            <a:spAutoFit/>
          </a:bodyPr>
          <a:lstStyle/>
          <a:p>
            <a:pPr algn="ctr"/>
            <a:r>
              <a:rPr lang="ru-RU" dirty="0" smtClean="0"/>
              <a:t>Повилика европейская</a:t>
            </a:r>
            <a:endParaRPr lang="ru-RU" dirty="0"/>
          </a:p>
        </p:txBody>
      </p:sp>
      <p:sp>
        <p:nvSpPr>
          <p:cNvPr id="13" name="TextBox 12"/>
          <p:cNvSpPr txBox="1"/>
          <p:nvPr/>
        </p:nvSpPr>
        <p:spPr>
          <a:xfrm>
            <a:off x="609600" y="4876800"/>
            <a:ext cx="7848600" cy="1200329"/>
          </a:xfrm>
          <a:prstGeom prst="rect">
            <a:avLst/>
          </a:prstGeom>
          <a:noFill/>
        </p:spPr>
        <p:txBody>
          <a:bodyPr wrap="square" rtlCol="0">
            <a:spAutoFit/>
          </a:bodyPr>
          <a:lstStyle/>
          <a:p>
            <a:r>
              <a:rPr lang="ru-RU" dirty="0" smtClean="0"/>
              <a:t>Классический пример - виды рода (</a:t>
            </a:r>
            <a:r>
              <a:rPr lang="ru-RU" dirty="0" err="1" smtClean="0"/>
              <a:t>Rafflesia</a:t>
            </a:r>
            <a:r>
              <a:rPr lang="ru-RU" dirty="0" smtClean="0"/>
              <a:t>), у которых вегетативное тело - это нити, напоминающие гифы гриба, погруженные в ткани питающего растения. Снаружи развиваются лишь огромные (до 1 м в диаметре) цветки. </a:t>
            </a:r>
            <a:endParaRPr lang="ru-RU" dirty="0"/>
          </a:p>
        </p:txBody>
      </p:sp>
      <p:pic>
        <p:nvPicPr>
          <p:cNvPr id="4102" name="Picture 6" descr="C:\Documents and Settings\Admin\Рабочий стол\Новая папка (5)\Rafflesia-arnoldii_1.jpg"/>
          <p:cNvPicPr>
            <a:picLocks noChangeAspect="1" noChangeArrowheads="1"/>
          </p:cNvPicPr>
          <p:nvPr/>
        </p:nvPicPr>
        <p:blipFill>
          <a:blip r:embed="rId3" cstate="print"/>
          <a:srcRect/>
          <a:stretch>
            <a:fillRect/>
          </a:stretch>
        </p:blipFill>
        <p:spPr bwMode="auto">
          <a:xfrm>
            <a:off x="5334000" y="1524000"/>
            <a:ext cx="3170845" cy="2259013"/>
          </a:xfrm>
          <a:prstGeom prst="rect">
            <a:avLst/>
          </a:prstGeom>
          <a:noFill/>
        </p:spPr>
      </p:pic>
      <p:sp>
        <p:nvSpPr>
          <p:cNvPr id="16" name="TextBox 15"/>
          <p:cNvSpPr txBox="1"/>
          <p:nvPr/>
        </p:nvSpPr>
        <p:spPr>
          <a:xfrm>
            <a:off x="5791200" y="3810000"/>
            <a:ext cx="1981200" cy="646331"/>
          </a:xfrm>
          <a:prstGeom prst="rect">
            <a:avLst/>
          </a:prstGeom>
          <a:noFill/>
        </p:spPr>
        <p:txBody>
          <a:bodyPr wrap="square" rtlCol="0">
            <a:spAutoFit/>
          </a:bodyPr>
          <a:lstStyle/>
          <a:p>
            <a:pPr algn="ctr"/>
            <a:r>
              <a:rPr lang="ru-RU" dirty="0" smtClean="0"/>
              <a:t>Раффлезия </a:t>
            </a:r>
            <a:r>
              <a:rPr lang="ru-RU" dirty="0" err="1" smtClean="0"/>
              <a:t>Арнольди</a:t>
            </a:r>
            <a:endParaRPr lang="ru-RU" dirty="0"/>
          </a:p>
        </p:txBody>
      </p:sp>
      <p:pic>
        <p:nvPicPr>
          <p:cNvPr id="4103" name="Picture 7" descr="C:\Documents and Settings\Admin\Рабочий стол\Новая папка (5)\275px-Blauwe_bremraap_20-06-2005_18.59.22.JPG"/>
          <p:cNvPicPr>
            <a:picLocks noChangeAspect="1" noChangeArrowheads="1"/>
          </p:cNvPicPr>
          <p:nvPr/>
        </p:nvPicPr>
        <p:blipFill>
          <a:blip r:embed="rId4" cstate="print"/>
          <a:srcRect/>
          <a:stretch>
            <a:fillRect/>
          </a:stretch>
        </p:blipFill>
        <p:spPr bwMode="auto">
          <a:xfrm>
            <a:off x="609600" y="1371600"/>
            <a:ext cx="2186450" cy="291791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ppt_w</p:attrName>
                                        </p:attrNameLst>
                                      </p:cBhvr>
                                      <p:tavLst>
                                        <p:tav tm="0">
                                          <p:val>
                                            <p:fltVal val="0"/>
                                          </p:val>
                                        </p:tav>
                                        <p:tav tm="100000">
                                          <p:val>
                                            <p:strVal val="#ppt_w"/>
                                          </p:val>
                                        </p:tav>
                                      </p:tavLst>
                                    </p:anim>
                                    <p:anim calcmode="lin" valueType="num">
                                      <p:cBhvr>
                                        <p:cTn id="8" dur="1000" fill="hold"/>
                                        <p:tgtEl>
                                          <p:spTgt spid="4103"/>
                                        </p:tgtEl>
                                        <p:attrNameLst>
                                          <p:attrName>ppt_h</p:attrName>
                                        </p:attrNameLst>
                                      </p:cBhvr>
                                      <p:tavLst>
                                        <p:tav tm="0">
                                          <p:val>
                                            <p:fltVal val="0"/>
                                          </p:val>
                                        </p:tav>
                                        <p:tav tm="100000">
                                          <p:val>
                                            <p:strVal val="#ppt_h"/>
                                          </p:val>
                                        </p:tav>
                                      </p:tavLst>
                                    </p:anim>
                                    <p:anim calcmode="lin" valueType="num">
                                      <p:cBhvr>
                                        <p:cTn id="9" dur="1000" fill="hold"/>
                                        <p:tgtEl>
                                          <p:spTgt spid="4103"/>
                                        </p:tgtEl>
                                        <p:attrNameLst>
                                          <p:attrName>style.rotation</p:attrName>
                                        </p:attrNameLst>
                                      </p:cBhvr>
                                      <p:tavLst>
                                        <p:tav tm="0">
                                          <p:val>
                                            <p:fltVal val="90"/>
                                          </p:val>
                                        </p:tav>
                                        <p:tav tm="100000">
                                          <p:val>
                                            <p:fltVal val="0"/>
                                          </p:val>
                                        </p:tav>
                                      </p:tavLst>
                                    </p:anim>
                                    <p:animEffect transition="in" filter="fade">
                                      <p:cBhvr>
                                        <p:cTn id="10" dur="1000"/>
                                        <p:tgtEl>
                                          <p:spTgt spid="4103"/>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4100"/>
                                        </p:tgtEl>
                                        <p:attrNameLst>
                                          <p:attrName>style.visibility</p:attrName>
                                        </p:attrNameLst>
                                      </p:cBhvr>
                                      <p:to>
                                        <p:strVal val="visible"/>
                                      </p:to>
                                    </p:set>
                                    <p:anim calcmode="lin" valueType="num">
                                      <p:cBhvr>
                                        <p:cTn id="18" dur="1000" fill="hold"/>
                                        <p:tgtEl>
                                          <p:spTgt spid="4100"/>
                                        </p:tgtEl>
                                        <p:attrNameLst>
                                          <p:attrName>ppt_w</p:attrName>
                                        </p:attrNameLst>
                                      </p:cBhvr>
                                      <p:tavLst>
                                        <p:tav tm="0">
                                          <p:val>
                                            <p:fltVal val="0"/>
                                          </p:val>
                                        </p:tav>
                                        <p:tav tm="100000">
                                          <p:val>
                                            <p:strVal val="#ppt_w"/>
                                          </p:val>
                                        </p:tav>
                                      </p:tavLst>
                                    </p:anim>
                                    <p:anim calcmode="lin" valueType="num">
                                      <p:cBhvr>
                                        <p:cTn id="19" dur="1000" fill="hold"/>
                                        <p:tgtEl>
                                          <p:spTgt spid="4100"/>
                                        </p:tgtEl>
                                        <p:attrNameLst>
                                          <p:attrName>ppt_h</p:attrName>
                                        </p:attrNameLst>
                                      </p:cBhvr>
                                      <p:tavLst>
                                        <p:tav tm="0">
                                          <p:val>
                                            <p:fltVal val="0"/>
                                          </p:val>
                                        </p:tav>
                                        <p:tav tm="100000">
                                          <p:val>
                                            <p:strVal val="#ppt_h"/>
                                          </p:val>
                                        </p:tav>
                                      </p:tavLst>
                                    </p:anim>
                                    <p:anim calcmode="lin" valueType="num">
                                      <p:cBhvr>
                                        <p:cTn id="20" dur="1000" fill="hold"/>
                                        <p:tgtEl>
                                          <p:spTgt spid="4100"/>
                                        </p:tgtEl>
                                        <p:attrNameLst>
                                          <p:attrName>style.rotation</p:attrName>
                                        </p:attrNameLst>
                                      </p:cBhvr>
                                      <p:tavLst>
                                        <p:tav tm="0">
                                          <p:val>
                                            <p:fltVal val="90"/>
                                          </p:val>
                                        </p:tav>
                                        <p:tav tm="100000">
                                          <p:val>
                                            <p:fltVal val="0"/>
                                          </p:val>
                                        </p:tav>
                                      </p:tavLst>
                                    </p:anim>
                                    <p:animEffect transition="in" filter="fade">
                                      <p:cBhvr>
                                        <p:cTn id="21" dur="1000"/>
                                        <p:tgtEl>
                                          <p:spTgt spid="410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4102"/>
                                        </p:tgtEl>
                                        <p:attrNameLst>
                                          <p:attrName>style.visibility</p:attrName>
                                        </p:attrNameLst>
                                      </p:cBhvr>
                                      <p:to>
                                        <p:strVal val="visible"/>
                                      </p:to>
                                    </p:set>
                                    <p:anim calcmode="lin" valueType="num">
                                      <p:cBhvr>
                                        <p:cTn id="29" dur="1000" fill="hold"/>
                                        <p:tgtEl>
                                          <p:spTgt spid="4102"/>
                                        </p:tgtEl>
                                        <p:attrNameLst>
                                          <p:attrName>ppt_w</p:attrName>
                                        </p:attrNameLst>
                                      </p:cBhvr>
                                      <p:tavLst>
                                        <p:tav tm="0">
                                          <p:val>
                                            <p:fltVal val="0"/>
                                          </p:val>
                                        </p:tav>
                                        <p:tav tm="100000">
                                          <p:val>
                                            <p:strVal val="#ppt_w"/>
                                          </p:val>
                                        </p:tav>
                                      </p:tavLst>
                                    </p:anim>
                                    <p:anim calcmode="lin" valueType="num">
                                      <p:cBhvr>
                                        <p:cTn id="30" dur="1000" fill="hold"/>
                                        <p:tgtEl>
                                          <p:spTgt spid="4102"/>
                                        </p:tgtEl>
                                        <p:attrNameLst>
                                          <p:attrName>ppt_h</p:attrName>
                                        </p:attrNameLst>
                                      </p:cBhvr>
                                      <p:tavLst>
                                        <p:tav tm="0">
                                          <p:val>
                                            <p:fltVal val="0"/>
                                          </p:val>
                                        </p:tav>
                                        <p:tav tm="100000">
                                          <p:val>
                                            <p:strVal val="#ppt_h"/>
                                          </p:val>
                                        </p:tav>
                                      </p:tavLst>
                                    </p:anim>
                                    <p:anim calcmode="lin" valueType="num">
                                      <p:cBhvr>
                                        <p:cTn id="31" dur="1000" fill="hold"/>
                                        <p:tgtEl>
                                          <p:spTgt spid="4102"/>
                                        </p:tgtEl>
                                        <p:attrNameLst>
                                          <p:attrName>style.rotation</p:attrName>
                                        </p:attrNameLst>
                                      </p:cBhvr>
                                      <p:tavLst>
                                        <p:tav tm="0">
                                          <p:val>
                                            <p:fltVal val="90"/>
                                          </p:val>
                                        </p:tav>
                                        <p:tav tm="100000">
                                          <p:val>
                                            <p:fltVal val="0"/>
                                          </p:val>
                                        </p:tav>
                                      </p:tavLst>
                                    </p:anim>
                                    <p:animEffect transition="in" filter="fade">
                                      <p:cBhvr>
                                        <p:cTn id="32" dur="1000"/>
                                        <p:tgtEl>
                                          <p:spTgt spid="4102"/>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Рабочий стол\Новая папка (5)\B3337p184-1.jpg"/>
          <p:cNvPicPr>
            <a:picLocks noChangeAspect="1" noChangeArrowheads="1"/>
          </p:cNvPicPr>
          <p:nvPr/>
        </p:nvPicPr>
        <p:blipFill>
          <a:blip r:embed="rId2" cstate="print"/>
          <a:srcRect/>
          <a:stretch>
            <a:fillRect/>
          </a:stretch>
        </p:blipFill>
        <p:spPr bwMode="auto">
          <a:xfrm>
            <a:off x="3048000" y="3352800"/>
            <a:ext cx="2524125" cy="3209590"/>
          </a:xfrm>
          <a:prstGeom prst="rect">
            <a:avLst/>
          </a:prstGeom>
          <a:noFill/>
        </p:spPr>
      </p:pic>
      <p:sp>
        <p:nvSpPr>
          <p:cNvPr id="3" name="Содержимое 2"/>
          <p:cNvSpPr>
            <a:spLocks noGrp="1"/>
          </p:cNvSpPr>
          <p:nvPr>
            <p:ph idx="1"/>
          </p:nvPr>
        </p:nvSpPr>
        <p:spPr>
          <a:xfrm>
            <a:off x="502920" y="530352"/>
            <a:ext cx="8183880" cy="3203448"/>
          </a:xfrm>
        </p:spPr>
        <p:txBody>
          <a:bodyPr>
            <a:normAutofit fontScale="77500" lnSpcReduction="20000"/>
          </a:bodyPr>
          <a:lstStyle/>
          <a:p>
            <a:r>
              <a:rPr lang="ru-RU" dirty="0" smtClean="0"/>
              <a:t>Между паразитами и хозяевами в процессе эволюции возникли сложные взаимоотношения. Различные их оттенки отражают пути возникновения паразитизма. </a:t>
            </a:r>
          </a:p>
          <a:p>
            <a:r>
              <a:rPr lang="ru-RU" i="1" dirty="0" smtClean="0"/>
              <a:t>Первый путь </a:t>
            </a:r>
            <a:r>
              <a:rPr lang="ru-RU" dirty="0" smtClean="0"/>
              <a:t>- простое «</a:t>
            </a:r>
            <a:r>
              <a:rPr lang="ru-RU" dirty="0" err="1" smtClean="0"/>
              <a:t>квартирантство</a:t>
            </a:r>
            <a:r>
              <a:rPr lang="ru-RU" dirty="0" smtClean="0"/>
              <a:t>».</a:t>
            </a:r>
          </a:p>
          <a:p>
            <a:r>
              <a:rPr lang="ru-RU" dirty="0" smtClean="0"/>
              <a:t>Нередко более мелкий организм поселяется в жилище более крупного или вблизи него и со временем переходит на тело хозяина, а затем и внутрь, переключаясь на питание за счет его жизни или соков и таким образом причиняя ему вред. </a:t>
            </a:r>
          </a:p>
          <a:p>
            <a:endParaRPr lang="ru-RU" dirty="0"/>
          </a:p>
        </p:txBody>
      </p:sp>
      <p:sp>
        <p:nvSpPr>
          <p:cNvPr id="5" name="TextBox 4"/>
          <p:cNvSpPr txBox="1"/>
          <p:nvPr/>
        </p:nvSpPr>
        <p:spPr>
          <a:xfrm>
            <a:off x="5715000" y="4191000"/>
            <a:ext cx="2895600" cy="1600438"/>
          </a:xfrm>
          <a:prstGeom prst="rect">
            <a:avLst/>
          </a:prstGeom>
          <a:noFill/>
        </p:spPr>
        <p:txBody>
          <a:bodyPr wrap="square" rtlCol="0">
            <a:spAutoFit/>
          </a:bodyPr>
          <a:lstStyle/>
          <a:p>
            <a:r>
              <a:rPr lang="ru-RU" sz="1400" dirty="0" err="1" smtClean="0"/>
              <a:t>Животное-паразитоид</a:t>
            </a:r>
            <a:r>
              <a:rPr lang="ru-RU" sz="1400" dirty="0" smtClean="0"/>
              <a:t/>
            </a:r>
            <a:br>
              <a:rPr lang="ru-RU" sz="1400" dirty="0" smtClean="0"/>
            </a:br>
            <a:r>
              <a:rPr lang="ru-RU" sz="1400" dirty="0" smtClean="0"/>
              <a:t>наездник, откладывающий</a:t>
            </a:r>
            <a:br>
              <a:rPr lang="ru-RU" sz="1400" dirty="0" smtClean="0"/>
            </a:br>
            <a:r>
              <a:rPr lang="ru-RU" sz="1400" dirty="0" smtClean="0"/>
              <a:t>яйца в тлю (1); </a:t>
            </a:r>
            <a:br>
              <a:rPr lang="ru-RU" sz="1400" dirty="0" smtClean="0"/>
            </a:br>
            <a:r>
              <a:rPr lang="ru-RU" sz="1400" dirty="0" smtClean="0"/>
              <a:t>Самка горчака откладывает</a:t>
            </a:r>
            <a:br>
              <a:rPr lang="ru-RU" sz="1400" dirty="0" smtClean="0"/>
            </a:br>
            <a:r>
              <a:rPr lang="ru-RU" sz="1400" dirty="0" smtClean="0"/>
              <a:t>икру в мантийную полость</a:t>
            </a:r>
            <a:br>
              <a:rPr lang="ru-RU" sz="1400" dirty="0" smtClean="0"/>
            </a:br>
            <a:r>
              <a:rPr lang="ru-RU" sz="1400" dirty="0" smtClean="0"/>
              <a:t>двустворчатого моллюска беззубки (2)</a:t>
            </a:r>
            <a:endParaRPr lang="ru-RU"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298</TotalTime>
  <Words>691</Words>
  <Application>Microsoft Office PowerPoint</Application>
  <PresentationFormat>Экран (4:3)</PresentationFormat>
  <Paragraphs>59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Живые организмы как среда жизни</vt:lpstr>
      <vt:lpstr>Цели и задачи:</vt:lpstr>
      <vt:lpstr>Слайд 3</vt:lpstr>
      <vt:lpstr>Особенности организменной среды</vt:lpstr>
      <vt:lpstr>Слайд 5</vt:lpstr>
      <vt:lpstr>Слайд 6</vt:lpstr>
      <vt:lpstr>Слайд 7</vt:lpstr>
      <vt:lpstr>Слайд 8</vt:lpstr>
      <vt:lpstr>Слайд 9</vt:lpstr>
      <vt:lpstr>Слайд 10</vt:lpstr>
      <vt:lpstr>Слайд 11</vt:lpstr>
      <vt:lpstr>Слайд 12</vt:lpstr>
      <vt:lpstr>Отличают:</vt:lpstr>
      <vt:lpstr>Особенности строения и жизнедеятельности </vt:lpstr>
      <vt:lpstr>Слайд 15</vt:lpstr>
      <vt:lpstr>Слайд 16</vt:lpstr>
      <vt:lpstr>Выводы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Живые организмы как среда жизни</dc:title>
  <cp:lastModifiedBy>SAMSUNG</cp:lastModifiedBy>
  <cp:revision>36</cp:revision>
  <dcterms:modified xsi:type="dcterms:W3CDTF">2014-04-05T06:33:25Z</dcterms:modified>
</cp:coreProperties>
</file>