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685265-73D2-484F-B52F-3191A657CAD3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418414-85B0-4AFF-BC20-9728EE5CFC2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Обобщение и проверка знаний по темам «Бактерии, Грибы, Водоросли, Лишайники и Мхи»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dirty="0" smtClean="0"/>
              <a:t>    Цель </a:t>
            </a:r>
            <a:r>
              <a:rPr lang="ru-RU" sz="3400" b="1" dirty="0" smtClean="0"/>
              <a:t>урока: </a:t>
            </a:r>
            <a:r>
              <a:rPr lang="ru-RU" sz="3400" dirty="0" smtClean="0"/>
              <a:t>обобщить, систематизировать и проверить знания по пройденному материалу.</a:t>
            </a:r>
          </a:p>
          <a:p>
            <a:pPr>
              <a:buNone/>
            </a:pPr>
            <a:r>
              <a:rPr lang="ru-RU" sz="3400" b="1" dirty="0" smtClean="0"/>
              <a:t>       Задачи</a:t>
            </a:r>
            <a:r>
              <a:rPr lang="ru-RU" sz="3400" b="1" dirty="0" smtClean="0"/>
              <a:t>:</a:t>
            </a:r>
          </a:p>
          <a:p>
            <a:pPr>
              <a:buNone/>
            </a:pPr>
            <a:r>
              <a:rPr lang="ru-RU" sz="3400" dirty="0" smtClean="0"/>
              <a:t>       </a:t>
            </a:r>
            <a:r>
              <a:rPr lang="ru-RU" sz="3400" b="1" dirty="0" smtClean="0"/>
              <a:t>Сформировать </a:t>
            </a:r>
            <a:r>
              <a:rPr lang="ru-RU" sz="3400" b="1" dirty="0" smtClean="0"/>
              <a:t>УУД:</a:t>
            </a:r>
          </a:p>
          <a:p>
            <a:pPr>
              <a:buNone/>
            </a:pPr>
            <a:r>
              <a:rPr lang="ru-RU" sz="3400" dirty="0" smtClean="0"/>
              <a:t>     1.Познавательные</a:t>
            </a:r>
            <a:r>
              <a:rPr lang="ru-RU" sz="3400" dirty="0" smtClean="0"/>
              <a:t>:</a:t>
            </a:r>
          </a:p>
          <a:p>
            <a:r>
              <a:rPr lang="ru-RU" sz="3400" dirty="0" smtClean="0"/>
              <a:t>- проверить знание терминологии по пройденному материалу;</a:t>
            </a:r>
          </a:p>
          <a:p>
            <a:r>
              <a:rPr lang="ru-RU" sz="3400" dirty="0" smtClean="0"/>
              <a:t>- умение применять полученные знания для решения загадок природы;</a:t>
            </a:r>
          </a:p>
          <a:p>
            <a:pPr>
              <a:buNone/>
            </a:pPr>
            <a:r>
              <a:rPr lang="ru-RU" sz="3400" dirty="0" smtClean="0"/>
              <a:t>      2</a:t>
            </a:r>
            <a:r>
              <a:rPr lang="ru-RU" sz="3400" dirty="0" smtClean="0"/>
              <a:t>. Коммуникативные:</a:t>
            </a:r>
          </a:p>
          <a:p>
            <a:r>
              <a:rPr lang="ru-RU" sz="3400" dirty="0" smtClean="0"/>
              <a:t>- умение работать в группе, в парах;</a:t>
            </a:r>
          </a:p>
          <a:p>
            <a:r>
              <a:rPr lang="ru-RU" sz="3400" dirty="0" smtClean="0"/>
              <a:t>- умение выстраивать монологическую речь и адекватно передавать информацию;</a:t>
            </a:r>
          </a:p>
          <a:p>
            <a:pPr>
              <a:buNone/>
            </a:pPr>
            <a:r>
              <a:rPr lang="ru-RU" sz="3400" dirty="0" smtClean="0"/>
              <a:t>      3</a:t>
            </a:r>
            <a:r>
              <a:rPr lang="ru-RU" sz="3400" dirty="0" smtClean="0"/>
              <a:t>. Регулятивные:</a:t>
            </a:r>
          </a:p>
          <a:p>
            <a:r>
              <a:rPr lang="ru-RU" sz="3400" dirty="0" smtClean="0"/>
              <a:t>- планировать свою работу;</a:t>
            </a:r>
          </a:p>
          <a:p>
            <a:r>
              <a:rPr lang="ru-RU" sz="3400" dirty="0" smtClean="0"/>
              <a:t>- контролировать и оценивать свои действия и действия одноклассников;</a:t>
            </a:r>
          </a:p>
          <a:p>
            <a:r>
              <a:rPr lang="ru-RU" sz="3400" dirty="0" smtClean="0"/>
              <a:t>- вносить свои коррективы в выполнение заданий.</a:t>
            </a:r>
          </a:p>
          <a:p>
            <a:pPr>
              <a:buNone/>
            </a:pPr>
            <a:r>
              <a:rPr lang="ru-RU" sz="3400" dirty="0" smtClean="0"/>
              <a:t>        4 </a:t>
            </a:r>
            <a:r>
              <a:rPr lang="ru-RU" sz="3400" dirty="0" smtClean="0"/>
              <a:t>Личностные:</a:t>
            </a:r>
          </a:p>
          <a:p>
            <a:r>
              <a:rPr lang="ru-RU" sz="3400" dirty="0" smtClean="0"/>
              <a:t>- определять личностную мотивацию деятельности;</a:t>
            </a:r>
          </a:p>
          <a:p>
            <a:r>
              <a:rPr lang="ru-RU" sz="3400" dirty="0" smtClean="0"/>
              <a:t>- определить возможность  достижения желаемого результата.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Подводим итог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Критерии оценивания:</a:t>
            </a:r>
            <a:endParaRPr lang="ru-RU" dirty="0" smtClean="0"/>
          </a:p>
          <a:p>
            <a:r>
              <a:rPr lang="ru-RU" dirty="0" smtClean="0"/>
              <a:t>Итого:  максимальное количество баллов – 11.</a:t>
            </a:r>
          </a:p>
          <a:p>
            <a:r>
              <a:rPr lang="ru-RU" dirty="0" smtClean="0"/>
              <a:t>Оценка «5» - 10-11 баллов</a:t>
            </a:r>
          </a:p>
          <a:p>
            <a:r>
              <a:rPr lang="ru-RU" dirty="0" smtClean="0"/>
              <a:t>Оценка «4» - 7-9 баллов</a:t>
            </a:r>
          </a:p>
          <a:p>
            <a:r>
              <a:rPr lang="ru-RU" dirty="0" smtClean="0"/>
              <a:t>Оценка «3» - 5-6 баллов</a:t>
            </a:r>
          </a:p>
          <a:p>
            <a:r>
              <a:rPr lang="ru-RU" dirty="0" smtClean="0"/>
              <a:t>Оценка «2» - менее 5 баллов.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работы на уроке: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уроке я работал………….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Выполнил задания…………………………………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 было трудно……………………………………..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Набрал                   баллов.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pPr algn="ctr"/>
            <a:r>
              <a:rPr lang="ru-RU" dirty="0" smtClean="0"/>
              <a:t>Какие царства живых организмов мы знаем?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412776"/>
            <a:ext cx="41044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 царства </a:t>
            </a:r>
            <a:endParaRPr lang="ru-RU" sz="36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91680" y="2708920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7544" y="393305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Бактерии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91880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55776" y="3933056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Грибы</a:t>
            </a:r>
            <a:endParaRPr lang="ru-RU" sz="2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932040" y="278092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2040" y="3933056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</a:t>
            </a:r>
            <a:endParaRPr lang="ru-RU" sz="2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40152" y="2708920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020272" y="3933056"/>
            <a:ext cx="1778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Животные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2016224" cy="12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941168"/>
            <a:ext cx="1923684" cy="130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9160"/>
            <a:ext cx="18323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97152"/>
            <a:ext cx="1907704" cy="143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980728"/>
          </a:xfrm>
        </p:spPr>
        <p:txBody>
          <a:bodyPr/>
          <a:lstStyle/>
          <a:p>
            <a:pPr algn="ctr"/>
            <a:r>
              <a:rPr lang="ru-RU" dirty="0" smtClean="0"/>
              <a:t>Задание №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980728"/>
            <a:ext cx="7406640" cy="568863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9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Ответьте на предложенные вопросы,  запишите ответ:</a:t>
            </a:r>
            <a:endParaRPr lang="ru-RU" sz="5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1 вариант.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Организмы, которые сами производят органические вещества из неорганических –</a:t>
            </a: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Тонкие белые нити, из которых состоит тело гриба-</a:t>
            </a: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многоклеточных водорослей-</a:t>
            </a: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Поколение мхов, на котором созревают споры-</a:t>
            </a: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Женская половая клетка </a:t>
            </a: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вариант.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1.Организмы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, которые питаются готовыми органическими веществами-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2. Тесная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связь, полезная как одному, так и другому организму-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3.Бесцветные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ветвистые нитевидные клетки (корнеобразные выросты) у водорослей и мхов-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4.Поколение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мхов, на котором созревают гаметы-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5.Половые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клетки-</a:t>
            </a: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5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5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52736"/>
          </a:xfrm>
        </p:spPr>
        <p:txBody>
          <a:bodyPr/>
          <a:lstStyle/>
          <a:p>
            <a:pPr algn="ctr"/>
            <a:r>
              <a:rPr lang="ru-RU" dirty="0" smtClean="0"/>
              <a:t>Взаимопроверка: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вариант.</a:t>
            </a:r>
          </a:p>
          <a:p>
            <a:pPr marL="596646" indent="-514350">
              <a:buAutoNum type="arabicPeriod"/>
            </a:pPr>
            <a:r>
              <a:rPr lang="ru-RU" dirty="0" smtClean="0"/>
              <a:t>Автотрофы</a:t>
            </a:r>
          </a:p>
          <a:p>
            <a:pPr marL="596646" indent="-514350">
              <a:buAutoNum type="arabicPeriod"/>
            </a:pPr>
            <a:r>
              <a:rPr lang="ru-RU" dirty="0" smtClean="0"/>
              <a:t>Гифы или грибница</a:t>
            </a:r>
          </a:p>
          <a:p>
            <a:pPr marL="596646" indent="-514350">
              <a:buAutoNum type="arabicPeriod"/>
            </a:pPr>
            <a:r>
              <a:rPr lang="ru-RU" dirty="0" smtClean="0"/>
              <a:t>Слоевище</a:t>
            </a:r>
          </a:p>
          <a:p>
            <a:pPr marL="596646" indent="-514350">
              <a:buAutoNum type="arabicPeriod"/>
            </a:pPr>
            <a:r>
              <a:rPr lang="ru-RU" dirty="0" smtClean="0"/>
              <a:t>Яйцеклетка</a:t>
            </a:r>
          </a:p>
          <a:p>
            <a:pPr marL="596646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 вариант.</a:t>
            </a:r>
          </a:p>
          <a:p>
            <a:pPr marL="596646" indent="-514350">
              <a:buAutoNum type="arabicPeriod"/>
            </a:pPr>
            <a:r>
              <a:rPr lang="ru-RU" dirty="0" smtClean="0"/>
              <a:t>Гетеротрофы</a:t>
            </a:r>
          </a:p>
          <a:p>
            <a:pPr marL="596646" indent="-514350">
              <a:buAutoNum type="arabicPeriod"/>
            </a:pPr>
            <a:r>
              <a:rPr lang="ru-RU" dirty="0" smtClean="0"/>
              <a:t>Симбиоз</a:t>
            </a:r>
          </a:p>
          <a:p>
            <a:pPr marL="596646" indent="-514350">
              <a:buAutoNum type="arabicPeriod"/>
            </a:pPr>
            <a:r>
              <a:rPr lang="ru-RU" dirty="0" smtClean="0"/>
              <a:t>Ризоиды</a:t>
            </a:r>
          </a:p>
          <a:p>
            <a:pPr marL="596646" indent="-514350">
              <a:buAutoNum type="arabicPeriod"/>
            </a:pPr>
            <a:r>
              <a:rPr lang="ru-RU" dirty="0" smtClean="0"/>
              <a:t>Гаметы</a:t>
            </a:r>
          </a:p>
          <a:p>
            <a:pPr marL="596646" indent="-514350">
              <a:buNone/>
            </a:pPr>
            <a:r>
              <a:rPr lang="ru-RU" dirty="0" smtClean="0"/>
              <a:t>Каждый правильный ответ  1 балл.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 «</a:t>
            </a:r>
            <a:r>
              <a:rPr lang="ru-RU" b="1" dirty="0" smtClean="0"/>
              <a:t>Пятый лишний».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Исключите </a:t>
            </a:r>
            <a:r>
              <a:rPr lang="ru-RU" dirty="0" smtClean="0"/>
              <a:t>из цепочки предложенных слов лишнее, объяснив, почему.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вариант.</a:t>
            </a:r>
          </a:p>
          <a:p>
            <a:pPr>
              <a:buNone/>
            </a:pPr>
            <a:r>
              <a:rPr lang="ru-RU" dirty="0" smtClean="0"/>
              <a:t>Ядро, цитоплазма, пластиды, оболочка, хлорофилл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 вариант.</a:t>
            </a:r>
          </a:p>
          <a:p>
            <a:pPr>
              <a:buNone/>
            </a:pPr>
            <a:r>
              <a:rPr lang="ru-RU" dirty="0" smtClean="0"/>
              <a:t>Спирогира, хламидомонада, </a:t>
            </a:r>
            <a:r>
              <a:rPr lang="ru-RU" dirty="0" err="1" smtClean="0"/>
              <a:t>улотрикс</a:t>
            </a:r>
            <a:r>
              <a:rPr lang="ru-RU" dirty="0" smtClean="0"/>
              <a:t>, </a:t>
            </a:r>
            <a:r>
              <a:rPr lang="ru-RU" dirty="0" err="1" smtClean="0"/>
              <a:t>ульва</a:t>
            </a:r>
            <a:r>
              <a:rPr lang="ru-RU" dirty="0" smtClean="0"/>
              <a:t>, ламинария.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Самопроверка.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вариант.</a:t>
            </a:r>
          </a:p>
          <a:p>
            <a:pPr>
              <a:buNone/>
            </a:pPr>
            <a:r>
              <a:rPr lang="ru-RU" i="1" dirty="0" smtClean="0"/>
              <a:t>Лишнее «хлорофилл», так как остальные – это части растительной </a:t>
            </a:r>
            <a:r>
              <a:rPr lang="ru-RU" i="1" dirty="0" smtClean="0"/>
              <a:t>клетки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2 вариант.</a:t>
            </a:r>
          </a:p>
          <a:p>
            <a:pPr>
              <a:buNone/>
            </a:pPr>
            <a:r>
              <a:rPr lang="ru-RU" dirty="0" smtClean="0"/>
              <a:t>Хламидомонада – это одноклеточная водоросль, а остальные многоклеточные </a:t>
            </a:r>
            <a:r>
              <a:rPr lang="ru-RU" dirty="0" smtClean="0"/>
              <a:t>водоросли</a:t>
            </a:r>
          </a:p>
          <a:p>
            <a:pPr>
              <a:buNone/>
            </a:pPr>
            <a:r>
              <a:rPr lang="ru-RU" dirty="0" smtClean="0"/>
              <a:t>За правильный ответ и объяснение 2 балла. Только за ответ 1 балл.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№ 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83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Конкурс «</a:t>
            </a:r>
            <a:r>
              <a:rPr lang="ru-RU" b="1" dirty="0" err="1" smtClean="0"/>
              <a:t>Заморочки</a:t>
            </a:r>
            <a:r>
              <a:rPr lang="ru-RU" b="1" dirty="0" smtClean="0"/>
              <a:t>».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Каждая команда получает вопрос. Если у команды нет версии ответа, то вопрос передаются другой команде. За правильный ответ – 2 балла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 вариант.</a:t>
            </a:r>
          </a:p>
          <a:p>
            <a:pPr>
              <a:buNone/>
            </a:pPr>
            <a:r>
              <a:rPr lang="ru-RU" sz="2400" dirty="0" smtClean="0"/>
              <a:t>Важную роль в разложении погибших животных и растений играют бактерии гниения. В очень сухой почве, например, в песке пустынь, хорошо сохраняются трупы животных. Дайте объяснение этому явлению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 вариант.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dirty="0" smtClean="0"/>
              <a:t>Замечено, что в засушливое лето грибы растут ближе к стволу дерева, а в дождливое – на некотором расстоянии. Дайте объяснение этому явлению.</a:t>
            </a:r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вариант.</a:t>
            </a:r>
          </a:p>
          <a:p>
            <a:pPr>
              <a:buNone/>
            </a:pPr>
            <a:r>
              <a:rPr lang="ru-RU" sz="2800" i="1" dirty="0" smtClean="0"/>
              <a:t>Сухой раскаленный песок пустынь безводен и поэтому является малоподходящей средой для бактерий гниения. Поэтому трупы </a:t>
            </a:r>
            <a:r>
              <a:rPr lang="ru-RU" sz="2800" i="1" dirty="0" smtClean="0"/>
              <a:t>животных </a:t>
            </a:r>
            <a:r>
              <a:rPr lang="ru-RU" sz="2800" i="1" dirty="0" smtClean="0"/>
              <a:t>высыхают, но не </a:t>
            </a:r>
            <a:r>
              <a:rPr lang="ru-RU" sz="2800" i="1" dirty="0" smtClean="0"/>
              <a:t>разрушаются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 вариант.</a:t>
            </a:r>
          </a:p>
          <a:p>
            <a:pPr>
              <a:buNone/>
            </a:pPr>
            <a:r>
              <a:rPr lang="ru-RU" sz="2800" i="1" dirty="0" smtClean="0"/>
              <a:t>Грибы </a:t>
            </a:r>
            <a:r>
              <a:rPr lang="ru-RU" sz="2800" i="1" dirty="0" smtClean="0"/>
              <a:t>любят влажную почву, поэтому их много после дождя. В сухое лето более влажная почва бывает под кроной дерева у ствола,, поэтому и «жмется»гриб к этому месту. В сырое лето влаги достаточно, но почва теплее на открытом пространстве, чем под деревом. Поэтому грибы растут дальше от стволов </a:t>
            </a:r>
            <a:r>
              <a:rPr lang="ru-RU" sz="2800" i="1" dirty="0" smtClean="0"/>
              <a:t>деревьев.</a:t>
            </a:r>
          </a:p>
          <a:p>
            <a:pPr>
              <a:buNone/>
            </a:pPr>
            <a:r>
              <a:rPr lang="ru-RU" sz="2800" dirty="0" smtClean="0"/>
              <a:t>За правильный ответ и объяснение 2 балла. Только за ответ 1 балл.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« Ты мне, я тебе»</a:t>
            </a:r>
            <a:endParaRPr lang="ru-RU" dirty="0" smtClean="0"/>
          </a:p>
          <a:p>
            <a:r>
              <a:rPr lang="ru-RU" dirty="0" smtClean="0"/>
              <a:t>Каждый формулирует вопрос по теме «Мхи» для своего одноклассника, при этом сам может на него правильно ответить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 правильно сформулированный вопрос 1 балл, за ответ – 1 балл. Всего 2 балла.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661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Обобщение и проверка знаний по темам «Бактерии, Грибы, Водоросли, Лишайники и Мхи»</vt:lpstr>
      <vt:lpstr>Какие царства живых организмов мы знаем?</vt:lpstr>
      <vt:lpstr>Задание № 1</vt:lpstr>
      <vt:lpstr>Взаимопроверка:</vt:lpstr>
      <vt:lpstr>Задание № 2.</vt:lpstr>
      <vt:lpstr>Самопроверка. </vt:lpstr>
      <vt:lpstr>Задание № 3</vt:lpstr>
      <vt:lpstr>Взаимопроверка.</vt:lpstr>
      <vt:lpstr>Задание № 4.</vt:lpstr>
      <vt:lpstr>Подводим итог урока.</vt:lpstr>
      <vt:lpstr>Самооценка работы на уроке: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и проверка знаний по темам «Бактерии, Грибы, Водоросли, Лишайники и Мхи»</dc:title>
  <dc:creator>Люба</dc:creator>
  <cp:lastModifiedBy>Люба</cp:lastModifiedBy>
  <cp:revision>7</cp:revision>
  <dcterms:created xsi:type="dcterms:W3CDTF">2014-03-09T13:21:38Z</dcterms:created>
  <dcterms:modified xsi:type="dcterms:W3CDTF">2014-03-09T14:22:33Z</dcterms:modified>
</cp:coreProperties>
</file>