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CC"/>
    <a:srgbClr val="FF0066"/>
    <a:srgbClr val="6F219F"/>
    <a:srgbClr val="FF0000"/>
    <a:srgbClr val="CC6600"/>
    <a:srgbClr val="CA0697"/>
    <a:srgbClr val="07C9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91B139-4219-4C4C-8832-2EDEBD98D22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C2F11A-7C8C-4FE1-89B3-D1DFF0142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6600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Угол между прямыми</a:t>
            </a:r>
            <a:endParaRPr lang="ru-RU" sz="6600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643446"/>
            <a:ext cx="2838440" cy="154306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rgbClr val="0070C0"/>
                </a:solidFill>
              </a:rPr>
              <a:t>Выполнили: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</a:rPr>
              <a:t>Ученицы 11 А класса</a:t>
            </a:r>
          </a:p>
          <a:p>
            <a:pPr algn="r"/>
            <a:r>
              <a:rPr lang="ru-RU" sz="2000" dirty="0" err="1" smtClean="0">
                <a:solidFill>
                  <a:srgbClr val="0070C0"/>
                </a:solidFill>
              </a:rPr>
              <a:t>Преснякова</a:t>
            </a:r>
            <a:r>
              <a:rPr lang="ru-RU" sz="2000" dirty="0" smtClean="0">
                <a:solidFill>
                  <a:srgbClr val="0070C0"/>
                </a:solidFill>
              </a:rPr>
              <a:t> Кристина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</a:rPr>
              <a:t>Голубчик Евгения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</a:rPr>
              <a:t>Малахова Татьяна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Решение: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FF0066"/>
                </a:solidFill>
              </a:rPr>
              <a:t>1)С</a:t>
            </a:r>
            <a:r>
              <a:rPr lang="en-US" sz="1600" dirty="0" smtClean="0">
                <a:solidFill>
                  <a:srgbClr val="FF0066"/>
                </a:solidFill>
              </a:rPr>
              <a:t>D-</a:t>
            </a:r>
            <a:r>
              <a:rPr lang="ru-RU" sz="1600" dirty="0" smtClean="0">
                <a:solidFill>
                  <a:srgbClr val="FF0066"/>
                </a:solidFill>
              </a:rPr>
              <a:t>проекция </a:t>
            </a:r>
            <a:r>
              <a:rPr lang="en-US" sz="1600" dirty="0" smtClean="0">
                <a:solidFill>
                  <a:srgbClr val="FF0066"/>
                </a:solidFill>
              </a:rPr>
              <a:t>DC1</a:t>
            </a:r>
            <a:r>
              <a:rPr lang="ru-RU" sz="1600" dirty="0" smtClean="0">
                <a:solidFill>
                  <a:srgbClr val="FF0066"/>
                </a:solidFill>
              </a:rPr>
              <a:t>на</a:t>
            </a:r>
            <a:r>
              <a:rPr lang="en-US" sz="1600" dirty="0" smtClean="0">
                <a:solidFill>
                  <a:srgbClr val="FF0066"/>
                </a:solidFill>
              </a:rPr>
              <a:t> (</a:t>
            </a:r>
            <a:r>
              <a:rPr lang="ru-RU" sz="1600" dirty="0" smtClean="0">
                <a:solidFill>
                  <a:srgbClr val="FF0066"/>
                </a:solidFill>
              </a:rPr>
              <a:t>АВС).</a:t>
            </a:r>
          </a:p>
          <a:p>
            <a:pPr>
              <a:buNone/>
            </a:pPr>
            <a:r>
              <a:rPr lang="en-US" sz="1600" dirty="0" err="1" smtClean="0">
                <a:solidFill>
                  <a:srgbClr val="FF0066"/>
                </a:solidFill>
              </a:rPr>
              <a:t>cos</a:t>
            </a:r>
            <a:r>
              <a:rPr lang="en-US" sz="1600" dirty="0" smtClean="0">
                <a:solidFill>
                  <a:srgbClr val="FF0066"/>
                </a:solidFill>
                <a:latin typeface="Arial"/>
                <a:cs typeface="Arial"/>
              </a:rPr>
              <a:t>&lt;EDC1=</a:t>
            </a:r>
            <a:r>
              <a:rPr lang="en-US" sz="1600" dirty="0" err="1" smtClean="0">
                <a:solidFill>
                  <a:srgbClr val="FF0066"/>
                </a:solidFill>
              </a:rPr>
              <a:t>cos</a:t>
            </a:r>
            <a:r>
              <a:rPr lang="en-US" sz="1600" dirty="0" smtClean="0">
                <a:solidFill>
                  <a:srgbClr val="FF0066"/>
                </a:solidFill>
                <a:latin typeface="Arial"/>
                <a:cs typeface="Arial"/>
              </a:rPr>
              <a:t>&lt;BFC*</a:t>
            </a:r>
            <a:r>
              <a:rPr lang="en-US" sz="1600" dirty="0" err="1" smtClean="0">
                <a:solidFill>
                  <a:srgbClr val="FF0066"/>
                </a:solidFill>
              </a:rPr>
              <a:t>cos</a:t>
            </a:r>
            <a:r>
              <a:rPr lang="en-US" sz="1600" dirty="0" smtClean="0">
                <a:solidFill>
                  <a:srgbClr val="FF0066"/>
                </a:solidFill>
                <a:latin typeface="Arial"/>
                <a:cs typeface="Arial"/>
              </a:rPr>
              <a:t>&lt;CDC1</a:t>
            </a:r>
            <a:endParaRPr lang="ru-RU" sz="1600" dirty="0" smtClean="0">
              <a:solidFill>
                <a:srgbClr val="FF0066"/>
              </a:solidFill>
              <a:latin typeface="Arial"/>
              <a:cs typeface="Arial"/>
            </a:endParaRPr>
          </a:p>
          <a:p>
            <a:pPr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B050"/>
                </a:solidFill>
                <a:latin typeface="Arial"/>
                <a:cs typeface="Arial"/>
              </a:rPr>
              <a:t>2)</a:t>
            </a:r>
            <a:r>
              <a:rPr lang="el-GR" sz="1600" dirty="0" smtClean="0">
                <a:solidFill>
                  <a:srgbClr val="00B050"/>
                </a:solidFill>
                <a:latin typeface="Arial"/>
                <a:cs typeface="Arial"/>
              </a:rPr>
              <a:t>Δ</a:t>
            </a:r>
            <a:r>
              <a:rPr lang="en-US" sz="1600" dirty="0" smtClean="0">
                <a:solidFill>
                  <a:srgbClr val="00B050"/>
                </a:solidFill>
                <a:latin typeface="Arial"/>
                <a:cs typeface="Arial"/>
              </a:rPr>
              <a:t>CDC1-</a:t>
            </a:r>
            <a:r>
              <a:rPr lang="ru-RU" sz="1600" dirty="0" smtClean="0">
                <a:solidFill>
                  <a:srgbClr val="00B050"/>
                </a:solidFill>
                <a:latin typeface="Arial"/>
                <a:cs typeface="Arial"/>
              </a:rPr>
              <a:t>равносторонний и прямоугольный.</a:t>
            </a:r>
          </a:p>
          <a:p>
            <a:pPr>
              <a:buNone/>
            </a:pPr>
            <a:r>
              <a:rPr lang="ru-RU" sz="1600" dirty="0" smtClean="0">
                <a:solidFill>
                  <a:srgbClr val="00B050"/>
                </a:solidFill>
                <a:latin typeface="Arial"/>
                <a:cs typeface="Arial"/>
              </a:rPr>
              <a:t>По теореме Пифагора </a:t>
            </a:r>
            <a:r>
              <a:rPr lang="en-US" sz="1600" dirty="0" smtClean="0">
                <a:solidFill>
                  <a:srgbClr val="00B050"/>
                </a:solidFill>
                <a:latin typeface="Arial"/>
                <a:cs typeface="Arial"/>
              </a:rPr>
              <a:t>CD</a:t>
            </a:r>
            <a:r>
              <a:rPr lang="ru-RU" sz="1600" dirty="0" smtClean="0">
                <a:solidFill>
                  <a:srgbClr val="00B050"/>
                </a:solidFill>
                <a:latin typeface="Arial"/>
                <a:cs typeface="Arial"/>
              </a:rPr>
              <a:t>=2</a:t>
            </a:r>
          </a:p>
          <a:p>
            <a:pPr>
              <a:buNone/>
            </a:pPr>
            <a:r>
              <a:rPr lang="en-US" sz="1600" dirty="0" err="1" smtClean="0">
                <a:solidFill>
                  <a:srgbClr val="00B050"/>
                </a:solidFill>
              </a:rPr>
              <a:t>cos</a:t>
            </a:r>
            <a:r>
              <a:rPr lang="en-US" sz="1600" dirty="0" smtClean="0">
                <a:solidFill>
                  <a:srgbClr val="00B050"/>
                </a:solidFill>
                <a:latin typeface="Arial"/>
                <a:cs typeface="Arial"/>
              </a:rPr>
              <a:t>&lt;CDC1</a:t>
            </a:r>
            <a:r>
              <a:rPr lang="ru-RU" sz="1600" dirty="0" smtClean="0">
                <a:solidFill>
                  <a:srgbClr val="00B050"/>
                </a:solidFill>
                <a:latin typeface="Arial"/>
                <a:cs typeface="Arial"/>
              </a:rPr>
              <a:t>=</a:t>
            </a:r>
            <a:r>
              <a:rPr lang="en-US" sz="1600" dirty="0" smtClean="0">
                <a:solidFill>
                  <a:srgbClr val="00B050"/>
                </a:solidFill>
                <a:latin typeface="Arial"/>
                <a:cs typeface="Arial"/>
              </a:rPr>
              <a:t>CD</a:t>
            </a:r>
            <a:r>
              <a:rPr lang="ru-RU" sz="1600" dirty="0" smtClean="0">
                <a:solidFill>
                  <a:srgbClr val="00B050"/>
                </a:solidFill>
                <a:latin typeface="Arial"/>
                <a:cs typeface="Arial"/>
              </a:rPr>
              <a:t>/</a:t>
            </a:r>
            <a:r>
              <a:rPr lang="en-US" sz="1600" dirty="0" smtClean="0">
                <a:solidFill>
                  <a:srgbClr val="00B050"/>
                </a:solidFill>
                <a:latin typeface="Arial"/>
                <a:cs typeface="Arial"/>
              </a:rPr>
              <a:t>DC1</a:t>
            </a:r>
            <a:r>
              <a:rPr lang="ru-RU" sz="1600" dirty="0" smtClean="0">
                <a:solidFill>
                  <a:srgbClr val="00B050"/>
                </a:solidFill>
                <a:latin typeface="Arial"/>
                <a:cs typeface="Arial"/>
              </a:rPr>
              <a:t>=√2/2</a:t>
            </a:r>
          </a:p>
          <a:p>
            <a:pPr>
              <a:buNone/>
            </a:pPr>
            <a:endParaRPr lang="ru-RU" sz="1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3) </a:t>
            </a:r>
            <a:r>
              <a:rPr lang="el-GR" sz="1600" dirty="0" smtClean="0">
                <a:solidFill>
                  <a:srgbClr val="0000FF"/>
                </a:solidFill>
                <a:latin typeface="Arial"/>
                <a:cs typeface="Arial"/>
              </a:rPr>
              <a:t>Δ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ВС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.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ВС=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С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=1/√2</a:t>
            </a:r>
          </a:p>
          <a:p>
            <a:pPr>
              <a:buNone/>
            </a:pPr>
            <a:r>
              <a:rPr lang="el-GR" sz="1600" dirty="0" smtClean="0">
                <a:solidFill>
                  <a:srgbClr val="0000FF"/>
                </a:solidFill>
                <a:latin typeface="Arial"/>
                <a:cs typeface="Arial"/>
              </a:rPr>
              <a:t>Δ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ВС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-прямоугольный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По теореме Пифагора 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BF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=1</a:t>
            </a:r>
          </a:p>
          <a:p>
            <a:pPr>
              <a:buNone/>
            </a:pPr>
            <a:r>
              <a:rPr lang="en-US" sz="1600" dirty="0" err="1" smtClean="0">
                <a:solidFill>
                  <a:srgbClr val="0000FF"/>
                </a:solidFill>
              </a:rPr>
              <a:t>cos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&lt;BFC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=С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 BF</a:t>
            </a:r>
            <a:r>
              <a:rPr lang="ru-RU" sz="1600" dirty="0" smtClean="0">
                <a:solidFill>
                  <a:srgbClr val="0000FF"/>
                </a:solidFill>
                <a:latin typeface="Arial"/>
                <a:cs typeface="Arial"/>
              </a:rPr>
              <a:t>=1/√2= √2/2</a:t>
            </a:r>
          </a:p>
          <a:p>
            <a:pPr>
              <a:buNone/>
            </a:pPr>
            <a:endParaRPr lang="ru-RU" sz="1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  <a:latin typeface="Arial"/>
                <a:cs typeface="Arial"/>
              </a:rPr>
              <a:t>4)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cos</a:t>
            </a: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&lt;EDC1</a:t>
            </a:r>
            <a:r>
              <a:rPr lang="ru-RU" sz="1600" dirty="0" smtClean="0">
                <a:solidFill>
                  <a:srgbClr val="7030A0"/>
                </a:solidFill>
                <a:latin typeface="Arial"/>
                <a:cs typeface="Arial"/>
              </a:rPr>
              <a:t>= √2/2* √2/2=1/2.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&lt;EDC1</a:t>
            </a:r>
            <a:r>
              <a:rPr lang="ru-RU" sz="1600" dirty="0" smtClean="0">
                <a:solidFill>
                  <a:srgbClr val="7030A0"/>
                </a:solidFill>
                <a:latin typeface="Arial"/>
                <a:cs typeface="Arial"/>
              </a:rPr>
              <a:t>=</a:t>
            </a:r>
            <a:r>
              <a:rPr lang="en-US" sz="1600" dirty="0" err="1" smtClean="0">
                <a:solidFill>
                  <a:srgbClr val="7030A0"/>
                </a:solidFill>
                <a:latin typeface="Arial"/>
                <a:cs typeface="Arial"/>
              </a:rPr>
              <a:t>arccos</a:t>
            </a:r>
            <a:r>
              <a:rPr lang="ru-RU" sz="1600" dirty="0" smtClean="0">
                <a:solidFill>
                  <a:srgbClr val="7030A0"/>
                </a:solidFill>
                <a:latin typeface="Arial"/>
                <a:cs typeface="Arial"/>
              </a:rPr>
              <a:t>1/2=60°</a:t>
            </a:r>
          </a:p>
          <a:p>
            <a:pPr>
              <a:buNone/>
            </a:pPr>
            <a:endParaRPr lang="ru-RU" sz="1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1600" b="1" i="1" u="sng" dirty="0" smtClean="0">
                <a:solidFill>
                  <a:srgbClr val="FF0000"/>
                </a:solidFill>
                <a:latin typeface="Arial"/>
                <a:cs typeface="Arial"/>
                <a:hlinkClick r:id="rId2" action="ppaction://hlinksldjump"/>
              </a:rPr>
              <a:t>Ответ: 60°</a:t>
            </a:r>
            <a:endParaRPr lang="ru-RU" sz="1600" b="1" i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000108"/>
            <a:ext cx="3990975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1468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</a:rPr>
              <a:t>Конец 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Условие задачи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14620"/>
            <a:ext cx="8686800" cy="33655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Дан четырехугольный параллелепипед </a:t>
            </a:r>
            <a:r>
              <a:rPr lang="en-US" sz="3600" dirty="0" smtClean="0">
                <a:solidFill>
                  <a:srgbClr val="0070C0"/>
                </a:solidFill>
              </a:rPr>
              <a:t>ABCDA1B1C1D1</a:t>
            </a:r>
            <a:r>
              <a:rPr lang="ru-RU" sz="3600" dirty="0" smtClean="0">
                <a:solidFill>
                  <a:srgbClr val="0070C0"/>
                </a:solidFill>
              </a:rPr>
              <a:t>. Найти угол между </a:t>
            </a:r>
            <a:r>
              <a:rPr lang="en-US" sz="3600" dirty="0" smtClean="0">
                <a:solidFill>
                  <a:srgbClr val="0070C0"/>
                </a:solidFill>
              </a:rPr>
              <a:t>C1D </a:t>
            </a:r>
            <a:r>
              <a:rPr lang="ru-RU" sz="3600" dirty="0" smtClean="0">
                <a:solidFill>
                  <a:srgbClr val="0070C0"/>
                </a:solidFill>
              </a:rPr>
              <a:t>и </a:t>
            </a:r>
            <a:r>
              <a:rPr lang="en-US" sz="3600" dirty="0" smtClean="0">
                <a:solidFill>
                  <a:srgbClr val="0070C0"/>
                </a:solidFill>
              </a:rPr>
              <a:t>BF</a:t>
            </a:r>
            <a:r>
              <a:rPr lang="ru-RU" sz="3600" dirty="0" smtClean="0">
                <a:solidFill>
                  <a:srgbClr val="0070C0"/>
                </a:solidFill>
              </a:rPr>
              <a:t>, где </a:t>
            </a:r>
            <a:r>
              <a:rPr lang="en-US" sz="3600" dirty="0" smtClean="0">
                <a:solidFill>
                  <a:srgbClr val="0070C0"/>
                </a:solidFill>
              </a:rPr>
              <a:t>F</a:t>
            </a:r>
            <a:r>
              <a:rPr lang="ru-RU" sz="3600" dirty="0" smtClean="0">
                <a:solidFill>
                  <a:srgbClr val="0070C0"/>
                </a:solidFill>
              </a:rPr>
              <a:t>- середина </a:t>
            </a:r>
            <a:r>
              <a:rPr lang="en-US" sz="3600" dirty="0" smtClean="0">
                <a:solidFill>
                  <a:srgbClr val="0070C0"/>
                </a:solidFill>
              </a:rPr>
              <a:t>CD</a:t>
            </a:r>
            <a:r>
              <a:rPr lang="ru-RU" sz="3600" dirty="0" smtClean="0">
                <a:solidFill>
                  <a:srgbClr val="0070C0"/>
                </a:solidFill>
              </a:rPr>
              <a:t>; если </a:t>
            </a:r>
            <a:r>
              <a:rPr lang="en-US" sz="3600" dirty="0" smtClean="0">
                <a:solidFill>
                  <a:srgbClr val="0070C0"/>
                </a:solidFill>
              </a:rPr>
              <a:t>AD</a:t>
            </a:r>
            <a:r>
              <a:rPr lang="ru-RU" sz="3600" dirty="0" smtClean="0">
                <a:solidFill>
                  <a:srgbClr val="0070C0"/>
                </a:solidFill>
              </a:rPr>
              <a:t>=  </a:t>
            </a:r>
            <a:r>
              <a:rPr lang="ru-RU" sz="3600" dirty="0" smtClean="0">
                <a:solidFill>
                  <a:srgbClr val="0070C0"/>
                </a:solidFill>
                <a:latin typeface="Arial"/>
                <a:cs typeface="Arial"/>
              </a:rPr>
              <a:t>; </a:t>
            </a:r>
            <a:r>
              <a:rPr lang="en-US" sz="3600" dirty="0" smtClean="0">
                <a:solidFill>
                  <a:srgbClr val="0070C0"/>
                </a:solidFill>
              </a:rPr>
              <a:t>CD</a:t>
            </a:r>
            <a:r>
              <a:rPr lang="ru-RU" sz="3600" dirty="0" smtClean="0">
                <a:solidFill>
                  <a:srgbClr val="0070C0"/>
                </a:solidFill>
              </a:rPr>
              <a:t>=АА1=</a:t>
            </a:r>
            <a:r>
              <a:rPr lang="ru-RU" sz="3600" dirty="0" smtClean="0">
                <a:solidFill>
                  <a:srgbClr val="0070C0"/>
                </a:solidFill>
                <a:latin typeface="Arial"/>
                <a:cs typeface="Arial"/>
              </a:rPr>
              <a:t> √2.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929066"/>
            <a:ext cx="214314" cy="452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Угол между прямыми: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358246" cy="507209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ru-RU" sz="2400" dirty="0" smtClean="0">
                <a:solidFill>
                  <a:srgbClr val="0070C0"/>
                </a:solidFill>
              </a:rPr>
              <a:t> Углом между двумя пересекающимися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прямыми называется наименьший из углов,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образованных при пересечении прямых.</a:t>
            </a: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ru-RU" sz="2400" dirty="0" smtClean="0">
                <a:solidFill>
                  <a:srgbClr val="0070C0"/>
                </a:solidFill>
              </a:rPr>
              <a:t>Углом между скрещивающимися прямыми называется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угол между пересекающимися прямыми,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соответственно параллельными данным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скрещивающимся.</a:t>
            </a: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-Две прямые называются перпендикулярными,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если угол между ними равен 90.</a:t>
            </a: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-Угол между параллельными прямыми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считается равным нулю.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endParaRPr lang="ru-RU" sz="36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Задачу можно решить тремя способами: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hlinkClick r:id="rId2" action="ppaction://hlinksldjump"/>
              </a:rPr>
              <a:t>1.Поэтапно-вычислительным методом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hlinkClick r:id="rId3" action="ppaction://hlinksldjump"/>
              </a:rPr>
              <a:t>2.Координатным методом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hlinkClick r:id="rId4" action="ppaction://hlinksldjump"/>
              </a:rPr>
              <a:t>3.Методом трех косинусов 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		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err="1" smtClean="0">
                <a:solidFill>
                  <a:srgbClr val="0070C0"/>
                </a:solidFill>
              </a:rPr>
              <a:t>Поэтапно-вычислительныЙ</a:t>
            </a:r>
            <a:r>
              <a:rPr lang="ru-RU" sz="4000" i="1" dirty="0" smtClean="0">
                <a:solidFill>
                  <a:srgbClr val="0070C0"/>
                </a:solidFill>
              </a:rPr>
              <a:t> метод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43050"/>
            <a:ext cx="6500858" cy="5786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При нахождении этим методом угла  между прямыми </a:t>
            </a:r>
            <a:r>
              <a:rPr lang="ru-RU" sz="2400" dirty="0" err="1" smtClean="0">
                <a:solidFill>
                  <a:srgbClr val="0070C0"/>
                </a:solidFill>
              </a:rPr>
              <a:t>m</a:t>
            </a:r>
            <a:r>
              <a:rPr lang="ru-RU" sz="2400" dirty="0" smtClean="0">
                <a:solidFill>
                  <a:srgbClr val="0070C0"/>
                </a:solidFill>
              </a:rPr>
              <a:t> и </a:t>
            </a:r>
            <a:r>
              <a:rPr lang="ru-RU" sz="2400" dirty="0" err="1" smtClean="0">
                <a:solidFill>
                  <a:srgbClr val="0070C0"/>
                </a:solidFill>
              </a:rPr>
              <a:t>l</a:t>
            </a:r>
            <a:r>
              <a:rPr lang="ru-RU" sz="2400" dirty="0" smtClean="0">
                <a:solidFill>
                  <a:srgbClr val="0070C0"/>
                </a:solidFill>
              </a:rPr>
              <a:t> используют формулу: </a:t>
            </a: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где </a:t>
            </a:r>
            <a:r>
              <a:rPr lang="ru-RU" sz="2400" dirty="0" err="1" smtClean="0">
                <a:solidFill>
                  <a:srgbClr val="0070C0"/>
                </a:solidFill>
              </a:rPr>
              <a:t>a</a:t>
            </a:r>
            <a:r>
              <a:rPr lang="ru-RU" sz="2400" dirty="0" smtClean="0">
                <a:solidFill>
                  <a:srgbClr val="0070C0"/>
                </a:solidFill>
              </a:rPr>
              <a:t> и </a:t>
            </a:r>
            <a:r>
              <a:rPr lang="ru-RU" sz="2400" dirty="0" err="1" smtClean="0">
                <a:solidFill>
                  <a:srgbClr val="0070C0"/>
                </a:solidFill>
              </a:rPr>
              <a:t>b</a:t>
            </a:r>
            <a:r>
              <a:rPr lang="ru-RU" sz="2400" dirty="0" smtClean="0">
                <a:solidFill>
                  <a:srgbClr val="0070C0"/>
                </a:solidFill>
              </a:rPr>
              <a:t>  длины сторон треугольника АВС, соответственно параллельных этим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прямым.</a:t>
            </a:r>
          </a:p>
          <a:p>
            <a:pPr>
              <a:buNone/>
            </a:pPr>
            <a:endParaRPr lang="ru-RU" sz="11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1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1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100" dirty="0" smtClean="0">
                <a:solidFill>
                  <a:schemeClr val="tx1"/>
                </a:solidFill>
              </a:rPr>
              <a:t>							</a:t>
            </a:r>
            <a:r>
              <a:rPr lang="ru-RU" sz="1600" dirty="0" smtClean="0">
                <a:solidFill>
                  <a:srgbClr val="002060"/>
                </a:solidFill>
                <a:hlinkClick r:id="rId2" action="ppaction://hlinksldjump"/>
              </a:rPr>
              <a:t>Далее:</a:t>
            </a:r>
            <a:endParaRPr lang="ru-RU" sz="1100" dirty="0" smtClean="0">
              <a:solidFill>
                <a:srgbClr val="002060"/>
              </a:solidFill>
            </a:endParaRPr>
          </a:p>
        </p:txBody>
      </p:sp>
      <p:pic>
        <p:nvPicPr>
          <p:cNvPr id="10" name="Рисунок 9" descr="Безымянный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714620"/>
            <a:ext cx="3267084" cy="1137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7143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Решение: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4500594" cy="6286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100" dirty="0" smtClean="0">
                <a:solidFill>
                  <a:srgbClr val="6F219F"/>
                </a:solidFill>
              </a:rPr>
              <a:t>1)Проведем </a:t>
            </a:r>
            <a:r>
              <a:rPr lang="en-US" sz="1100" dirty="0" smtClean="0">
                <a:solidFill>
                  <a:srgbClr val="6F219F"/>
                </a:solidFill>
              </a:rPr>
              <a:t>ED</a:t>
            </a:r>
            <a:r>
              <a:rPr lang="en-US" sz="1100" dirty="0" smtClean="0">
                <a:solidFill>
                  <a:srgbClr val="6F219F"/>
                </a:solidFill>
                <a:latin typeface="Arial"/>
                <a:cs typeface="Arial"/>
              </a:rPr>
              <a:t>║BF</a:t>
            </a:r>
            <a:endParaRPr lang="ru-RU" sz="1100" dirty="0" smtClean="0">
              <a:solidFill>
                <a:srgbClr val="6F219F"/>
              </a:solidFill>
              <a:latin typeface="Arial"/>
              <a:cs typeface="Arial"/>
            </a:endParaRPr>
          </a:p>
          <a:p>
            <a:pPr>
              <a:buNone/>
            </a:pPr>
            <a:endParaRPr lang="ru-RU" sz="110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ru-RU" sz="1100" dirty="0" smtClean="0">
                <a:solidFill>
                  <a:srgbClr val="00B050"/>
                </a:solidFill>
              </a:rPr>
              <a:t>2)В треугольнике </a:t>
            </a:r>
            <a:r>
              <a:rPr lang="en-US" sz="1100" dirty="0" smtClean="0">
                <a:solidFill>
                  <a:srgbClr val="00B050"/>
                </a:solidFill>
              </a:rPr>
              <a:t>C1ED</a:t>
            </a:r>
            <a:r>
              <a:rPr lang="ru-RU" sz="1100" dirty="0" smtClean="0">
                <a:solidFill>
                  <a:srgbClr val="00B050"/>
                </a:solidFill>
              </a:rPr>
              <a:t> найдем прямую </a:t>
            </a:r>
            <a:r>
              <a:rPr lang="en-US" sz="1100" dirty="0" smtClean="0">
                <a:solidFill>
                  <a:srgbClr val="00B050"/>
                </a:solidFill>
              </a:rPr>
              <a:t>ED.</a:t>
            </a:r>
            <a:endParaRPr lang="ru-RU" sz="11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100" dirty="0" smtClean="0">
                <a:solidFill>
                  <a:srgbClr val="00B050"/>
                </a:solidFill>
              </a:rPr>
              <a:t>Треугольник </a:t>
            </a:r>
            <a:r>
              <a:rPr lang="en-US" sz="1100" dirty="0" smtClean="0">
                <a:solidFill>
                  <a:srgbClr val="00B050"/>
                </a:solidFill>
              </a:rPr>
              <a:t>AED</a:t>
            </a:r>
            <a:r>
              <a:rPr lang="ru-RU" sz="1100" dirty="0" smtClean="0">
                <a:solidFill>
                  <a:srgbClr val="00B050"/>
                </a:solidFill>
              </a:rPr>
              <a:t> – прямоугольный;</a:t>
            </a:r>
          </a:p>
          <a:p>
            <a:pPr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AE=EB, </a:t>
            </a:r>
            <a:r>
              <a:rPr lang="ru-RU" sz="1100" dirty="0" smtClean="0">
                <a:solidFill>
                  <a:srgbClr val="00B050"/>
                </a:solidFill>
              </a:rPr>
              <a:t>т.к. </a:t>
            </a:r>
            <a:r>
              <a:rPr lang="en-US" sz="1100" dirty="0" smtClean="0">
                <a:solidFill>
                  <a:srgbClr val="00B050"/>
                </a:solidFill>
              </a:rPr>
              <a:t>ED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║BF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 и 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F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- середина 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CD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.</a:t>
            </a:r>
          </a:p>
          <a:p>
            <a:pPr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AE</a:t>
            </a:r>
            <a:r>
              <a:rPr lang="ru-RU" sz="1100" dirty="0" smtClean="0">
                <a:solidFill>
                  <a:srgbClr val="00B050"/>
                </a:solidFill>
              </a:rPr>
              <a:t>=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√2/2, А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D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=1/√2.</a:t>
            </a:r>
          </a:p>
          <a:p>
            <a:pPr>
              <a:buNone/>
            </a:pP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По теореме Пифагора:</a:t>
            </a:r>
          </a:p>
          <a:p>
            <a:pPr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ED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²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= </a:t>
            </a:r>
            <a:r>
              <a:rPr lang="en-US" sz="1100" dirty="0" smtClean="0">
                <a:solidFill>
                  <a:srgbClr val="00B050"/>
                </a:solidFill>
              </a:rPr>
              <a:t>AE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²</a:t>
            </a:r>
            <a:r>
              <a:rPr lang="ru-RU" sz="1100" dirty="0" smtClean="0">
                <a:solidFill>
                  <a:srgbClr val="00B050"/>
                </a:solidFill>
              </a:rPr>
              <a:t>+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 А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D²</a:t>
            </a:r>
            <a:endParaRPr lang="ru-RU" sz="11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ED</a:t>
            </a:r>
            <a:r>
              <a:rPr lang="en-US" sz="1100" dirty="0" smtClean="0">
                <a:solidFill>
                  <a:srgbClr val="00B050"/>
                </a:solidFill>
                <a:latin typeface="Arial"/>
                <a:cs typeface="Arial"/>
              </a:rPr>
              <a:t>²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=1/2+1/2=1</a:t>
            </a:r>
          </a:p>
          <a:p>
            <a:pPr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ED</a:t>
            </a:r>
            <a:r>
              <a:rPr lang="ru-RU" sz="1100" dirty="0" smtClean="0">
                <a:solidFill>
                  <a:srgbClr val="00B050"/>
                </a:solidFill>
                <a:latin typeface="Arial"/>
                <a:cs typeface="Arial"/>
              </a:rPr>
              <a:t>=1</a:t>
            </a:r>
          </a:p>
          <a:p>
            <a:pPr>
              <a:buNone/>
            </a:pPr>
            <a:endParaRPr lang="ru-RU" sz="11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ru-RU" sz="1100" dirty="0" smtClean="0">
                <a:solidFill>
                  <a:srgbClr val="0070C0"/>
                </a:solidFill>
                <a:latin typeface="Arial"/>
                <a:cs typeface="Arial"/>
              </a:rPr>
              <a:t>3)</a:t>
            </a:r>
            <a:r>
              <a:rPr lang="ru-RU" sz="1100" dirty="0" smtClean="0">
                <a:solidFill>
                  <a:srgbClr val="0070C0"/>
                </a:solidFill>
              </a:rPr>
              <a:t> В треугольнике </a:t>
            </a:r>
            <a:r>
              <a:rPr lang="en-US" sz="1100" dirty="0" smtClean="0">
                <a:solidFill>
                  <a:srgbClr val="0070C0"/>
                </a:solidFill>
              </a:rPr>
              <a:t>C1</a:t>
            </a:r>
            <a:r>
              <a:rPr lang="ru-RU" sz="1100" dirty="0" smtClean="0">
                <a:solidFill>
                  <a:srgbClr val="0070C0"/>
                </a:solidFill>
              </a:rPr>
              <a:t>С</a:t>
            </a:r>
            <a:r>
              <a:rPr lang="en-US" sz="1100" dirty="0" smtClean="0">
                <a:solidFill>
                  <a:srgbClr val="0070C0"/>
                </a:solidFill>
              </a:rPr>
              <a:t>D</a:t>
            </a:r>
            <a:r>
              <a:rPr lang="ru-RU" sz="1100" dirty="0" smtClean="0">
                <a:solidFill>
                  <a:srgbClr val="0070C0"/>
                </a:solidFill>
              </a:rPr>
              <a:t> .</a:t>
            </a:r>
          </a:p>
          <a:p>
            <a:pPr>
              <a:buNone/>
            </a:pPr>
            <a:r>
              <a:rPr lang="ru-RU" sz="1100" dirty="0" smtClean="0">
                <a:solidFill>
                  <a:srgbClr val="0070C0"/>
                </a:solidFill>
                <a:latin typeface="Arial"/>
                <a:cs typeface="Arial"/>
              </a:rPr>
              <a:t>По теореме Пифагора:</a:t>
            </a:r>
          </a:p>
          <a:p>
            <a:pPr>
              <a:buNone/>
            </a:pPr>
            <a:r>
              <a:rPr lang="ru-RU" sz="1100" dirty="0" smtClean="0">
                <a:solidFill>
                  <a:srgbClr val="0070C0"/>
                </a:solidFill>
              </a:rPr>
              <a:t>С1</a:t>
            </a:r>
            <a:r>
              <a:rPr lang="en-US" sz="1100" dirty="0" smtClean="0">
                <a:solidFill>
                  <a:srgbClr val="0070C0"/>
                </a:solidFill>
              </a:rPr>
              <a:t>D</a:t>
            </a:r>
            <a:r>
              <a:rPr lang="en-US" sz="1100" dirty="0" smtClean="0">
                <a:solidFill>
                  <a:srgbClr val="0070C0"/>
                </a:solidFill>
                <a:latin typeface="Arial"/>
                <a:cs typeface="Arial"/>
              </a:rPr>
              <a:t>²</a:t>
            </a:r>
            <a:r>
              <a:rPr lang="ru-RU" sz="1100" dirty="0" smtClean="0">
                <a:solidFill>
                  <a:srgbClr val="0070C0"/>
                </a:solidFill>
                <a:latin typeface="Arial"/>
                <a:cs typeface="Arial"/>
              </a:rPr>
              <a:t>=</a:t>
            </a:r>
            <a:r>
              <a:rPr lang="en-US" sz="1100" dirty="0" smtClean="0">
                <a:solidFill>
                  <a:srgbClr val="0070C0"/>
                </a:solidFill>
              </a:rPr>
              <a:t> C1</a:t>
            </a:r>
            <a:r>
              <a:rPr lang="ru-RU" sz="1100" dirty="0" smtClean="0">
                <a:solidFill>
                  <a:srgbClr val="0070C0"/>
                </a:solidFill>
              </a:rPr>
              <a:t>С</a:t>
            </a:r>
            <a:r>
              <a:rPr lang="ru-RU" sz="1100" dirty="0" smtClean="0">
                <a:solidFill>
                  <a:srgbClr val="0070C0"/>
                </a:solidFill>
                <a:latin typeface="Arial"/>
                <a:cs typeface="Arial"/>
              </a:rPr>
              <a:t>²</a:t>
            </a:r>
            <a:r>
              <a:rPr lang="ru-RU" sz="1100" dirty="0" smtClean="0">
                <a:solidFill>
                  <a:srgbClr val="0070C0"/>
                </a:solidFill>
              </a:rPr>
              <a:t>+ С</a:t>
            </a:r>
            <a:r>
              <a:rPr lang="en-US" sz="1100" dirty="0" smtClean="0">
                <a:solidFill>
                  <a:srgbClr val="0070C0"/>
                </a:solidFill>
              </a:rPr>
              <a:t>D</a:t>
            </a:r>
            <a:r>
              <a:rPr lang="ru-RU" sz="1100" dirty="0" smtClean="0">
                <a:solidFill>
                  <a:srgbClr val="0070C0"/>
                </a:solidFill>
                <a:latin typeface="Arial"/>
                <a:cs typeface="Arial"/>
              </a:rPr>
              <a:t>²</a:t>
            </a:r>
          </a:p>
          <a:p>
            <a:pPr>
              <a:buNone/>
            </a:pPr>
            <a:r>
              <a:rPr lang="ru-RU" sz="1100" dirty="0" smtClean="0">
                <a:solidFill>
                  <a:srgbClr val="0070C0"/>
                </a:solidFill>
              </a:rPr>
              <a:t>С1</a:t>
            </a:r>
            <a:r>
              <a:rPr lang="en-US" sz="1100" dirty="0" smtClean="0">
                <a:solidFill>
                  <a:srgbClr val="0070C0"/>
                </a:solidFill>
              </a:rPr>
              <a:t>D</a:t>
            </a:r>
            <a:r>
              <a:rPr lang="en-US" sz="1100" dirty="0" smtClean="0">
                <a:solidFill>
                  <a:srgbClr val="0070C0"/>
                </a:solidFill>
                <a:latin typeface="Arial"/>
                <a:cs typeface="Arial"/>
              </a:rPr>
              <a:t>²</a:t>
            </a:r>
            <a:r>
              <a:rPr lang="ru-RU" sz="1100" dirty="0" smtClean="0">
                <a:solidFill>
                  <a:srgbClr val="0070C0"/>
                </a:solidFill>
                <a:latin typeface="Arial"/>
                <a:cs typeface="Arial"/>
              </a:rPr>
              <a:t>=2+2=4</a:t>
            </a:r>
          </a:p>
          <a:p>
            <a:pPr>
              <a:buNone/>
            </a:pPr>
            <a:r>
              <a:rPr lang="ru-RU" sz="1100" dirty="0" smtClean="0">
                <a:solidFill>
                  <a:srgbClr val="0070C0"/>
                </a:solidFill>
              </a:rPr>
              <a:t>С1</a:t>
            </a:r>
            <a:r>
              <a:rPr lang="en-US" sz="1100" dirty="0" smtClean="0">
                <a:solidFill>
                  <a:srgbClr val="0070C0"/>
                </a:solidFill>
              </a:rPr>
              <a:t>D</a:t>
            </a:r>
            <a:r>
              <a:rPr lang="ru-RU" sz="1100" dirty="0" smtClean="0">
                <a:solidFill>
                  <a:srgbClr val="0070C0"/>
                </a:solidFill>
                <a:latin typeface="Arial"/>
                <a:cs typeface="Arial"/>
              </a:rPr>
              <a:t>=2</a:t>
            </a:r>
          </a:p>
          <a:p>
            <a:pPr>
              <a:buNone/>
            </a:pPr>
            <a:endParaRPr lang="ru-RU" sz="11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ru-RU" sz="1100" dirty="0" smtClean="0">
                <a:solidFill>
                  <a:srgbClr val="7030A0"/>
                </a:solidFill>
                <a:latin typeface="Arial"/>
                <a:cs typeface="Arial"/>
              </a:rPr>
              <a:t>4) Проведем </a:t>
            </a:r>
            <a:r>
              <a:rPr lang="en-US" sz="1100" dirty="0" smtClean="0">
                <a:solidFill>
                  <a:srgbClr val="7030A0"/>
                </a:solidFill>
                <a:latin typeface="Arial"/>
                <a:cs typeface="Arial"/>
              </a:rPr>
              <a:t>EC</a:t>
            </a:r>
            <a:r>
              <a:rPr lang="ru-RU" sz="1100" dirty="0" smtClean="0">
                <a:solidFill>
                  <a:srgbClr val="7030A0"/>
                </a:solidFill>
                <a:latin typeface="Arial"/>
                <a:cs typeface="Arial"/>
              </a:rPr>
              <a:t>.</a:t>
            </a:r>
          </a:p>
          <a:p>
            <a:pPr>
              <a:buNone/>
            </a:pPr>
            <a:r>
              <a:rPr lang="en-US" sz="1100" dirty="0" smtClean="0">
                <a:solidFill>
                  <a:srgbClr val="7030A0"/>
                </a:solidFill>
              </a:rPr>
              <a:t>C1</a:t>
            </a:r>
            <a:r>
              <a:rPr lang="ru-RU" sz="1100" dirty="0" smtClean="0">
                <a:solidFill>
                  <a:srgbClr val="7030A0"/>
                </a:solidFill>
              </a:rPr>
              <a:t>С</a:t>
            </a:r>
            <a:r>
              <a:rPr lang="ru-RU" sz="1100" dirty="0" smtClean="0">
                <a:solidFill>
                  <a:srgbClr val="7030A0"/>
                </a:solidFill>
                <a:latin typeface="Arial"/>
                <a:cs typeface="Arial"/>
              </a:rPr>
              <a:t>┴(</a:t>
            </a:r>
            <a:r>
              <a:rPr lang="en-US" sz="1100" dirty="0" smtClean="0">
                <a:solidFill>
                  <a:srgbClr val="7030A0"/>
                </a:solidFill>
                <a:latin typeface="Arial"/>
                <a:cs typeface="Arial"/>
              </a:rPr>
              <a:t>ABCD)</a:t>
            </a:r>
            <a:r>
              <a:rPr lang="ru-RU" sz="1100" dirty="0" smtClean="0">
                <a:solidFill>
                  <a:srgbClr val="7030A0"/>
                </a:solidFill>
                <a:latin typeface="Arial"/>
                <a:cs typeface="Arial"/>
              </a:rPr>
              <a:t>,</a:t>
            </a:r>
          </a:p>
          <a:p>
            <a:pPr>
              <a:buNone/>
            </a:pPr>
            <a:r>
              <a:rPr lang="en-US" sz="1100" dirty="0" smtClean="0">
                <a:solidFill>
                  <a:srgbClr val="7030A0"/>
                </a:solidFill>
                <a:latin typeface="Arial"/>
                <a:cs typeface="Arial"/>
              </a:rPr>
              <a:t>EC</a:t>
            </a:r>
            <a:r>
              <a:rPr lang="ru-RU" sz="1100" dirty="0" smtClean="0">
                <a:solidFill>
                  <a:srgbClr val="7030A0"/>
                </a:solidFill>
                <a:latin typeface="Arial"/>
                <a:cs typeface="Arial"/>
              </a:rPr>
              <a:t> принадлежит (</a:t>
            </a:r>
            <a:r>
              <a:rPr lang="en-US" sz="1100" dirty="0" smtClean="0">
                <a:solidFill>
                  <a:srgbClr val="7030A0"/>
                </a:solidFill>
                <a:latin typeface="Arial"/>
                <a:cs typeface="Arial"/>
              </a:rPr>
              <a:t>ABCD)</a:t>
            </a:r>
            <a:endParaRPr lang="ru-RU" sz="1100" dirty="0" smtClean="0">
              <a:solidFill>
                <a:srgbClr val="7030A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ru-RU" sz="1100" dirty="0" smtClean="0">
                <a:solidFill>
                  <a:srgbClr val="7030A0"/>
                </a:solidFill>
                <a:latin typeface="Arial"/>
                <a:cs typeface="Arial"/>
              </a:rPr>
              <a:t>Значит, </a:t>
            </a:r>
            <a:r>
              <a:rPr lang="en-US" sz="1100" dirty="0" smtClean="0">
                <a:solidFill>
                  <a:srgbClr val="7030A0"/>
                </a:solidFill>
                <a:latin typeface="Arial"/>
                <a:cs typeface="Arial"/>
              </a:rPr>
              <a:t>EC┴</a:t>
            </a:r>
            <a:r>
              <a:rPr lang="en-US" sz="1100" dirty="0" smtClean="0">
                <a:solidFill>
                  <a:srgbClr val="7030A0"/>
                </a:solidFill>
              </a:rPr>
              <a:t> C1</a:t>
            </a:r>
            <a:r>
              <a:rPr lang="ru-RU" sz="1100" dirty="0" smtClean="0">
                <a:solidFill>
                  <a:srgbClr val="7030A0"/>
                </a:solidFill>
              </a:rPr>
              <a:t>С</a:t>
            </a:r>
          </a:p>
          <a:p>
            <a:pPr>
              <a:buNone/>
            </a:pPr>
            <a:r>
              <a:rPr lang="en-US" sz="1100" dirty="0" smtClean="0">
                <a:solidFill>
                  <a:srgbClr val="7030A0"/>
                </a:solidFill>
                <a:latin typeface="Arial"/>
                <a:cs typeface="Arial"/>
              </a:rPr>
              <a:t>EC</a:t>
            </a:r>
            <a:r>
              <a:rPr lang="ru-RU" sz="1100" dirty="0" smtClean="0">
                <a:solidFill>
                  <a:srgbClr val="7030A0"/>
                </a:solidFill>
                <a:latin typeface="Arial"/>
                <a:cs typeface="Arial"/>
              </a:rPr>
              <a:t>=</a:t>
            </a:r>
            <a:r>
              <a:rPr lang="en-US" sz="1100" dirty="0" smtClean="0">
                <a:solidFill>
                  <a:srgbClr val="7030A0"/>
                </a:solidFill>
              </a:rPr>
              <a:t> ED</a:t>
            </a:r>
            <a:r>
              <a:rPr lang="ru-RU" sz="1100" dirty="0" smtClean="0">
                <a:solidFill>
                  <a:srgbClr val="7030A0"/>
                </a:solidFill>
              </a:rPr>
              <a:t> (т.к. </a:t>
            </a:r>
            <a:r>
              <a:rPr lang="en-US" sz="1100" dirty="0" smtClean="0">
                <a:solidFill>
                  <a:srgbClr val="7030A0"/>
                </a:solidFill>
              </a:rPr>
              <a:t>AED</a:t>
            </a:r>
            <a:r>
              <a:rPr lang="ru-RU" sz="1100" dirty="0" smtClean="0">
                <a:solidFill>
                  <a:srgbClr val="7030A0"/>
                </a:solidFill>
              </a:rPr>
              <a:t>=ВСЕ по двум сторонам и углу между ними)</a:t>
            </a:r>
          </a:p>
          <a:p>
            <a:pPr>
              <a:buNone/>
            </a:pPr>
            <a:endParaRPr lang="ru-RU" sz="11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100" dirty="0" smtClean="0">
                <a:solidFill>
                  <a:srgbClr val="CA0697"/>
                </a:solidFill>
                <a:latin typeface="Arial"/>
                <a:cs typeface="Arial"/>
              </a:rPr>
              <a:t>5) В прямоугольном треугольнике С1СЕ:</a:t>
            </a:r>
          </a:p>
          <a:p>
            <a:pPr>
              <a:buNone/>
            </a:pPr>
            <a:r>
              <a:rPr lang="ru-RU" sz="1100" dirty="0" smtClean="0">
                <a:solidFill>
                  <a:srgbClr val="CA0697"/>
                </a:solidFill>
                <a:latin typeface="Arial"/>
                <a:cs typeface="Arial"/>
              </a:rPr>
              <a:t>С1Е²=</a:t>
            </a:r>
            <a:r>
              <a:rPr lang="en-US" sz="1100" dirty="0" smtClean="0">
                <a:solidFill>
                  <a:srgbClr val="CA0697"/>
                </a:solidFill>
                <a:latin typeface="Arial"/>
                <a:cs typeface="Arial"/>
              </a:rPr>
              <a:t> EC²</a:t>
            </a:r>
            <a:r>
              <a:rPr lang="ru-RU" sz="1100" dirty="0" smtClean="0">
                <a:solidFill>
                  <a:srgbClr val="CA0697"/>
                </a:solidFill>
                <a:latin typeface="Arial"/>
                <a:cs typeface="Arial"/>
              </a:rPr>
              <a:t>+</a:t>
            </a:r>
            <a:r>
              <a:rPr lang="en-US" sz="1100" dirty="0" smtClean="0">
                <a:solidFill>
                  <a:srgbClr val="CA0697"/>
                </a:solidFill>
              </a:rPr>
              <a:t>C1</a:t>
            </a:r>
            <a:r>
              <a:rPr lang="ru-RU" sz="1100" dirty="0" smtClean="0">
                <a:solidFill>
                  <a:srgbClr val="CA0697"/>
                </a:solidFill>
              </a:rPr>
              <a:t>С</a:t>
            </a:r>
            <a:r>
              <a:rPr lang="ru-RU" sz="1100" dirty="0" smtClean="0">
                <a:solidFill>
                  <a:srgbClr val="CA0697"/>
                </a:solidFill>
                <a:latin typeface="Arial"/>
                <a:cs typeface="Arial"/>
              </a:rPr>
              <a:t>²</a:t>
            </a:r>
          </a:p>
          <a:p>
            <a:pPr>
              <a:buNone/>
            </a:pPr>
            <a:r>
              <a:rPr lang="ru-RU" sz="1100" dirty="0" smtClean="0">
                <a:solidFill>
                  <a:srgbClr val="CA0697"/>
                </a:solidFill>
                <a:latin typeface="Arial"/>
                <a:cs typeface="Arial"/>
              </a:rPr>
              <a:t>С1Е²=1+2=3</a:t>
            </a:r>
          </a:p>
          <a:p>
            <a:pPr>
              <a:buNone/>
            </a:pPr>
            <a:r>
              <a:rPr lang="ru-RU" sz="1100" dirty="0" smtClean="0">
                <a:solidFill>
                  <a:srgbClr val="CA0697"/>
                </a:solidFill>
                <a:latin typeface="Arial"/>
                <a:cs typeface="Arial"/>
              </a:rPr>
              <a:t>С1Е=√3</a:t>
            </a:r>
          </a:p>
          <a:p>
            <a:pPr>
              <a:buNone/>
            </a:pPr>
            <a:endParaRPr lang="ru-RU" sz="1100" dirty="0" smtClean="0">
              <a:solidFill>
                <a:srgbClr val="CA0697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ru-RU" sz="1100" dirty="0" smtClean="0">
                <a:solidFill>
                  <a:srgbClr val="CC6600"/>
                </a:solidFill>
                <a:latin typeface="Arial"/>
                <a:cs typeface="Arial"/>
              </a:rPr>
              <a:t>6) &lt;</a:t>
            </a:r>
            <a:r>
              <a:rPr lang="en-US" sz="1100" dirty="0" smtClean="0">
                <a:solidFill>
                  <a:srgbClr val="CC6600"/>
                </a:solidFill>
              </a:rPr>
              <a:t> ED</a:t>
            </a:r>
            <a:r>
              <a:rPr lang="ru-RU" sz="1100" dirty="0" smtClean="0">
                <a:solidFill>
                  <a:srgbClr val="CC6600"/>
                </a:solidFill>
              </a:rPr>
              <a:t>С1-искомый</a:t>
            </a:r>
          </a:p>
          <a:p>
            <a:pPr>
              <a:buNone/>
            </a:pPr>
            <a:r>
              <a:rPr lang="en-US" sz="1100" dirty="0" err="1" smtClean="0">
                <a:solidFill>
                  <a:srgbClr val="CC6600"/>
                </a:solidFill>
                <a:latin typeface="Arial"/>
                <a:cs typeface="Arial"/>
              </a:rPr>
              <a:t>cos</a:t>
            </a:r>
            <a:r>
              <a:rPr lang="en-US" sz="1100" dirty="0" smtClean="0">
                <a:solidFill>
                  <a:srgbClr val="CC6600"/>
                </a:solidFill>
                <a:latin typeface="Arial"/>
                <a:cs typeface="Arial"/>
              </a:rPr>
              <a:t>&lt;</a:t>
            </a:r>
            <a:r>
              <a:rPr lang="en-US" sz="1100" dirty="0" smtClean="0">
                <a:solidFill>
                  <a:srgbClr val="CC6600"/>
                </a:solidFill>
              </a:rPr>
              <a:t> ED</a:t>
            </a:r>
            <a:r>
              <a:rPr lang="ru-RU" sz="1100" dirty="0" smtClean="0">
                <a:solidFill>
                  <a:srgbClr val="CC6600"/>
                </a:solidFill>
              </a:rPr>
              <a:t>С1</a:t>
            </a:r>
            <a:r>
              <a:rPr lang="en-US" sz="1100" dirty="0" smtClean="0">
                <a:solidFill>
                  <a:srgbClr val="CC6600"/>
                </a:solidFill>
              </a:rPr>
              <a:t>= ED</a:t>
            </a:r>
            <a:r>
              <a:rPr lang="en-US" sz="1100" dirty="0" smtClean="0">
                <a:solidFill>
                  <a:srgbClr val="CC6600"/>
                </a:solidFill>
                <a:latin typeface="Arial"/>
                <a:cs typeface="Arial"/>
              </a:rPr>
              <a:t>²</a:t>
            </a:r>
            <a:r>
              <a:rPr lang="en-US" sz="1100" dirty="0" smtClean="0">
                <a:solidFill>
                  <a:srgbClr val="CC6600"/>
                </a:solidFill>
              </a:rPr>
              <a:t>+</a:t>
            </a:r>
            <a:r>
              <a:rPr lang="ru-RU" sz="1100" dirty="0" smtClean="0">
                <a:solidFill>
                  <a:srgbClr val="CC6600"/>
                </a:solidFill>
              </a:rPr>
              <a:t> С1</a:t>
            </a:r>
            <a:r>
              <a:rPr lang="en-US" sz="1100" dirty="0" smtClean="0">
                <a:solidFill>
                  <a:srgbClr val="CC6600"/>
                </a:solidFill>
              </a:rPr>
              <a:t>D</a:t>
            </a:r>
            <a:r>
              <a:rPr lang="en-US" sz="1100" dirty="0" smtClean="0">
                <a:solidFill>
                  <a:srgbClr val="CC6600"/>
                </a:solidFill>
                <a:latin typeface="Arial"/>
                <a:cs typeface="Arial"/>
              </a:rPr>
              <a:t>²</a:t>
            </a:r>
            <a:r>
              <a:rPr lang="en-US" sz="1100" dirty="0" smtClean="0">
                <a:solidFill>
                  <a:srgbClr val="CC6600"/>
                </a:solidFill>
              </a:rPr>
              <a:t>-</a:t>
            </a:r>
            <a:r>
              <a:rPr lang="ru-RU" sz="1100" dirty="0" smtClean="0">
                <a:solidFill>
                  <a:srgbClr val="CC6600"/>
                </a:solidFill>
                <a:latin typeface="Arial"/>
                <a:cs typeface="Arial"/>
              </a:rPr>
              <a:t>С1Е²/2*</a:t>
            </a:r>
            <a:r>
              <a:rPr lang="en-US" sz="1100" dirty="0" smtClean="0">
                <a:solidFill>
                  <a:srgbClr val="CC6600"/>
                </a:solidFill>
              </a:rPr>
              <a:t> ED</a:t>
            </a:r>
            <a:r>
              <a:rPr lang="ru-RU" sz="1100" dirty="0" smtClean="0">
                <a:solidFill>
                  <a:srgbClr val="CC6600"/>
                </a:solidFill>
              </a:rPr>
              <a:t>* С1</a:t>
            </a:r>
            <a:r>
              <a:rPr lang="en-US" sz="1100" dirty="0" smtClean="0">
                <a:solidFill>
                  <a:srgbClr val="CC6600"/>
                </a:solidFill>
              </a:rPr>
              <a:t>D</a:t>
            </a:r>
            <a:r>
              <a:rPr lang="ru-RU" sz="1100" dirty="0" smtClean="0">
                <a:solidFill>
                  <a:srgbClr val="CC6600"/>
                </a:solidFill>
              </a:rPr>
              <a:t>=</a:t>
            </a:r>
            <a:r>
              <a:rPr lang="ru-RU" sz="1100" dirty="0" smtClean="0">
                <a:solidFill>
                  <a:srgbClr val="CC6600"/>
                </a:solidFill>
                <a:latin typeface="Arial"/>
                <a:cs typeface="Arial"/>
              </a:rPr>
              <a:t>1/2</a:t>
            </a:r>
          </a:p>
          <a:p>
            <a:pPr>
              <a:buNone/>
            </a:pPr>
            <a:r>
              <a:rPr lang="ru-RU" sz="1100" dirty="0" smtClean="0">
                <a:solidFill>
                  <a:srgbClr val="CC6600"/>
                </a:solidFill>
                <a:latin typeface="Arial"/>
                <a:cs typeface="Arial"/>
              </a:rPr>
              <a:t>&lt;</a:t>
            </a:r>
            <a:r>
              <a:rPr lang="en-US" sz="1100" dirty="0" smtClean="0">
                <a:solidFill>
                  <a:srgbClr val="CC6600"/>
                </a:solidFill>
              </a:rPr>
              <a:t> ED</a:t>
            </a:r>
            <a:r>
              <a:rPr lang="ru-RU" sz="1100" dirty="0" smtClean="0">
                <a:solidFill>
                  <a:srgbClr val="CC6600"/>
                </a:solidFill>
              </a:rPr>
              <a:t>С1=</a:t>
            </a:r>
            <a:r>
              <a:rPr lang="en-US" sz="1100" dirty="0" err="1" smtClean="0">
                <a:solidFill>
                  <a:srgbClr val="CC6600"/>
                </a:solidFill>
              </a:rPr>
              <a:t>arccos</a:t>
            </a:r>
            <a:r>
              <a:rPr lang="ru-RU" sz="1100" dirty="0" smtClean="0">
                <a:solidFill>
                  <a:srgbClr val="CC6600"/>
                </a:solidFill>
              </a:rPr>
              <a:t>1/2=60</a:t>
            </a:r>
            <a:r>
              <a:rPr lang="ru-RU" sz="1100" dirty="0" smtClean="0">
                <a:solidFill>
                  <a:srgbClr val="CC6600"/>
                </a:solidFill>
                <a:latin typeface="Arial"/>
                <a:cs typeface="Arial"/>
              </a:rPr>
              <a:t>°</a:t>
            </a:r>
          </a:p>
          <a:p>
            <a:pPr>
              <a:buNone/>
            </a:pPr>
            <a:r>
              <a:rPr lang="ru-RU" sz="1100" b="1" i="1" u="sng" dirty="0" smtClean="0">
                <a:solidFill>
                  <a:srgbClr val="FF0000"/>
                </a:solidFill>
                <a:latin typeface="Arial"/>
                <a:cs typeface="Arial"/>
                <a:hlinkClick r:id="rId2" action="ppaction://hlinksldjump"/>
              </a:rPr>
              <a:t>Ответ: </a:t>
            </a:r>
            <a:r>
              <a:rPr lang="ru-RU" sz="1100" b="1" i="1" u="sng" dirty="0" smtClean="0">
                <a:solidFill>
                  <a:srgbClr val="FF0000"/>
                </a:solidFill>
                <a:hlinkClick r:id="rId2" action="ppaction://hlinksldjump"/>
              </a:rPr>
              <a:t>60</a:t>
            </a:r>
            <a:r>
              <a:rPr lang="ru-RU" sz="1100" b="1" i="1" u="sng" dirty="0" smtClean="0">
                <a:solidFill>
                  <a:srgbClr val="FF0000"/>
                </a:solidFill>
                <a:latin typeface="Arial"/>
                <a:cs typeface="Arial"/>
                <a:hlinkClick r:id="rId2" action="ppaction://hlinksldjump"/>
              </a:rPr>
              <a:t>°</a:t>
            </a:r>
            <a:endParaRPr lang="ru-RU" sz="1100" b="1" i="1" u="sng" dirty="0" smtClean="0">
              <a:solidFill>
                <a:srgbClr val="FF0000"/>
              </a:solidFill>
            </a:endParaRPr>
          </a:p>
        </p:txBody>
      </p:sp>
      <p:pic>
        <p:nvPicPr>
          <p:cNvPr id="6" name="Рисунок 5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071546"/>
            <a:ext cx="4124325" cy="493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rgbClr val="002060"/>
                </a:solidFill>
              </a:rPr>
              <a:t>Координатный метод: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542928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При нахождении угла между прямыми </a:t>
            </a:r>
            <a:r>
              <a:rPr lang="ru-RU" dirty="0" err="1" smtClean="0">
                <a:solidFill>
                  <a:srgbClr val="0070C0"/>
                </a:solidFill>
              </a:rPr>
              <a:t>m</a:t>
            </a:r>
            <a:r>
              <a:rPr lang="ru-RU" dirty="0" smtClean="0">
                <a:solidFill>
                  <a:srgbClr val="0070C0"/>
                </a:solidFill>
              </a:rPr>
              <a:t> и </a:t>
            </a:r>
            <a:r>
              <a:rPr lang="ru-RU" dirty="0" err="1" smtClean="0">
                <a:solidFill>
                  <a:srgbClr val="0070C0"/>
                </a:solidFill>
              </a:rPr>
              <a:t>l</a:t>
            </a:r>
            <a:r>
              <a:rPr lang="ru-RU" dirty="0" smtClean="0">
                <a:solidFill>
                  <a:srgbClr val="0070C0"/>
                </a:solidFill>
              </a:rPr>
              <a:t> используют формулу</a:t>
            </a: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где </a:t>
            </a:r>
            <a:r>
              <a:rPr lang="en-US" dirty="0" smtClean="0">
                <a:solidFill>
                  <a:srgbClr val="0070C0"/>
                </a:solidFill>
              </a:rPr>
              <a:t>p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en-US" dirty="0" smtClean="0">
                <a:solidFill>
                  <a:srgbClr val="0070C0"/>
                </a:solidFill>
              </a:rPr>
              <a:t>q</a:t>
            </a:r>
            <a:r>
              <a:rPr lang="ru-RU" dirty="0" smtClean="0">
                <a:solidFill>
                  <a:srgbClr val="0070C0"/>
                </a:solidFill>
              </a:rPr>
              <a:t> - векторы, соответственно параллельные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этим прямым; в частности, для того чтобы прямые </a:t>
            </a:r>
            <a:r>
              <a:rPr lang="ru-RU" dirty="0" err="1" smtClean="0">
                <a:solidFill>
                  <a:srgbClr val="0070C0"/>
                </a:solidFill>
              </a:rPr>
              <a:t>m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ru-RU" dirty="0" err="1" smtClean="0">
                <a:solidFill>
                  <a:srgbClr val="0070C0"/>
                </a:solidFill>
              </a:rPr>
              <a:t>l</a:t>
            </a:r>
            <a:r>
              <a:rPr lang="ru-RU" dirty="0" smtClean="0">
                <a:solidFill>
                  <a:srgbClr val="0070C0"/>
                </a:solidFill>
              </a:rPr>
              <a:t> были перпендикулярны, необходимо и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достаточно чтобы </a:t>
            </a:r>
            <a:r>
              <a:rPr lang="ru-RU" dirty="0" err="1" smtClean="0">
                <a:solidFill>
                  <a:srgbClr val="0070C0"/>
                </a:solidFill>
              </a:rPr>
              <a:t>p</a:t>
            </a:r>
            <a:r>
              <a:rPr lang="ru-RU" dirty="0" smtClean="0">
                <a:solidFill>
                  <a:srgbClr val="0070C0"/>
                </a:solidFill>
              </a:rPr>
              <a:t>*</a:t>
            </a:r>
            <a:r>
              <a:rPr lang="ru-RU" dirty="0" err="1" smtClean="0">
                <a:solidFill>
                  <a:srgbClr val="0070C0"/>
                </a:solidFill>
              </a:rPr>
              <a:t>q=</a:t>
            </a:r>
            <a:r>
              <a:rPr lang="ru-RU" dirty="0" smtClean="0">
                <a:solidFill>
                  <a:srgbClr val="0070C0"/>
                </a:solidFill>
              </a:rPr>
              <a:t> 0.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								</a:t>
            </a:r>
            <a:r>
              <a:rPr lang="ru-RU" dirty="0" smtClean="0">
                <a:solidFill>
                  <a:srgbClr val="002060"/>
                </a:solidFill>
                <a:hlinkClick r:id="rId2" action="ppaction://hlinksldjump"/>
              </a:rPr>
              <a:t>Далее: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071678"/>
            <a:ext cx="3338512" cy="2073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Решение: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86800" cy="53578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FF0066"/>
                </a:solidFill>
              </a:rPr>
              <a:t>1) В(0;0;0)</a:t>
            </a:r>
            <a:endParaRPr lang="en-US" sz="14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FF0066"/>
                </a:solidFill>
              </a:rPr>
              <a:t>F</a:t>
            </a:r>
            <a:r>
              <a:rPr lang="ru-RU" sz="1400" dirty="0" smtClean="0">
                <a:solidFill>
                  <a:srgbClr val="FF0066"/>
                </a:solidFill>
              </a:rPr>
              <a:t>(1/</a:t>
            </a:r>
            <a:r>
              <a:rPr lang="ru-RU" sz="1400" dirty="0" smtClean="0">
                <a:solidFill>
                  <a:srgbClr val="FF0066"/>
                </a:solidFill>
                <a:latin typeface="Arial"/>
                <a:cs typeface="Arial"/>
              </a:rPr>
              <a:t>√2; </a:t>
            </a:r>
            <a:r>
              <a:rPr lang="ru-RU" sz="1400" dirty="0" smtClean="0">
                <a:solidFill>
                  <a:srgbClr val="FF0066"/>
                </a:solidFill>
              </a:rPr>
              <a:t>1/</a:t>
            </a:r>
            <a:r>
              <a:rPr lang="ru-RU" sz="1400" dirty="0" smtClean="0">
                <a:solidFill>
                  <a:srgbClr val="FF0066"/>
                </a:solidFill>
                <a:latin typeface="Arial"/>
                <a:cs typeface="Arial"/>
              </a:rPr>
              <a:t>√2; 0</a:t>
            </a:r>
            <a:r>
              <a:rPr lang="ru-RU" sz="1400" dirty="0" smtClean="0">
                <a:solidFill>
                  <a:srgbClr val="FF0066"/>
                </a:solidFill>
              </a:rPr>
              <a:t>)</a:t>
            </a:r>
            <a:endParaRPr lang="en-US" sz="14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FF0066"/>
                </a:solidFill>
              </a:rPr>
              <a:t>C1</a:t>
            </a:r>
            <a:r>
              <a:rPr lang="ru-RU" sz="1400" dirty="0" smtClean="0">
                <a:solidFill>
                  <a:srgbClr val="FF0066"/>
                </a:solidFill>
              </a:rPr>
              <a:t>(0; 1/</a:t>
            </a:r>
            <a:r>
              <a:rPr lang="ru-RU" sz="1400" dirty="0" smtClean="0">
                <a:solidFill>
                  <a:srgbClr val="FF0066"/>
                </a:solidFill>
                <a:latin typeface="Arial"/>
                <a:cs typeface="Arial"/>
              </a:rPr>
              <a:t>√2; √2</a:t>
            </a:r>
            <a:r>
              <a:rPr lang="ru-RU" sz="1400" dirty="0" smtClean="0">
                <a:solidFill>
                  <a:srgbClr val="FF0066"/>
                </a:solidFill>
              </a:rPr>
              <a:t>)</a:t>
            </a:r>
            <a:endParaRPr lang="en-US" sz="14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FF0066"/>
                </a:solidFill>
              </a:rPr>
              <a:t>D</a:t>
            </a:r>
            <a:r>
              <a:rPr lang="ru-RU" sz="1400" dirty="0" smtClean="0">
                <a:solidFill>
                  <a:srgbClr val="FF0066"/>
                </a:solidFill>
              </a:rPr>
              <a:t>(</a:t>
            </a:r>
            <a:r>
              <a:rPr lang="ru-RU" sz="1400" dirty="0" smtClean="0">
                <a:solidFill>
                  <a:srgbClr val="FF0066"/>
                </a:solidFill>
                <a:latin typeface="Arial"/>
                <a:cs typeface="Arial"/>
              </a:rPr>
              <a:t>√2; </a:t>
            </a:r>
            <a:r>
              <a:rPr lang="ru-RU" sz="1400" dirty="0" smtClean="0">
                <a:solidFill>
                  <a:srgbClr val="FF0066"/>
                </a:solidFill>
              </a:rPr>
              <a:t>1/</a:t>
            </a:r>
            <a:r>
              <a:rPr lang="ru-RU" sz="1400" dirty="0" smtClean="0">
                <a:solidFill>
                  <a:srgbClr val="FF0066"/>
                </a:solidFill>
                <a:latin typeface="Arial"/>
                <a:cs typeface="Arial"/>
              </a:rPr>
              <a:t>√2; 0</a:t>
            </a:r>
            <a:r>
              <a:rPr lang="ru-RU" sz="1400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endParaRPr lang="ru-RU" sz="1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B050"/>
                </a:solidFill>
              </a:rPr>
              <a:t>2) вектор</a:t>
            </a:r>
            <a:r>
              <a:rPr lang="en-US" sz="1400" dirty="0" smtClean="0">
                <a:solidFill>
                  <a:srgbClr val="00B050"/>
                </a:solidFill>
              </a:rPr>
              <a:t>DC1{</a:t>
            </a:r>
            <a:r>
              <a:rPr lang="ru-RU" sz="1400" dirty="0" smtClean="0">
                <a:solidFill>
                  <a:srgbClr val="00B050"/>
                </a:solidFill>
              </a:rPr>
              <a:t>-</a:t>
            </a:r>
            <a:r>
              <a:rPr lang="ru-RU" sz="1400" dirty="0" smtClean="0">
                <a:solidFill>
                  <a:srgbClr val="00B050"/>
                </a:solidFill>
                <a:latin typeface="Arial"/>
                <a:cs typeface="Arial"/>
              </a:rPr>
              <a:t>√2; 0; √2</a:t>
            </a:r>
            <a:r>
              <a:rPr lang="en-US" sz="1400" dirty="0" smtClean="0">
                <a:solidFill>
                  <a:srgbClr val="00B050"/>
                </a:solidFill>
              </a:rPr>
              <a:t>}</a:t>
            </a:r>
            <a:endParaRPr lang="ru-RU" sz="1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B050"/>
                </a:solidFill>
                <a:latin typeface="Arial"/>
                <a:cs typeface="Arial"/>
              </a:rPr>
              <a:t>|</a:t>
            </a:r>
            <a:r>
              <a:rPr lang="en-US" sz="1400" dirty="0" smtClean="0">
                <a:solidFill>
                  <a:srgbClr val="00B050"/>
                </a:solidFill>
              </a:rPr>
              <a:t> DC1 </a:t>
            </a:r>
            <a:r>
              <a:rPr lang="ru-RU" sz="1400" dirty="0" smtClean="0">
                <a:solidFill>
                  <a:srgbClr val="00B050"/>
                </a:solidFill>
                <a:latin typeface="Arial"/>
                <a:cs typeface="Arial"/>
              </a:rPr>
              <a:t>|= √2+√0+√2=2</a:t>
            </a:r>
          </a:p>
          <a:p>
            <a:pPr>
              <a:buNone/>
            </a:pPr>
            <a:endParaRPr lang="ru-RU" sz="1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B0F0"/>
                </a:solidFill>
                <a:latin typeface="Arial"/>
                <a:cs typeface="Arial"/>
              </a:rPr>
              <a:t>3)вектор </a:t>
            </a:r>
            <a:r>
              <a:rPr lang="en-US" sz="1400" dirty="0" smtClean="0">
                <a:solidFill>
                  <a:srgbClr val="00B0F0"/>
                </a:solidFill>
                <a:latin typeface="Arial"/>
                <a:cs typeface="Arial"/>
              </a:rPr>
              <a:t>BF{</a:t>
            </a:r>
            <a:r>
              <a:rPr lang="ru-RU" sz="1400" dirty="0" smtClean="0">
                <a:solidFill>
                  <a:srgbClr val="00B0F0"/>
                </a:solidFill>
              </a:rPr>
              <a:t>1/</a:t>
            </a:r>
            <a:r>
              <a:rPr lang="ru-RU" sz="1400" dirty="0" smtClean="0">
                <a:solidFill>
                  <a:srgbClr val="00B0F0"/>
                </a:solidFill>
                <a:latin typeface="Arial"/>
                <a:cs typeface="Arial"/>
              </a:rPr>
              <a:t>√2; </a:t>
            </a:r>
            <a:r>
              <a:rPr lang="ru-RU" sz="1400" dirty="0" smtClean="0">
                <a:solidFill>
                  <a:srgbClr val="00B0F0"/>
                </a:solidFill>
              </a:rPr>
              <a:t>1/</a:t>
            </a:r>
            <a:r>
              <a:rPr lang="ru-RU" sz="1400" dirty="0" smtClean="0">
                <a:solidFill>
                  <a:srgbClr val="00B0F0"/>
                </a:solidFill>
                <a:latin typeface="Arial"/>
                <a:cs typeface="Arial"/>
              </a:rPr>
              <a:t>√2; 0</a:t>
            </a:r>
            <a:r>
              <a:rPr lang="en-US" sz="1400" dirty="0" smtClean="0">
                <a:solidFill>
                  <a:srgbClr val="00B0F0"/>
                </a:solidFill>
                <a:latin typeface="Arial"/>
                <a:cs typeface="Arial"/>
              </a:rPr>
              <a:t>}</a:t>
            </a:r>
            <a:endParaRPr lang="ru-RU" sz="1400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B0F0"/>
                </a:solidFill>
                <a:latin typeface="Arial"/>
                <a:cs typeface="Arial"/>
              </a:rPr>
              <a:t>|BF|</a:t>
            </a:r>
            <a:r>
              <a:rPr lang="ru-RU" sz="1400" dirty="0" smtClean="0">
                <a:solidFill>
                  <a:srgbClr val="00B0F0"/>
                </a:solidFill>
                <a:latin typeface="Arial"/>
                <a:cs typeface="Arial"/>
              </a:rPr>
              <a:t>=√1/2+√1/2=1</a:t>
            </a:r>
          </a:p>
          <a:p>
            <a:pPr>
              <a:buNone/>
            </a:pPr>
            <a:endParaRPr lang="ru-RU" sz="1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  <a:latin typeface="Arial"/>
                <a:cs typeface="Arial"/>
              </a:rPr>
              <a:t>3) </a:t>
            </a:r>
            <a:r>
              <a:rPr lang="en-US" sz="1400" dirty="0" err="1" smtClean="0">
                <a:solidFill>
                  <a:srgbClr val="7030A0"/>
                </a:solidFill>
                <a:latin typeface="Arial"/>
                <a:cs typeface="Arial"/>
              </a:rPr>
              <a:t>cos</a:t>
            </a:r>
            <a:r>
              <a:rPr lang="ru-RU" sz="1400" dirty="0" smtClean="0">
                <a:solidFill>
                  <a:srgbClr val="7030A0"/>
                </a:solidFill>
                <a:latin typeface="Arial"/>
                <a:cs typeface="Arial"/>
              </a:rPr>
              <a:t>(</a:t>
            </a:r>
            <a:r>
              <a:rPr lang="en-US" sz="1400" dirty="0" smtClean="0">
                <a:solidFill>
                  <a:srgbClr val="7030A0"/>
                </a:solidFill>
                <a:latin typeface="Arial"/>
                <a:cs typeface="Arial"/>
              </a:rPr>
              <a:t>CD1^BF</a:t>
            </a:r>
            <a:r>
              <a:rPr lang="ru-RU" sz="1400" dirty="0" smtClean="0">
                <a:solidFill>
                  <a:srgbClr val="7030A0"/>
                </a:solidFill>
                <a:latin typeface="Arial"/>
                <a:cs typeface="Arial"/>
              </a:rPr>
              <a:t>)=|-1+0+0|/2*1=1/2</a:t>
            </a:r>
          </a:p>
          <a:p>
            <a:pPr>
              <a:buNone/>
            </a:pPr>
            <a:r>
              <a:rPr lang="en-US" sz="1400" dirty="0" smtClean="0">
                <a:solidFill>
                  <a:srgbClr val="7030A0"/>
                </a:solidFill>
                <a:latin typeface="Arial"/>
                <a:cs typeface="Arial"/>
              </a:rPr>
              <a:t>CD1^BF</a:t>
            </a:r>
            <a:r>
              <a:rPr lang="ru-RU" sz="1400" dirty="0" smtClean="0">
                <a:solidFill>
                  <a:srgbClr val="7030A0"/>
                </a:solidFill>
                <a:latin typeface="Arial"/>
                <a:cs typeface="Arial"/>
              </a:rPr>
              <a:t>=</a:t>
            </a:r>
            <a:r>
              <a:rPr lang="en-US" sz="1400" dirty="0" err="1" smtClean="0">
                <a:solidFill>
                  <a:srgbClr val="7030A0"/>
                </a:solidFill>
                <a:latin typeface="Arial"/>
                <a:cs typeface="Arial"/>
              </a:rPr>
              <a:t>arccos</a:t>
            </a:r>
            <a:r>
              <a:rPr lang="ru-RU" sz="1400" dirty="0" smtClean="0">
                <a:solidFill>
                  <a:srgbClr val="7030A0"/>
                </a:solidFill>
                <a:latin typeface="Arial"/>
                <a:cs typeface="Arial"/>
              </a:rPr>
              <a:t>1/2</a:t>
            </a:r>
            <a:r>
              <a:rPr lang="en-US" sz="1400" dirty="0" smtClean="0">
                <a:solidFill>
                  <a:srgbClr val="7030A0"/>
                </a:solidFill>
                <a:latin typeface="Arial"/>
                <a:cs typeface="Arial"/>
              </a:rPr>
              <a:t>=60°</a:t>
            </a:r>
            <a:endParaRPr lang="ru-RU" sz="1400" dirty="0" smtClean="0">
              <a:solidFill>
                <a:srgbClr val="7030A0"/>
              </a:solidFill>
              <a:latin typeface="Arial"/>
              <a:cs typeface="Arial"/>
            </a:endParaRPr>
          </a:p>
          <a:p>
            <a:pPr>
              <a:buNone/>
            </a:pPr>
            <a:endParaRPr lang="en-US" sz="1400" dirty="0" smtClean="0">
              <a:latin typeface="Arial"/>
              <a:cs typeface="Arial"/>
              <a:hlinkClick r:id="rId2" action="ppaction://hlinksldjump"/>
            </a:endParaRPr>
          </a:p>
          <a:p>
            <a:pPr>
              <a:buNone/>
            </a:pPr>
            <a:r>
              <a:rPr lang="ru-RU" sz="1400" b="1" i="1" u="sng" dirty="0" smtClean="0">
                <a:solidFill>
                  <a:srgbClr val="FF0000"/>
                </a:solidFill>
                <a:latin typeface="Arial"/>
                <a:cs typeface="Arial"/>
                <a:hlinkClick r:id="rId2" action="ppaction://hlinksldjump"/>
              </a:rPr>
              <a:t>Ответ: </a:t>
            </a:r>
            <a:r>
              <a:rPr lang="en-US" sz="1400" b="1" i="1" u="sng" dirty="0" smtClean="0">
                <a:solidFill>
                  <a:srgbClr val="FF0000"/>
                </a:solidFill>
                <a:latin typeface="Arial"/>
                <a:cs typeface="Arial"/>
                <a:hlinkClick r:id="rId2" action="ppaction://hlinksldjump"/>
              </a:rPr>
              <a:t>60°</a:t>
            </a:r>
            <a:r>
              <a:rPr lang="ru-RU" sz="1400" b="1" i="1" u="sng" dirty="0" smtClean="0">
                <a:solidFill>
                  <a:srgbClr val="FF0000"/>
                </a:solidFill>
                <a:latin typeface="Arial"/>
                <a:cs typeface="Arial"/>
                <a:hlinkClick r:id="rId2" action="ppaction://hlinksldjump"/>
              </a:rPr>
              <a:t>.</a:t>
            </a:r>
            <a:endParaRPr lang="ru-RU" sz="1400" b="1" i="1" u="sng" dirty="0" smtClean="0">
              <a:solidFill>
                <a:srgbClr val="FF0000"/>
              </a:solidFill>
            </a:endParaRPr>
          </a:p>
          <a:p>
            <a:pPr>
              <a:buAutoNum type="arabicParenR"/>
            </a:pPr>
            <a:endParaRPr lang="ru-RU" sz="1400" dirty="0"/>
          </a:p>
        </p:txBody>
      </p:sp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1142984"/>
            <a:ext cx="4286280" cy="528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Метод трёх косинусов: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Соотношение </a:t>
            </a:r>
            <a:r>
              <a:rPr lang="en-US" sz="2400" dirty="0" err="1" smtClean="0">
                <a:solidFill>
                  <a:srgbClr val="0070C0"/>
                </a:solidFill>
              </a:rPr>
              <a:t>cos</a:t>
            </a:r>
            <a:r>
              <a:rPr lang="el-GR" sz="2400" dirty="0" smtClean="0">
                <a:solidFill>
                  <a:srgbClr val="0070C0"/>
                </a:solidFill>
                <a:latin typeface="Arial"/>
                <a:cs typeface="Arial"/>
              </a:rPr>
              <a:t>γ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cs typeface="Arial"/>
              </a:rPr>
              <a:t>=</a:t>
            </a:r>
            <a:r>
              <a:rPr lang="en-US" sz="2400" dirty="0" err="1" smtClean="0">
                <a:solidFill>
                  <a:srgbClr val="0070C0"/>
                </a:solidFill>
                <a:latin typeface="Arial"/>
                <a:cs typeface="Arial"/>
              </a:rPr>
              <a:t>cos</a:t>
            </a:r>
            <a:r>
              <a:rPr lang="el-GR" sz="2400" dirty="0" smtClean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cs typeface="Arial"/>
              </a:rPr>
              <a:t>*</a:t>
            </a:r>
            <a:r>
              <a:rPr lang="en-US" sz="2400" dirty="0" err="1" smtClean="0">
                <a:solidFill>
                  <a:srgbClr val="0070C0"/>
                </a:solidFill>
                <a:latin typeface="Arial"/>
                <a:cs typeface="Arial"/>
              </a:rPr>
              <a:t>cos</a:t>
            </a:r>
            <a:r>
              <a:rPr lang="el-GR" sz="2400" dirty="0" smtClean="0">
                <a:solidFill>
                  <a:srgbClr val="0070C0"/>
                </a:solidFill>
                <a:latin typeface="Arial"/>
                <a:cs typeface="Arial"/>
              </a:rPr>
              <a:t>β</a:t>
            </a:r>
            <a:r>
              <a:rPr lang="ru-RU" sz="2400" dirty="0" smtClean="0">
                <a:solidFill>
                  <a:srgbClr val="0070C0"/>
                </a:solidFill>
              </a:rPr>
              <a:t> называют теоремой Пифагора для трёхгранного угла или теоремой о трёх косинусах.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Чтобы найти </a:t>
            </a:r>
            <a:r>
              <a:rPr lang="en-US" sz="2400" dirty="0" err="1" smtClean="0">
                <a:solidFill>
                  <a:srgbClr val="0070C0"/>
                </a:solidFill>
              </a:rPr>
              <a:t>cos</a:t>
            </a:r>
            <a:r>
              <a:rPr lang="ru-RU" sz="2400" dirty="0" smtClean="0">
                <a:solidFill>
                  <a:srgbClr val="0070C0"/>
                </a:solidFill>
              </a:rPr>
              <a:t> угла между скрещивающимися прямыми , нужно перемножить косинусы углов между данными прямыми и проекцией их на плоскость основания.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	</a:t>
            </a:r>
            <a:r>
              <a:rPr lang="ru-RU" sz="1600" dirty="0" smtClean="0">
                <a:solidFill>
                  <a:srgbClr val="002060"/>
                </a:solidFill>
                <a:hlinkClick r:id="rId2" action="ppaction://hlinksldjump"/>
              </a:rPr>
              <a:t>Далее: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605</Words>
  <Application>Microsoft Office PowerPoint</Application>
  <PresentationFormat>Экран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Угол между прямыми</vt:lpstr>
      <vt:lpstr>Условие задачи</vt:lpstr>
      <vt:lpstr>Угол между прямыми:</vt:lpstr>
      <vt:lpstr>Слайд 4</vt:lpstr>
      <vt:lpstr>Поэтапно-вычислительныЙ метод </vt:lpstr>
      <vt:lpstr>Решение:</vt:lpstr>
      <vt:lpstr>Координатный метод: </vt:lpstr>
      <vt:lpstr>Решение:</vt:lpstr>
      <vt:lpstr>Метод трёх косинусов:</vt:lpstr>
      <vt:lpstr>Решение:</vt:lpstr>
      <vt:lpstr>Конец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прямыми</dc:title>
  <dc:creator>М</dc:creator>
  <cp:lastModifiedBy>евгения</cp:lastModifiedBy>
  <cp:revision>26</cp:revision>
  <dcterms:created xsi:type="dcterms:W3CDTF">2014-11-16T19:53:48Z</dcterms:created>
  <dcterms:modified xsi:type="dcterms:W3CDTF">2014-11-17T10:26:09Z</dcterms:modified>
</cp:coreProperties>
</file>