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6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895B-4271-4B8A-8954-446AEAA441C7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3306-A50B-42B3-B6A1-7B5C4E1168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895B-4271-4B8A-8954-446AEAA441C7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3306-A50B-42B3-B6A1-7B5C4E1168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895B-4271-4B8A-8954-446AEAA441C7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3306-A50B-42B3-B6A1-7B5C4E1168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CC0F14-A727-4C0E-B677-79DE2937A3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2E303AF-04E9-48BE-92AA-13F27574E3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FD10C9E-0255-4978-A368-31758B778C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895B-4271-4B8A-8954-446AEAA441C7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3306-A50B-42B3-B6A1-7B5C4E1168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895B-4271-4B8A-8954-446AEAA441C7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3306-A50B-42B3-B6A1-7B5C4E1168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895B-4271-4B8A-8954-446AEAA441C7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3306-A50B-42B3-B6A1-7B5C4E1168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895B-4271-4B8A-8954-446AEAA441C7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3306-A50B-42B3-B6A1-7B5C4E1168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895B-4271-4B8A-8954-446AEAA441C7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3306-A50B-42B3-B6A1-7B5C4E1168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895B-4271-4B8A-8954-446AEAA441C7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3306-A50B-42B3-B6A1-7B5C4E1168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895B-4271-4B8A-8954-446AEAA441C7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3306-A50B-42B3-B6A1-7B5C4E1168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3895B-4271-4B8A-8954-446AEAA441C7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33306-A50B-42B3-B6A1-7B5C4E1168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3895B-4271-4B8A-8954-446AEAA441C7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33306-A50B-42B3-B6A1-7B5C4E1168E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1371600" y="1905000"/>
            <a:ext cx="6858000" cy="2047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Тема: Витамины</a:t>
            </a:r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>
                <a:solidFill>
                  <a:schemeClr val="accent2"/>
                </a:solidFill>
              </a:rPr>
              <a:t>Характеристика витаминов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268538" y="2190750"/>
            <a:ext cx="3598862" cy="374173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9900CC"/>
                </a:solidFill>
                <a:cs typeface="Times New Roman" charset="0"/>
              </a:rPr>
              <a:t>Витамин С</a:t>
            </a:r>
            <a:r>
              <a:rPr lang="ru-RU" sz="2000">
                <a:cs typeface="Times New Roman" charset="0"/>
              </a:rPr>
              <a:t> </a:t>
            </a:r>
            <a:r>
              <a:rPr lang="ru-RU" sz="2000" b="1">
                <a:solidFill>
                  <a:srgbClr val="9900CC"/>
                </a:solidFill>
                <a:cs typeface="Times New Roman" charset="0"/>
              </a:rPr>
              <a:t>(аскорбиновая </a:t>
            </a:r>
            <a:r>
              <a:rPr lang="ru-RU" sz="2000" b="1">
                <a:solidFill>
                  <a:srgbClr val="9900CC"/>
                </a:solidFill>
              </a:rPr>
              <a:t>к</a:t>
            </a:r>
            <a:r>
              <a:rPr lang="ru-RU" sz="2000" b="1">
                <a:solidFill>
                  <a:srgbClr val="9900CC"/>
                </a:solidFill>
                <a:cs typeface="Times New Roman" charset="0"/>
              </a:rPr>
              <a:t>ислота)</a:t>
            </a:r>
            <a:r>
              <a:rPr lang="ru-RU" sz="2000">
                <a:cs typeface="Times New Roman" charset="0"/>
              </a:rPr>
              <a:t> является сильным восстановителем и легко превращается в свою дегидроформу, она участвует в образовании дентина, хряща, усиливает процесс всасывания железа в кишечнике, необходима для синтеза норадреналина в надпочечниках.  Содержится  в шиповнике, черной смородине, клюкве, лимоне, апельсинах. </a:t>
            </a:r>
          </a:p>
        </p:txBody>
      </p:sp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4292600"/>
            <a:ext cx="2952750" cy="1652588"/>
          </a:xfrm>
          <a:prstGeom prst="rect">
            <a:avLst/>
          </a:prstGeom>
          <a:noFill/>
        </p:spPr>
      </p:pic>
      <p:pic>
        <p:nvPicPr>
          <p:cNvPr id="3072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05000"/>
            <a:ext cx="1666875" cy="2686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>
                <a:solidFill>
                  <a:schemeClr val="accent2"/>
                </a:solidFill>
              </a:rPr>
              <a:t>Характеристика витаминов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87788" y="1981200"/>
            <a:ext cx="4570412" cy="4114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    </a:t>
            </a:r>
            <a:r>
              <a:rPr lang="ru-RU" sz="2000">
                <a:cs typeface="Times New Roman" charset="0"/>
              </a:rPr>
              <a:t>Когда организм долгое время не получает  витамина С, развивается </a:t>
            </a:r>
            <a:r>
              <a:rPr lang="ru-RU" sz="2000" i="1">
                <a:solidFill>
                  <a:schemeClr val="tx2"/>
                </a:solidFill>
                <a:cs typeface="Times New Roman" charset="0"/>
              </a:rPr>
              <a:t>ЦИНГА</a:t>
            </a:r>
            <a:r>
              <a:rPr lang="ru-RU" sz="2000">
                <a:cs typeface="Times New Roman" charset="0"/>
              </a:rPr>
              <a:t> - заболевание, известное путешественникам и мореплавателям. При этом заболевании появляется кровоточивость  десен, язвы на слизистых оболочках рта, расшатываются и выпадают зубы. Кости становятся хрупкими, возникают боли в суставах. Наступает малокровие, и резко  снижается сопротивляемость организма инфекционным заболеваниям.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>
              <a:cs typeface="Times New Roman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85800" y="5334000"/>
            <a:ext cx="3048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>
                <a:latin typeface="Times New Roman" charset="0"/>
              </a:rPr>
              <a:t>Цинга. Кровоточивость десен</a:t>
            </a:r>
          </a:p>
        </p:txBody>
      </p:sp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143125"/>
            <a:ext cx="2819400" cy="2803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 advAuto="0"/>
      <p:bldP spid="1639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5025"/>
          </a:xfrm>
        </p:spPr>
        <p:txBody>
          <a:bodyPr>
            <a:normAutofit fontScale="90000"/>
          </a:bodyPr>
          <a:lstStyle/>
          <a:p>
            <a:r>
              <a:rPr lang="ru-RU" b="1" i="1">
                <a:solidFill>
                  <a:schemeClr val="accent2"/>
                </a:solidFill>
              </a:rPr>
              <a:t>Заболевания при недостатке витамина С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1295400" y="6172200"/>
            <a:ext cx="5486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>
                <a:latin typeface="Times New Roman" charset="0"/>
              </a:rPr>
              <a:t>Цинга. Точечные и пятнистые кровоизлияния на туловище и конечностях.</a:t>
            </a:r>
          </a:p>
        </p:txBody>
      </p:sp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752600"/>
            <a:ext cx="4953000" cy="436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4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>
                <a:solidFill>
                  <a:schemeClr val="accent2"/>
                </a:solidFill>
              </a:rPr>
              <a:t>Характеристика витаминов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000" b="1">
                <a:solidFill>
                  <a:srgbClr val="9900CC"/>
                </a:solidFill>
                <a:cs typeface="Times New Roman" charset="0"/>
              </a:rPr>
              <a:t>Витамин  РР( никотиновая  кислота)</a:t>
            </a:r>
            <a:r>
              <a:rPr lang="ru-RU" sz="2000">
                <a:cs typeface="Times New Roman" charset="0"/>
              </a:rPr>
              <a:t>  известна давно,  однако о ее витаминных свойствах  впервые упоминается в 20 годах </a:t>
            </a:r>
            <a:r>
              <a:rPr lang="en-US" sz="2000">
                <a:cs typeface="Times New Roman" charset="0"/>
              </a:rPr>
              <a:t>XX</a:t>
            </a:r>
            <a:r>
              <a:rPr lang="ru-RU" sz="2000">
                <a:cs typeface="Times New Roman" charset="0"/>
              </a:rPr>
              <a:t> века. Биологическое значение витамина заключается в том ,что он является  частью   ферментоф, катализирующих  различные окислительные реакции, также участвуют в синтезе жирных кислот, обмене  аминокислот.  Авитаминоз  витамина РР (</a:t>
            </a:r>
            <a:r>
              <a:rPr lang="ru-RU" sz="2000" i="1">
                <a:cs typeface="Times New Roman" charset="0"/>
              </a:rPr>
              <a:t>пеллагра</a:t>
            </a:r>
            <a:r>
              <a:rPr lang="ru-RU" sz="2000">
                <a:cs typeface="Times New Roman" charset="0"/>
              </a:rPr>
              <a:t>) часто называют    </a:t>
            </a:r>
            <a:r>
              <a:rPr lang="ru-RU" sz="2000"/>
              <a:t>«</a:t>
            </a:r>
            <a:r>
              <a:rPr lang="ru-RU" sz="2000">
                <a:cs typeface="Times New Roman" charset="0"/>
              </a:rPr>
              <a:t>болезнью</a:t>
            </a:r>
            <a:r>
              <a:rPr lang="ru-RU" sz="2000"/>
              <a:t> </a:t>
            </a:r>
            <a:r>
              <a:rPr lang="ru-RU" sz="2000">
                <a:cs typeface="Times New Roman" charset="0"/>
              </a:rPr>
              <a:t>трех  Д</a:t>
            </a:r>
            <a:r>
              <a:rPr lang="ru-RU" sz="2000"/>
              <a:t>»</a:t>
            </a:r>
            <a:r>
              <a:rPr lang="ru-RU" sz="2000">
                <a:cs typeface="Times New Roman" charset="0"/>
              </a:rPr>
              <a:t>,</a:t>
            </a:r>
            <a:r>
              <a:rPr lang="ru-RU" sz="2000"/>
              <a:t> </a:t>
            </a:r>
            <a:r>
              <a:rPr lang="ru-RU" sz="2000">
                <a:cs typeface="Times New Roman" charset="0"/>
              </a:rPr>
              <a:t>понимая под этим три ее основные симтома- дерматит, диарея(сильные поносы), деменция (приобретенное слабоумие)   Витамин РР содержится в больших количествах в отрубях, пивных   дрожжах, печени ,мясе.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build="p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>
                <a:solidFill>
                  <a:schemeClr val="accent2"/>
                </a:solidFill>
              </a:rPr>
              <a:t>Авитаминоз витамина РР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648200" y="2743200"/>
            <a:ext cx="4343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>
                <a:solidFill>
                  <a:srgbClr val="A51AE4"/>
                </a:solidFill>
                <a:latin typeface="Times New Roman" charset="0"/>
              </a:rPr>
              <a:t>Пеллагра.Специфический дерматит, располагающийся симметрично на не защищенных одеждой поверхностях тела.</a:t>
            </a:r>
          </a:p>
        </p:txBody>
      </p:sp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4550" y="1981200"/>
            <a:ext cx="3490913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>
                <a:solidFill>
                  <a:schemeClr val="accent2"/>
                </a:solidFill>
              </a:rPr>
              <a:t>Характеристика витаминов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FF0000"/>
                </a:solidFill>
                <a:cs typeface="Times New Roman" charset="0"/>
              </a:rPr>
              <a:t>Познакомимся с </a:t>
            </a:r>
            <a:r>
              <a:rPr lang="ru-RU" sz="2000" b="1">
                <a:solidFill>
                  <a:srgbClr val="FF0000"/>
                </a:solidFill>
              </a:rPr>
              <a:t>жирорастворимыми</a:t>
            </a:r>
            <a:r>
              <a:rPr lang="ru-RU" sz="2000" b="1">
                <a:solidFill>
                  <a:srgbClr val="FF0000"/>
                </a:solidFill>
                <a:cs typeface="Times New Roman" charset="0"/>
              </a:rPr>
              <a:t> витаминами.</a:t>
            </a:r>
            <a:endParaRPr lang="ru-RU" sz="2000" b="1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i="1">
                <a:solidFill>
                  <a:srgbClr val="3EC047"/>
                </a:solidFill>
              </a:rPr>
              <a:t>К ним принадлежат витамины А, </a:t>
            </a:r>
            <a:r>
              <a:rPr lang="en-US" sz="2000" b="1" i="1">
                <a:solidFill>
                  <a:srgbClr val="3EC047"/>
                </a:solidFill>
              </a:rPr>
              <a:t>D</a:t>
            </a:r>
            <a:r>
              <a:rPr lang="ru-RU" sz="2000" b="1" i="1">
                <a:solidFill>
                  <a:srgbClr val="3EC047"/>
                </a:solidFill>
              </a:rPr>
              <a:t>, Е, К.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9900CC"/>
                </a:solidFill>
                <a:cs typeface="Times New Roman" charset="0"/>
              </a:rPr>
              <a:t>Витамин А</a:t>
            </a:r>
            <a:r>
              <a:rPr lang="ru-RU" sz="2000">
                <a:cs typeface="Times New Roman" charset="0"/>
              </a:rPr>
              <a:t>, </a:t>
            </a:r>
            <a:r>
              <a:rPr lang="ru-RU" sz="2000" b="1">
                <a:solidFill>
                  <a:srgbClr val="9900CC"/>
                </a:solidFill>
                <a:cs typeface="Times New Roman" charset="0"/>
              </a:rPr>
              <a:t>или каротин</a:t>
            </a:r>
            <a:r>
              <a:rPr lang="ru-RU" sz="2000">
                <a:cs typeface="Times New Roman" charset="0"/>
              </a:rPr>
              <a:t> содержится в основном в животной пище, например в рыбьем жире, сливочном масле, молоке, яичных желтках, печени, почках, рыбьей икре. Вещество, превращающееся в организме в витамин А, содержится в растительной пище: моркови, шпинате, помидорах. Витамин А - составная часть    светочувствительного   вещества  в  сетчатке глаза. Кроме  того, он необходим для роста клеток. При его недостатке дети плохо растут, нарушается формирование зубов, волос, поражаются легкие. Может возникнуть  особое заболевание –« куриная слепота»:с наступлением сумерек таких больных ослабевает  зрение.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1" grpId="0" build="p" autoUpdateAnimBg="0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>
                <a:solidFill>
                  <a:schemeClr val="accent2"/>
                </a:solidFill>
              </a:rPr>
              <a:t>Характеристика витаминов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05000"/>
            <a:ext cx="46482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000" b="1">
                <a:solidFill>
                  <a:srgbClr val="9900CC"/>
                </a:solidFill>
                <a:cs typeface="Times New Roman" charset="0"/>
              </a:rPr>
              <a:t>Витамин </a:t>
            </a:r>
            <a:r>
              <a:rPr lang="en-US" sz="2000" b="1">
                <a:solidFill>
                  <a:srgbClr val="9900CC"/>
                </a:solidFill>
                <a:cs typeface="Times New Roman" charset="0"/>
              </a:rPr>
              <a:t>D</a:t>
            </a:r>
            <a:r>
              <a:rPr lang="ru-RU" sz="2000" b="1">
                <a:solidFill>
                  <a:srgbClr val="9900CC"/>
                </a:solidFill>
                <a:cs typeface="Times New Roman" charset="0"/>
              </a:rPr>
              <a:t> </a:t>
            </a:r>
            <a:r>
              <a:rPr lang="ru-RU" sz="2000" b="1">
                <a:solidFill>
                  <a:srgbClr val="9900CC"/>
                </a:solidFill>
              </a:rPr>
              <a:t>(антирахетический)</a:t>
            </a:r>
            <a:r>
              <a:rPr lang="ru-RU" sz="2000"/>
              <a:t> </a:t>
            </a:r>
            <a:r>
              <a:rPr lang="ru-RU" sz="2000">
                <a:cs typeface="Times New Roman" charset="0"/>
              </a:rPr>
              <a:t>содержится в рыбьем жире , печени, желтке  куриного яйца и многих других продуктах. При недостатке  в пище витамина </a:t>
            </a:r>
            <a:r>
              <a:rPr lang="en-US" sz="2000">
                <a:cs typeface="Times New Roman" charset="0"/>
              </a:rPr>
              <a:t>D</a:t>
            </a:r>
            <a:r>
              <a:rPr lang="ru-RU" sz="2000">
                <a:cs typeface="Times New Roman" charset="0"/>
              </a:rPr>
              <a:t> у детей развивается </a:t>
            </a:r>
            <a:r>
              <a:rPr lang="ru-RU" sz="2000" i="1">
                <a:cs typeface="Times New Roman" charset="0"/>
              </a:rPr>
              <a:t>РАХИТ</a:t>
            </a:r>
            <a:r>
              <a:rPr lang="ru-RU" sz="2000">
                <a:cs typeface="Times New Roman" charset="0"/>
              </a:rPr>
              <a:t>. При рахите содержание солей в костях, оказывается пониженным, поэтому  рост ребенка замедляется. Скелет формируется неправильно. У больных рахитом детей искривлены ноги, голова и живот увеличены. </a:t>
            </a:r>
            <a:endParaRPr lang="ru-RU" sz="2000"/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209800"/>
            <a:ext cx="37338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build="p" autoUpdateAnimBg="0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>
                <a:solidFill>
                  <a:schemeClr val="accent2"/>
                </a:solidFill>
              </a:rPr>
              <a:t>Заболевания при недостатке витамина </a:t>
            </a:r>
            <a:r>
              <a:rPr lang="en-US" b="1" i="1">
                <a:solidFill>
                  <a:schemeClr val="accent2"/>
                </a:solidFill>
              </a:rPr>
              <a:t>D</a:t>
            </a:r>
            <a:r>
              <a:rPr lang="ru-RU"/>
              <a:t> 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33400" y="6248400"/>
            <a:ext cx="7772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>
                <a:latin typeface="Times New Roman" charset="0"/>
              </a:rPr>
              <a:t>Авитаминоз </a:t>
            </a:r>
            <a:r>
              <a:rPr lang="en-US" sz="1600" i="1">
                <a:latin typeface="Times New Roman" charset="0"/>
              </a:rPr>
              <a:t>D</a:t>
            </a:r>
            <a:r>
              <a:rPr lang="ru-RU" sz="1600" i="1">
                <a:latin typeface="Times New Roman" charset="0"/>
              </a:rPr>
              <a:t> .Рахит. А- непропорционально большая голова. Б-искривление ног.</a:t>
            </a:r>
          </a:p>
        </p:txBody>
      </p:sp>
      <p:pic>
        <p:nvPicPr>
          <p:cNvPr id="4506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828800"/>
            <a:ext cx="3443288" cy="4114800"/>
          </a:xfrm>
          <a:prstGeom prst="rect">
            <a:avLst/>
          </a:prstGeom>
          <a:noFill/>
        </p:spPr>
      </p:pic>
      <p:pic>
        <p:nvPicPr>
          <p:cNvPr id="4506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1371600"/>
            <a:ext cx="1971675" cy="4848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06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>
                <a:solidFill>
                  <a:schemeClr val="accent2"/>
                </a:solidFill>
              </a:rPr>
              <a:t>Характеристика витаминов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000" b="1">
                <a:solidFill>
                  <a:srgbClr val="9900CC"/>
                </a:solidFill>
              </a:rPr>
              <a:t>Витамин Е  (антистерильный)</a:t>
            </a:r>
            <a:r>
              <a:rPr lang="ru-RU" sz="2000"/>
              <a:t> был открыт в 1922 году и было установлено, что витамин Е влияет на нормальное протекание процессов размножения. При недостатке у людей развивается бесплодие. Ими богаты семена злаков, ягоды шиповника, желтки яиц.</a:t>
            </a:r>
          </a:p>
          <a:p>
            <a:pPr>
              <a:buFontTx/>
              <a:buNone/>
            </a:pPr>
            <a:endParaRPr lang="ru-RU"/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2590800" y="5486400"/>
            <a:ext cx="2895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>
                <a:latin typeface="Times New Roman" charset="0"/>
              </a:rPr>
              <a:t>Мышечная атрофия при  авитаминозе Е.</a:t>
            </a:r>
          </a:p>
        </p:txBody>
      </p:sp>
      <p:pic>
        <p:nvPicPr>
          <p:cNvPr id="48136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429000"/>
            <a:ext cx="3676650" cy="2009775"/>
          </a:xfrm>
          <a:prstGeom prst="rect">
            <a:avLst/>
          </a:prstGeom>
          <a:noFill/>
        </p:spPr>
      </p:pic>
      <p:pic>
        <p:nvPicPr>
          <p:cNvPr id="4813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581400"/>
            <a:ext cx="2062163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utoUpdateAnimBg="0"/>
      <p:bldP spid="48131" grpId="0" build="p" autoUpdateAnimBg="0" advAuto="0"/>
      <p:bldP spid="4813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Хватает ли витаминов вашему организму?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2800" dirty="0">
              <a:solidFill>
                <a:srgbClr val="0066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dirty="0">
                <a:solidFill>
                  <a:srgbClr val="FFFF00"/>
                </a:solidFill>
              </a:rPr>
              <a:t>     </a:t>
            </a:r>
            <a:r>
              <a:rPr lang="ru-RU" sz="2400" b="1" dirty="0">
                <a:solidFill>
                  <a:srgbClr val="FFFF00"/>
                </a:solidFill>
              </a:rPr>
              <a:t>Вам не хватает витамина А, если</a:t>
            </a:r>
            <a:r>
              <a:rPr lang="ru-RU" sz="2400" b="1" dirty="0"/>
              <a:t>:</a:t>
            </a:r>
          </a:p>
          <a:p>
            <a:pPr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400" dirty="0"/>
              <a:t>  вас ослепляет слишком яркий дневной свет;</a:t>
            </a:r>
          </a:p>
          <a:p>
            <a:pPr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400" dirty="0"/>
              <a:t> вас ослепляет свет фар идущей навстречу машины;</a:t>
            </a:r>
          </a:p>
          <a:p>
            <a:pPr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400" dirty="0"/>
              <a:t>при переходе от дневного света к сумеркам вы наблюдаете! себя «куриную слепоту» с нарушением цветового зрения;</a:t>
            </a:r>
          </a:p>
          <a:p>
            <a:pPr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400" dirty="0"/>
              <a:t> у вас краснеет кожа на локтях, коленях и под ягодицами;</a:t>
            </a:r>
          </a:p>
          <a:p>
            <a:pPr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400" dirty="0"/>
              <a:t>у вас очень часто бывает раздражение слизистой оболочки горла;</a:t>
            </a:r>
          </a:p>
          <a:p>
            <a:pPr>
              <a:lnSpc>
                <a:spcPct val="8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400" dirty="0"/>
              <a:t>у вас появляется перхоть.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/>
              <a:t> </a:t>
            </a:r>
          </a:p>
          <a:p>
            <a:pPr>
              <a:lnSpc>
                <a:spcPct val="80000"/>
              </a:lnSpc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ЗАДАЧИ УРОКА: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i="1">
                <a:solidFill>
                  <a:schemeClr val="accent2"/>
                </a:solidFill>
                <a:cs typeface="Times New Roman" charset="0"/>
              </a:rPr>
              <a:t>1.  </a:t>
            </a:r>
            <a:r>
              <a:rPr lang="ru-RU" sz="2800" b="1" i="1">
                <a:solidFill>
                  <a:schemeClr val="accent2"/>
                </a:solidFill>
              </a:rPr>
              <a:t>Дать представление  о  витаминах</a:t>
            </a:r>
          </a:p>
          <a:p>
            <a:pPr>
              <a:lnSpc>
                <a:spcPct val="90000"/>
              </a:lnSpc>
            </a:pPr>
            <a:r>
              <a:rPr lang="ru-RU" sz="2800" b="1" i="1">
                <a:solidFill>
                  <a:schemeClr val="accent2"/>
                </a:solidFill>
              </a:rPr>
              <a:t>2. Что такое авитаминоз и гипервитаминоз?</a:t>
            </a:r>
          </a:p>
          <a:p>
            <a:pPr>
              <a:lnSpc>
                <a:spcPct val="90000"/>
              </a:lnSpc>
            </a:pPr>
            <a:r>
              <a:rPr lang="ru-RU" sz="2800" b="1" i="1">
                <a:solidFill>
                  <a:schemeClr val="accent2"/>
                </a:solidFill>
              </a:rPr>
              <a:t>3. </a:t>
            </a:r>
            <a:r>
              <a:rPr lang="ru-RU" sz="2800" b="1" i="1">
                <a:solidFill>
                  <a:schemeClr val="accent2"/>
                </a:solidFill>
                <a:cs typeface="Times New Roman" charset="0"/>
              </a:rPr>
              <a:t>История  открытия   витаминов</a:t>
            </a:r>
          </a:p>
          <a:p>
            <a:pPr>
              <a:lnSpc>
                <a:spcPct val="90000"/>
              </a:lnSpc>
            </a:pPr>
            <a:r>
              <a:rPr lang="ru-RU" sz="2800" b="1" i="1">
                <a:solidFill>
                  <a:schemeClr val="accent2"/>
                </a:solidFill>
              </a:rPr>
              <a:t>4. </a:t>
            </a:r>
            <a:r>
              <a:rPr lang="ru-RU" sz="2800" b="1" i="1">
                <a:solidFill>
                  <a:schemeClr val="accent2"/>
                </a:solidFill>
                <a:cs typeface="Times New Roman" charset="0"/>
              </a:rPr>
              <a:t> </a:t>
            </a:r>
            <a:r>
              <a:rPr lang="ru-RU" sz="2800" b="1" i="1">
                <a:solidFill>
                  <a:schemeClr val="accent2"/>
                </a:solidFill>
              </a:rPr>
              <a:t>Характеристика</a:t>
            </a:r>
            <a:r>
              <a:rPr lang="ru-RU" sz="2800" b="1" i="1">
                <a:solidFill>
                  <a:schemeClr val="accent2"/>
                </a:solidFill>
                <a:cs typeface="Times New Roman" charset="0"/>
              </a:rPr>
              <a:t> витаминов</a:t>
            </a:r>
            <a:r>
              <a:rPr lang="ru-RU" sz="2800" b="1" i="1">
                <a:solidFill>
                  <a:schemeClr val="accent2"/>
                </a:solidFill>
              </a:rPr>
              <a:t> (биологическая роль, содержание в продуктах, и заболевания при недостатке витаминов)</a:t>
            </a:r>
          </a:p>
          <a:p>
            <a:pPr>
              <a:lnSpc>
                <a:spcPct val="90000"/>
              </a:lnSpc>
            </a:pPr>
            <a:r>
              <a:rPr lang="ru-RU" sz="2800" b="1" i="1">
                <a:solidFill>
                  <a:schemeClr val="accent2"/>
                </a:solidFill>
              </a:rPr>
              <a:t>5. Тест на усвоение материала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827088" y="549275"/>
            <a:ext cx="80645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8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</a:rPr>
              <a:t>Вам не хватает витаминов группы В,</a:t>
            </a:r>
            <a: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u-RU" sz="2400" dirty="0">
                <a:latin typeface="Arial" charset="0"/>
              </a:rPr>
              <a:t>если: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400" dirty="0">
                <a:latin typeface="Arial" charset="0"/>
              </a:rPr>
              <a:t>на вашем лице можно увидеть следы себореи, в особенно на крыльях носа, вокруг глаз и ушей;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400" dirty="0">
                <a:latin typeface="Arial" charset="0"/>
              </a:rPr>
              <a:t>у вас ярко-красный язык;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400" dirty="0">
                <a:latin typeface="Arial" charset="0"/>
              </a:rPr>
              <a:t>у вас ярко-красные слизистые;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400" dirty="0">
                <a:latin typeface="Arial" charset="0"/>
              </a:rPr>
              <a:t>вы непривычно часто нервничаете;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400" dirty="0">
                <a:latin typeface="Arial" charset="0"/>
              </a:rPr>
              <a:t>на вас напала ничем не объяснимая бессонница;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400" dirty="0">
                <a:latin typeface="Arial" charset="0"/>
              </a:rPr>
              <a:t>вас беспокоят все усиливающиеся головокружения;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400" dirty="0">
                <a:latin typeface="Arial" charset="0"/>
              </a:rPr>
              <a:t>вы при малейшем усилии начинаете задыхаться;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400" dirty="0">
                <a:latin typeface="Arial" charset="0"/>
              </a:rPr>
              <a:t>перед вашими глазами пляшут пятнышки или (и) летают мушки.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i="1" dirty="0">
                <a:solidFill>
                  <a:srgbClr val="FFFF00"/>
                </a:solidFill>
              </a:rPr>
              <a:t>Вам не хватает витамина С</a:t>
            </a:r>
          </a:p>
        </p:txBody>
      </p:sp>
      <p:sp>
        <p:nvSpPr>
          <p:cNvPr id="1013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если: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ru-RU"/>
              <a:t> у вас распухают и кровоточат десны;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ru-RU"/>
              <a:t>даже при легком ударе на теле сразу же становится кровоподтек;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ru-RU"/>
              <a:t>без видимой причины болят мышцы;</a:t>
            </a:r>
          </a:p>
          <a:p>
            <a:pPr>
              <a:buFont typeface="Wingdings" pitchFamily="2" charset="2"/>
              <a:buNone/>
            </a:pPr>
            <a:r>
              <a:rPr lang="ru-RU"/>
              <a:t>начали шататься зубы.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i="1" dirty="0">
                <a:solidFill>
                  <a:srgbClr val="FFFF00"/>
                </a:solidFill>
              </a:rPr>
              <a:t>Вам не хватает витамина Е</a:t>
            </a:r>
          </a:p>
        </p:txBody>
      </p:sp>
      <p:sp>
        <p:nvSpPr>
          <p:cNvPr id="1126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ru-RU" dirty="0"/>
              <a:t>Вам не хватает витамина Е, если: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ru-RU" dirty="0"/>
              <a:t> вы постоянно ощущаете страшную усталость;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ru-RU" dirty="0"/>
              <a:t> порой случаются минуты необъяснимой слабости;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ru-RU" dirty="0"/>
              <a:t> стали медленно заживать царапины и раны;</a:t>
            </a:r>
          </a:p>
          <a:p>
            <a:pPr>
              <a:buClr>
                <a:srgbClr val="FFFF00"/>
              </a:buClr>
              <a:buFont typeface="Wingdings" pitchFamily="2" charset="2"/>
              <a:buNone/>
            </a:pPr>
            <a:endParaRPr lang="ru-RU" dirty="0"/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762000"/>
          </a:xfrm>
        </p:spPr>
        <p:txBody>
          <a:bodyPr/>
          <a:lstStyle/>
          <a:p>
            <a:r>
              <a:rPr lang="ru-RU" b="1" i="1" dirty="0">
                <a:solidFill>
                  <a:srgbClr val="00B050"/>
                </a:solidFill>
              </a:rPr>
              <a:t>Тест на усвоение материала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90600"/>
            <a:ext cx="4724400" cy="5562600"/>
          </a:xfrm>
        </p:spPr>
        <p:txBody>
          <a:bodyPr/>
          <a:lstStyle/>
          <a:p>
            <a:r>
              <a:rPr lang="ru-RU" sz="1400" b="1" i="1" dirty="0"/>
              <a:t>1. Витамины - это:   </a:t>
            </a:r>
          </a:p>
          <a:p>
            <a:r>
              <a:rPr lang="ru-RU" sz="1400" dirty="0"/>
              <a:t>а) минеральные вещества;</a:t>
            </a:r>
          </a:p>
          <a:p>
            <a:r>
              <a:rPr lang="ru-RU" sz="1400" dirty="0"/>
              <a:t>б) вещества органического происхождения;</a:t>
            </a:r>
          </a:p>
          <a:p>
            <a:r>
              <a:rPr lang="ru-RU" sz="1400" dirty="0"/>
              <a:t>в) белки                                </a:t>
            </a:r>
          </a:p>
          <a:p>
            <a:r>
              <a:rPr lang="ru-RU" sz="1400" b="1" i="1" dirty="0"/>
              <a:t>2. Авитаминоз –это </a:t>
            </a:r>
          </a:p>
          <a:p>
            <a:r>
              <a:rPr lang="ru-RU" sz="1400" dirty="0"/>
              <a:t>а) недостаток витаминов;</a:t>
            </a:r>
          </a:p>
          <a:p>
            <a:r>
              <a:rPr lang="ru-RU" sz="1400" dirty="0"/>
              <a:t>б) избыток витаминов;</a:t>
            </a:r>
          </a:p>
          <a:p>
            <a:r>
              <a:rPr lang="ru-RU" sz="1400" dirty="0"/>
              <a:t>в) частичный недостаток витаминов.          </a:t>
            </a:r>
          </a:p>
          <a:p>
            <a:r>
              <a:rPr lang="ru-RU" sz="1400" b="1" i="1" dirty="0"/>
              <a:t>3. К </a:t>
            </a:r>
            <a:r>
              <a:rPr lang="ru-RU" sz="1400" b="1" i="1" dirty="0" err="1"/>
              <a:t>водорастворимым</a:t>
            </a:r>
            <a:r>
              <a:rPr lang="ru-RU" sz="1400" b="1" i="1" dirty="0"/>
              <a:t> витаминам относятся:</a:t>
            </a:r>
          </a:p>
          <a:p>
            <a:r>
              <a:rPr lang="ru-RU" sz="1400" dirty="0"/>
              <a:t>а) витамины группы В, С, А   </a:t>
            </a:r>
          </a:p>
          <a:p>
            <a:r>
              <a:rPr lang="ru-RU" sz="1400" dirty="0"/>
              <a:t>б) витамины группы А, С, Е,К  </a:t>
            </a:r>
          </a:p>
          <a:p>
            <a:r>
              <a:rPr lang="ru-RU" sz="1400" dirty="0"/>
              <a:t>в) витамины группы В, С, Р и другие.                                                  </a:t>
            </a:r>
          </a:p>
          <a:p>
            <a:r>
              <a:rPr lang="ru-RU" sz="1400" b="1" i="1" dirty="0"/>
              <a:t>4. К жирорастворимым витаминам относятся:</a:t>
            </a:r>
          </a:p>
          <a:p>
            <a:r>
              <a:rPr lang="ru-RU" sz="1400" dirty="0"/>
              <a:t>а) витамины группы В, С   </a:t>
            </a:r>
          </a:p>
          <a:p>
            <a:r>
              <a:rPr lang="ru-RU" sz="1400" dirty="0"/>
              <a:t>б) витамины А, </a:t>
            </a:r>
            <a:r>
              <a:rPr lang="en-US" sz="1400" dirty="0"/>
              <a:t>D</a:t>
            </a:r>
            <a:r>
              <a:rPr lang="ru-RU" sz="1400" dirty="0"/>
              <a:t>, Е, К.                                                 </a:t>
            </a:r>
          </a:p>
          <a:p>
            <a:r>
              <a:rPr lang="ru-RU" sz="1400" dirty="0"/>
              <a:t> в) витамины А, Р</a:t>
            </a:r>
          </a:p>
          <a:p>
            <a:r>
              <a:rPr lang="ru-RU" sz="1400" b="1" i="1" dirty="0"/>
              <a:t>5. Недостаток витамина </a:t>
            </a:r>
            <a:r>
              <a:rPr lang="en-US" sz="1400" b="1" i="1" dirty="0"/>
              <a:t>D</a:t>
            </a:r>
            <a:r>
              <a:rPr lang="ru-RU" sz="1400" b="1" i="1" dirty="0"/>
              <a:t> приводит  к заболеванию:</a:t>
            </a:r>
          </a:p>
          <a:p>
            <a:r>
              <a:rPr lang="ru-RU" sz="1400" dirty="0"/>
              <a:t>а) рахитом;</a:t>
            </a:r>
          </a:p>
          <a:p>
            <a:r>
              <a:rPr lang="ru-RU" sz="1400" dirty="0"/>
              <a:t>б) цингой;</a:t>
            </a:r>
          </a:p>
          <a:p>
            <a:r>
              <a:rPr lang="ru-RU" sz="1400" dirty="0"/>
              <a:t>в) анемией.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990600"/>
            <a:ext cx="4114800" cy="5867400"/>
          </a:xfrm>
        </p:spPr>
        <p:txBody>
          <a:bodyPr/>
          <a:lstStyle/>
          <a:p>
            <a:r>
              <a:rPr lang="ru-RU" sz="1400" b="1" i="1"/>
              <a:t>6. В чем больше витамина С:</a:t>
            </a:r>
          </a:p>
          <a:p>
            <a:r>
              <a:rPr lang="ru-RU" sz="1400"/>
              <a:t>а) в мясе;</a:t>
            </a:r>
          </a:p>
          <a:p>
            <a:r>
              <a:rPr lang="ru-RU" sz="1400"/>
              <a:t>б) в смородине;</a:t>
            </a:r>
          </a:p>
          <a:p>
            <a:r>
              <a:rPr lang="ru-RU" sz="1400"/>
              <a:t>в) в хлебе.</a:t>
            </a:r>
          </a:p>
          <a:p>
            <a:r>
              <a:rPr lang="ru-RU" sz="1400" b="1" i="1"/>
              <a:t>7. Какой витамин необходимо включать в рацион больного пеллагрой:</a:t>
            </a:r>
          </a:p>
          <a:p>
            <a:r>
              <a:rPr lang="ru-RU" sz="1400"/>
              <a:t>а) витамин А</a:t>
            </a:r>
          </a:p>
          <a:p>
            <a:r>
              <a:rPr lang="ru-RU" sz="1400"/>
              <a:t>б) витамин Р</a:t>
            </a:r>
          </a:p>
          <a:p>
            <a:r>
              <a:rPr lang="ru-RU" sz="1400"/>
              <a:t>в) витамин С</a:t>
            </a:r>
          </a:p>
          <a:p>
            <a:r>
              <a:rPr lang="ru-RU" sz="1400" b="1" i="1"/>
              <a:t>8. Недостаток витамина В1 вызывает:</a:t>
            </a:r>
          </a:p>
          <a:p>
            <a:r>
              <a:rPr lang="ru-RU" sz="1400"/>
              <a:t>а) судороги;</a:t>
            </a:r>
          </a:p>
          <a:p>
            <a:r>
              <a:rPr lang="ru-RU" sz="1400"/>
              <a:t>б) дерматит;</a:t>
            </a:r>
          </a:p>
          <a:p>
            <a:r>
              <a:rPr lang="ru-RU" sz="1400"/>
              <a:t>в) анемию</a:t>
            </a:r>
          </a:p>
          <a:p>
            <a:r>
              <a:rPr lang="ru-RU" sz="1400" b="1" i="1"/>
              <a:t>9. Рыбий  жир богат витамином:</a:t>
            </a:r>
          </a:p>
          <a:p>
            <a:r>
              <a:rPr lang="ru-RU" sz="1400"/>
              <a:t>а) витамин А;</a:t>
            </a:r>
          </a:p>
          <a:p>
            <a:r>
              <a:rPr lang="ru-RU" sz="1400"/>
              <a:t>б) витамин С;</a:t>
            </a:r>
          </a:p>
          <a:p>
            <a:r>
              <a:rPr lang="ru-RU" sz="1400"/>
              <a:t>в) витамин </a:t>
            </a:r>
            <a:r>
              <a:rPr lang="en-US" sz="1400"/>
              <a:t>D</a:t>
            </a:r>
            <a:r>
              <a:rPr lang="ru-RU" sz="1400"/>
              <a:t>;</a:t>
            </a:r>
          </a:p>
          <a:p>
            <a:r>
              <a:rPr lang="ru-RU" sz="1400" b="1" i="1"/>
              <a:t>10. Отсутствие какого витамина приводит    к заболеванию бери-бери:</a:t>
            </a:r>
          </a:p>
          <a:p>
            <a:r>
              <a:rPr lang="ru-RU" sz="1400"/>
              <a:t>а) витамина А;</a:t>
            </a:r>
          </a:p>
          <a:p>
            <a:r>
              <a:rPr lang="ru-RU" sz="1400"/>
              <a:t>б) витамина С;</a:t>
            </a:r>
          </a:p>
          <a:p>
            <a:r>
              <a:rPr lang="ru-RU" sz="1400"/>
              <a:t>в) витамина В1.                                                         </a:t>
            </a:r>
          </a:p>
          <a:p>
            <a:pPr>
              <a:buFontTx/>
              <a:buNone/>
            </a:pPr>
            <a:endParaRPr lang="ru-RU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  <p:bldP spid="50179" grpId="0" autoUpdateAnimBg="0"/>
      <p:bldP spid="50180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КЛЮЧ К ТЕСТУ</a:t>
            </a:r>
          </a:p>
        </p:txBody>
      </p:sp>
      <p:grpSp>
        <p:nvGrpSpPr>
          <p:cNvPr id="2" name="Group 130"/>
          <p:cNvGrpSpPr>
            <a:grpSpLocks/>
          </p:cNvGrpSpPr>
          <p:nvPr/>
        </p:nvGrpSpPr>
        <p:grpSpPr bwMode="auto">
          <a:xfrm>
            <a:off x="665163" y="2722563"/>
            <a:ext cx="7815262" cy="1412875"/>
            <a:chOff x="-3" y="-3"/>
            <a:chExt cx="4923" cy="890"/>
          </a:xfrm>
        </p:grpSpPr>
        <p:grpSp>
          <p:nvGrpSpPr>
            <p:cNvPr id="3" name="Group 128"/>
            <p:cNvGrpSpPr>
              <a:grpSpLocks/>
            </p:cNvGrpSpPr>
            <p:nvPr/>
          </p:nvGrpSpPr>
          <p:grpSpPr bwMode="auto">
            <a:xfrm>
              <a:off x="0" y="0"/>
              <a:ext cx="4917" cy="884"/>
              <a:chOff x="0" y="0"/>
              <a:chExt cx="4917" cy="884"/>
            </a:xfrm>
          </p:grpSpPr>
          <p:grpSp>
            <p:nvGrpSpPr>
              <p:cNvPr id="4" name="Group 89"/>
              <p:cNvGrpSpPr>
                <a:grpSpLocks/>
              </p:cNvGrpSpPr>
              <p:nvPr/>
            </p:nvGrpSpPr>
            <p:grpSpPr bwMode="auto">
              <a:xfrm>
                <a:off x="0" y="0"/>
                <a:ext cx="491" cy="442"/>
                <a:chOff x="0" y="0"/>
                <a:chExt cx="491" cy="442"/>
              </a:xfrm>
            </p:grpSpPr>
            <p:sp>
              <p:nvSpPr>
                <p:cNvPr id="52292" name="Rectangle 68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405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3600" b="1">
                      <a:solidFill>
                        <a:srgbClr val="A51AE4"/>
                      </a:solidFill>
                      <a:latin typeface="Times New Roman" charset="0"/>
                      <a:cs typeface="Times New Roman" charset="0"/>
                    </a:rPr>
                    <a:t>1</a:t>
                  </a:r>
                  <a:endParaRPr lang="en-US" sz="3600">
                    <a:solidFill>
                      <a:srgbClr val="A51AE4"/>
                    </a:solidFill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endParaRPr lang="en-US" sz="3600">
                    <a:latin typeface="Times New Roman" charset="0"/>
                  </a:endParaRPr>
                </a:p>
              </p:txBody>
            </p:sp>
            <p:sp>
              <p:nvSpPr>
                <p:cNvPr id="52312" name="Rectangle 8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91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" name="Group 91"/>
              <p:cNvGrpSpPr>
                <a:grpSpLocks/>
              </p:cNvGrpSpPr>
              <p:nvPr/>
            </p:nvGrpSpPr>
            <p:grpSpPr bwMode="auto">
              <a:xfrm>
                <a:off x="491" y="0"/>
                <a:ext cx="491" cy="442"/>
                <a:chOff x="491" y="0"/>
                <a:chExt cx="491" cy="442"/>
              </a:xfrm>
            </p:grpSpPr>
            <p:sp>
              <p:nvSpPr>
                <p:cNvPr id="52293" name="Rectangle 69"/>
                <p:cNvSpPr>
                  <a:spLocks noChangeArrowheads="1"/>
                </p:cNvSpPr>
                <p:nvPr/>
              </p:nvSpPr>
              <p:spPr bwMode="auto">
                <a:xfrm>
                  <a:off x="534" y="0"/>
                  <a:ext cx="405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3600" b="1">
                      <a:solidFill>
                        <a:srgbClr val="A51AE4"/>
                      </a:solidFill>
                      <a:latin typeface="Times New Roman" charset="0"/>
                      <a:cs typeface="Times New Roman" charset="0"/>
                    </a:rPr>
                    <a:t>2</a:t>
                  </a:r>
                  <a:endParaRPr lang="en-US" sz="3600">
                    <a:solidFill>
                      <a:srgbClr val="A51AE4"/>
                    </a:solidFill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endParaRPr lang="en-US" sz="3600">
                    <a:latin typeface="Times New Roman" charset="0"/>
                  </a:endParaRPr>
                </a:p>
              </p:txBody>
            </p:sp>
            <p:sp>
              <p:nvSpPr>
                <p:cNvPr id="52314" name="Rectangle 90"/>
                <p:cNvSpPr>
                  <a:spLocks noChangeArrowheads="1"/>
                </p:cNvSpPr>
                <p:nvPr/>
              </p:nvSpPr>
              <p:spPr bwMode="auto">
                <a:xfrm>
                  <a:off x="491" y="0"/>
                  <a:ext cx="491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" name="Group 93"/>
              <p:cNvGrpSpPr>
                <a:grpSpLocks/>
              </p:cNvGrpSpPr>
              <p:nvPr/>
            </p:nvGrpSpPr>
            <p:grpSpPr bwMode="auto">
              <a:xfrm>
                <a:off x="982" y="0"/>
                <a:ext cx="491" cy="442"/>
                <a:chOff x="982" y="0"/>
                <a:chExt cx="491" cy="442"/>
              </a:xfrm>
            </p:grpSpPr>
            <p:sp>
              <p:nvSpPr>
                <p:cNvPr id="52294" name="Rectangle 70"/>
                <p:cNvSpPr>
                  <a:spLocks noChangeArrowheads="1"/>
                </p:cNvSpPr>
                <p:nvPr/>
              </p:nvSpPr>
              <p:spPr bwMode="auto">
                <a:xfrm>
                  <a:off x="1025" y="0"/>
                  <a:ext cx="405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3600" b="1">
                      <a:solidFill>
                        <a:srgbClr val="A51AE4"/>
                      </a:solidFill>
                      <a:latin typeface="Times New Roman" charset="0"/>
                      <a:cs typeface="Times New Roman" charset="0"/>
                    </a:rPr>
                    <a:t>3</a:t>
                  </a:r>
                  <a:endParaRPr lang="en-US" sz="3600">
                    <a:solidFill>
                      <a:srgbClr val="A51AE4"/>
                    </a:solidFill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endParaRPr lang="en-US" sz="3600">
                    <a:solidFill>
                      <a:srgbClr val="A51AE4"/>
                    </a:solidFill>
                    <a:latin typeface="Times New Roman" charset="0"/>
                  </a:endParaRPr>
                </a:p>
              </p:txBody>
            </p:sp>
            <p:sp>
              <p:nvSpPr>
                <p:cNvPr id="52316" name="Rectangle 92"/>
                <p:cNvSpPr>
                  <a:spLocks noChangeArrowheads="1"/>
                </p:cNvSpPr>
                <p:nvPr/>
              </p:nvSpPr>
              <p:spPr bwMode="auto">
                <a:xfrm>
                  <a:off x="982" y="0"/>
                  <a:ext cx="491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" name="Group 95"/>
              <p:cNvGrpSpPr>
                <a:grpSpLocks/>
              </p:cNvGrpSpPr>
              <p:nvPr/>
            </p:nvGrpSpPr>
            <p:grpSpPr bwMode="auto">
              <a:xfrm>
                <a:off x="1473" y="0"/>
                <a:ext cx="492" cy="442"/>
                <a:chOff x="1473" y="0"/>
                <a:chExt cx="492" cy="442"/>
              </a:xfrm>
            </p:grpSpPr>
            <p:sp>
              <p:nvSpPr>
                <p:cNvPr id="52295" name="Rectangle 71"/>
                <p:cNvSpPr>
                  <a:spLocks noChangeArrowheads="1"/>
                </p:cNvSpPr>
                <p:nvPr/>
              </p:nvSpPr>
              <p:spPr bwMode="auto">
                <a:xfrm>
                  <a:off x="1516" y="0"/>
                  <a:ext cx="406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3600" b="1">
                      <a:solidFill>
                        <a:srgbClr val="A51AE4"/>
                      </a:solidFill>
                      <a:latin typeface="Times New Roman" charset="0"/>
                      <a:cs typeface="Times New Roman" charset="0"/>
                    </a:rPr>
                    <a:t>4</a:t>
                  </a:r>
                  <a:endParaRPr lang="en-US" sz="3600">
                    <a:solidFill>
                      <a:srgbClr val="A51AE4"/>
                    </a:solidFill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endParaRPr lang="en-US" sz="3600">
                    <a:latin typeface="Times New Roman" charset="0"/>
                  </a:endParaRPr>
                </a:p>
              </p:txBody>
            </p:sp>
            <p:sp>
              <p:nvSpPr>
                <p:cNvPr id="52318" name="Rectangle 94"/>
                <p:cNvSpPr>
                  <a:spLocks noChangeArrowheads="1"/>
                </p:cNvSpPr>
                <p:nvPr/>
              </p:nvSpPr>
              <p:spPr bwMode="auto">
                <a:xfrm>
                  <a:off x="1473" y="0"/>
                  <a:ext cx="492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" name="Group 97"/>
              <p:cNvGrpSpPr>
                <a:grpSpLocks/>
              </p:cNvGrpSpPr>
              <p:nvPr/>
            </p:nvGrpSpPr>
            <p:grpSpPr bwMode="auto">
              <a:xfrm>
                <a:off x="1965" y="0"/>
                <a:ext cx="492" cy="442"/>
                <a:chOff x="1965" y="0"/>
                <a:chExt cx="492" cy="442"/>
              </a:xfrm>
            </p:grpSpPr>
            <p:sp>
              <p:nvSpPr>
                <p:cNvPr id="52296" name="Rectangle 72"/>
                <p:cNvSpPr>
                  <a:spLocks noChangeArrowheads="1"/>
                </p:cNvSpPr>
                <p:nvPr/>
              </p:nvSpPr>
              <p:spPr bwMode="auto">
                <a:xfrm>
                  <a:off x="2008" y="0"/>
                  <a:ext cx="406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3600" b="1">
                      <a:solidFill>
                        <a:srgbClr val="A51AE4"/>
                      </a:solidFill>
                      <a:latin typeface="Times New Roman" charset="0"/>
                      <a:cs typeface="Times New Roman" charset="0"/>
                    </a:rPr>
                    <a:t>5</a:t>
                  </a:r>
                  <a:endParaRPr lang="en-US" sz="3600">
                    <a:solidFill>
                      <a:srgbClr val="A51AE4"/>
                    </a:solidFill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endParaRPr lang="en-US" sz="3600">
                    <a:latin typeface="Times New Roman" charset="0"/>
                  </a:endParaRPr>
                </a:p>
              </p:txBody>
            </p:sp>
            <p:sp>
              <p:nvSpPr>
                <p:cNvPr id="52320" name="Rectangle 96"/>
                <p:cNvSpPr>
                  <a:spLocks noChangeArrowheads="1"/>
                </p:cNvSpPr>
                <p:nvPr/>
              </p:nvSpPr>
              <p:spPr bwMode="auto">
                <a:xfrm>
                  <a:off x="1965" y="0"/>
                  <a:ext cx="492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" name="Group 99"/>
              <p:cNvGrpSpPr>
                <a:grpSpLocks/>
              </p:cNvGrpSpPr>
              <p:nvPr/>
            </p:nvGrpSpPr>
            <p:grpSpPr bwMode="auto">
              <a:xfrm>
                <a:off x="2457" y="0"/>
                <a:ext cx="492" cy="442"/>
                <a:chOff x="2457" y="0"/>
                <a:chExt cx="492" cy="442"/>
              </a:xfrm>
            </p:grpSpPr>
            <p:sp>
              <p:nvSpPr>
                <p:cNvPr id="52297" name="Rectangle 73"/>
                <p:cNvSpPr>
                  <a:spLocks noChangeArrowheads="1"/>
                </p:cNvSpPr>
                <p:nvPr/>
              </p:nvSpPr>
              <p:spPr bwMode="auto">
                <a:xfrm>
                  <a:off x="2500" y="0"/>
                  <a:ext cx="406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3600" b="1">
                      <a:solidFill>
                        <a:srgbClr val="A51AE4"/>
                      </a:solidFill>
                      <a:latin typeface="Times New Roman" charset="0"/>
                      <a:cs typeface="Times New Roman" charset="0"/>
                    </a:rPr>
                    <a:t>6</a:t>
                  </a:r>
                  <a:endParaRPr lang="en-US" sz="3600">
                    <a:solidFill>
                      <a:srgbClr val="A51AE4"/>
                    </a:solidFill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endParaRPr lang="en-US" sz="3600">
                    <a:latin typeface="Times New Roman" charset="0"/>
                  </a:endParaRPr>
                </a:p>
              </p:txBody>
            </p:sp>
            <p:sp>
              <p:nvSpPr>
                <p:cNvPr id="52322" name="Rectangle 98"/>
                <p:cNvSpPr>
                  <a:spLocks noChangeArrowheads="1"/>
                </p:cNvSpPr>
                <p:nvPr/>
              </p:nvSpPr>
              <p:spPr bwMode="auto">
                <a:xfrm>
                  <a:off x="2457" y="0"/>
                  <a:ext cx="492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101"/>
              <p:cNvGrpSpPr>
                <a:grpSpLocks/>
              </p:cNvGrpSpPr>
              <p:nvPr/>
            </p:nvGrpSpPr>
            <p:grpSpPr bwMode="auto">
              <a:xfrm>
                <a:off x="2949" y="0"/>
                <a:ext cx="492" cy="442"/>
                <a:chOff x="2949" y="0"/>
                <a:chExt cx="492" cy="442"/>
              </a:xfrm>
            </p:grpSpPr>
            <p:sp>
              <p:nvSpPr>
                <p:cNvPr id="52298" name="Rectangle 74"/>
                <p:cNvSpPr>
                  <a:spLocks noChangeArrowheads="1"/>
                </p:cNvSpPr>
                <p:nvPr/>
              </p:nvSpPr>
              <p:spPr bwMode="auto">
                <a:xfrm>
                  <a:off x="2992" y="0"/>
                  <a:ext cx="406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3600" b="1">
                      <a:solidFill>
                        <a:srgbClr val="A51AE4"/>
                      </a:solidFill>
                      <a:latin typeface="Times New Roman" charset="0"/>
                      <a:cs typeface="Times New Roman" charset="0"/>
                    </a:rPr>
                    <a:t>7</a:t>
                  </a:r>
                  <a:endParaRPr lang="en-US" sz="3600">
                    <a:solidFill>
                      <a:srgbClr val="A51AE4"/>
                    </a:solidFill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endParaRPr lang="en-US" sz="3600">
                    <a:latin typeface="Times New Roman" charset="0"/>
                  </a:endParaRPr>
                </a:p>
              </p:txBody>
            </p:sp>
            <p:sp>
              <p:nvSpPr>
                <p:cNvPr id="52324" name="Rectangle 100"/>
                <p:cNvSpPr>
                  <a:spLocks noChangeArrowheads="1"/>
                </p:cNvSpPr>
                <p:nvPr/>
              </p:nvSpPr>
              <p:spPr bwMode="auto">
                <a:xfrm>
                  <a:off x="2949" y="0"/>
                  <a:ext cx="492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103"/>
              <p:cNvGrpSpPr>
                <a:grpSpLocks/>
              </p:cNvGrpSpPr>
              <p:nvPr/>
            </p:nvGrpSpPr>
            <p:grpSpPr bwMode="auto">
              <a:xfrm>
                <a:off x="3441" y="0"/>
                <a:ext cx="492" cy="442"/>
                <a:chOff x="3441" y="0"/>
                <a:chExt cx="492" cy="442"/>
              </a:xfrm>
            </p:grpSpPr>
            <p:sp>
              <p:nvSpPr>
                <p:cNvPr id="52299" name="Rectangle 75"/>
                <p:cNvSpPr>
                  <a:spLocks noChangeArrowheads="1"/>
                </p:cNvSpPr>
                <p:nvPr/>
              </p:nvSpPr>
              <p:spPr bwMode="auto">
                <a:xfrm>
                  <a:off x="3484" y="0"/>
                  <a:ext cx="406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3600" b="1">
                      <a:solidFill>
                        <a:srgbClr val="A51AE4"/>
                      </a:solidFill>
                      <a:latin typeface="Times New Roman" charset="0"/>
                      <a:cs typeface="Times New Roman" charset="0"/>
                    </a:rPr>
                    <a:t>8</a:t>
                  </a:r>
                  <a:endParaRPr lang="en-US" sz="3600">
                    <a:solidFill>
                      <a:srgbClr val="A51AE4"/>
                    </a:solidFill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endParaRPr lang="en-US" sz="3600">
                    <a:latin typeface="Times New Roman" charset="0"/>
                  </a:endParaRPr>
                </a:p>
              </p:txBody>
            </p:sp>
            <p:sp>
              <p:nvSpPr>
                <p:cNvPr id="52326" name="Rectangle 102"/>
                <p:cNvSpPr>
                  <a:spLocks noChangeArrowheads="1"/>
                </p:cNvSpPr>
                <p:nvPr/>
              </p:nvSpPr>
              <p:spPr bwMode="auto">
                <a:xfrm>
                  <a:off x="3441" y="0"/>
                  <a:ext cx="492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" name="Group 105"/>
              <p:cNvGrpSpPr>
                <a:grpSpLocks/>
              </p:cNvGrpSpPr>
              <p:nvPr/>
            </p:nvGrpSpPr>
            <p:grpSpPr bwMode="auto">
              <a:xfrm>
                <a:off x="3933" y="0"/>
                <a:ext cx="492" cy="442"/>
                <a:chOff x="3933" y="0"/>
                <a:chExt cx="492" cy="442"/>
              </a:xfrm>
            </p:grpSpPr>
            <p:sp>
              <p:nvSpPr>
                <p:cNvPr id="52300" name="Rectangle 76"/>
                <p:cNvSpPr>
                  <a:spLocks noChangeArrowheads="1"/>
                </p:cNvSpPr>
                <p:nvPr/>
              </p:nvSpPr>
              <p:spPr bwMode="auto">
                <a:xfrm>
                  <a:off x="3976" y="0"/>
                  <a:ext cx="406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3600" b="1">
                      <a:solidFill>
                        <a:srgbClr val="A51AE4"/>
                      </a:solidFill>
                      <a:latin typeface="Times New Roman" charset="0"/>
                      <a:cs typeface="Times New Roman" charset="0"/>
                    </a:rPr>
                    <a:t>9</a:t>
                  </a:r>
                  <a:endParaRPr lang="en-US" sz="3600">
                    <a:solidFill>
                      <a:srgbClr val="A51AE4"/>
                    </a:solidFill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endParaRPr lang="en-US" sz="3600">
                    <a:latin typeface="Times New Roman" charset="0"/>
                  </a:endParaRPr>
                </a:p>
              </p:txBody>
            </p:sp>
            <p:sp>
              <p:nvSpPr>
                <p:cNvPr id="52328" name="Rectangle 104"/>
                <p:cNvSpPr>
                  <a:spLocks noChangeArrowheads="1"/>
                </p:cNvSpPr>
                <p:nvPr/>
              </p:nvSpPr>
              <p:spPr bwMode="auto">
                <a:xfrm>
                  <a:off x="3933" y="0"/>
                  <a:ext cx="492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3" name="Group 107"/>
              <p:cNvGrpSpPr>
                <a:grpSpLocks/>
              </p:cNvGrpSpPr>
              <p:nvPr/>
            </p:nvGrpSpPr>
            <p:grpSpPr bwMode="auto">
              <a:xfrm>
                <a:off x="4425" y="0"/>
                <a:ext cx="492" cy="442"/>
                <a:chOff x="4425" y="0"/>
                <a:chExt cx="492" cy="442"/>
              </a:xfrm>
            </p:grpSpPr>
            <p:sp>
              <p:nvSpPr>
                <p:cNvPr id="52301" name="Rectangle 77"/>
                <p:cNvSpPr>
                  <a:spLocks noChangeArrowheads="1"/>
                </p:cNvSpPr>
                <p:nvPr/>
              </p:nvSpPr>
              <p:spPr bwMode="auto">
                <a:xfrm>
                  <a:off x="4468" y="0"/>
                  <a:ext cx="406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3600" b="1">
                      <a:solidFill>
                        <a:srgbClr val="A51AE4"/>
                      </a:solidFill>
                      <a:latin typeface="Times New Roman" charset="0"/>
                      <a:cs typeface="Times New Roman" charset="0"/>
                    </a:rPr>
                    <a:t>10</a:t>
                  </a:r>
                  <a:endParaRPr lang="en-US" sz="3600">
                    <a:solidFill>
                      <a:srgbClr val="A51AE4"/>
                    </a:solidFill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endParaRPr lang="en-US" sz="3600">
                    <a:latin typeface="Times New Roman" charset="0"/>
                  </a:endParaRPr>
                </a:p>
              </p:txBody>
            </p:sp>
            <p:sp>
              <p:nvSpPr>
                <p:cNvPr id="52330" name="Rectangle 106"/>
                <p:cNvSpPr>
                  <a:spLocks noChangeArrowheads="1"/>
                </p:cNvSpPr>
                <p:nvPr/>
              </p:nvSpPr>
              <p:spPr bwMode="auto">
                <a:xfrm>
                  <a:off x="4425" y="0"/>
                  <a:ext cx="492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4" name="Group 109"/>
              <p:cNvGrpSpPr>
                <a:grpSpLocks/>
              </p:cNvGrpSpPr>
              <p:nvPr/>
            </p:nvGrpSpPr>
            <p:grpSpPr bwMode="auto">
              <a:xfrm>
                <a:off x="0" y="442"/>
                <a:ext cx="491" cy="442"/>
                <a:chOff x="0" y="442"/>
                <a:chExt cx="491" cy="442"/>
              </a:xfrm>
            </p:grpSpPr>
            <p:sp>
              <p:nvSpPr>
                <p:cNvPr id="52302" name="Rectangle 78"/>
                <p:cNvSpPr>
                  <a:spLocks noChangeArrowheads="1"/>
                </p:cNvSpPr>
                <p:nvPr/>
              </p:nvSpPr>
              <p:spPr bwMode="auto">
                <a:xfrm>
                  <a:off x="43" y="442"/>
                  <a:ext cx="405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3600" b="1">
                      <a:latin typeface="Times New Roman" charset="0"/>
                      <a:cs typeface="Times New Roman" charset="0"/>
                    </a:rPr>
                    <a:t>Б</a:t>
                  </a:r>
                  <a:endParaRPr lang="en-US" sz="3600"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endParaRPr lang="en-US" sz="3600">
                    <a:latin typeface="Times New Roman" charset="0"/>
                  </a:endParaRPr>
                </a:p>
              </p:txBody>
            </p:sp>
            <p:sp>
              <p:nvSpPr>
                <p:cNvPr id="52332" name="Rectangle 108"/>
                <p:cNvSpPr>
                  <a:spLocks noChangeArrowheads="1"/>
                </p:cNvSpPr>
                <p:nvPr/>
              </p:nvSpPr>
              <p:spPr bwMode="auto">
                <a:xfrm>
                  <a:off x="0" y="442"/>
                  <a:ext cx="491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5" name="Group 111"/>
              <p:cNvGrpSpPr>
                <a:grpSpLocks/>
              </p:cNvGrpSpPr>
              <p:nvPr/>
            </p:nvGrpSpPr>
            <p:grpSpPr bwMode="auto">
              <a:xfrm>
                <a:off x="491" y="442"/>
                <a:ext cx="491" cy="442"/>
                <a:chOff x="491" y="442"/>
                <a:chExt cx="491" cy="442"/>
              </a:xfrm>
            </p:grpSpPr>
            <p:sp>
              <p:nvSpPr>
                <p:cNvPr id="52303" name="Rectangle 79"/>
                <p:cNvSpPr>
                  <a:spLocks noChangeArrowheads="1"/>
                </p:cNvSpPr>
                <p:nvPr/>
              </p:nvSpPr>
              <p:spPr bwMode="auto">
                <a:xfrm>
                  <a:off x="534" y="442"/>
                  <a:ext cx="405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3600" b="1">
                      <a:latin typeface="Times New Roman" charset="0"/>
                      <a:cs typeface="Times New Roman" charset="0"/>
                    </a:rPr>
                    <a:t>А</a:t>
                  </a:r>
                  <a:endParaRPr lang="en-US" sz="3600"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endParaRPr lang="en-US" sz="3600">
                    <a:latin typeface="Times New Roman" charset="0"/>
                  </a:endParaRPr>
                </a:p>
              </p:txBody>
            </p:sp>
            <p:sp>
              <p:nvSpPr>
                <p:cNvPr id="52334" name="Rectangle 110"/>
                <p:cNvSpPr>
                  <a:spLocks noChangeArrowheads="1"/>
                </p:cNvSpPr>
                <p:nvPr/>
              </p:nvSpPr>
              <p:spPr bwMode="auto">
                <a:xfrm>
                  <a:off x="491" y="442"/>
                  <a:ext cx="491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6" name="Group 113"/>
              <p:cNvGrpSpPr>
                <a:grpSpLocks/>
              </p:cNvGrpSpPr>
              <p:nvPr/>
            </p:nvGrpSpPr>
            <p:grpSpPr bwMode="auto">
              <a:xfrm>
                <a:off x="982" y="442"/>
                <a:ext cx="491" cy="442"/>
                <a:chOff x="982" y="442"/>
                <a:chExt cx="491" cy="442"/>
              </a:xfrm>
            </p:grpSpPr>
            <p:sp>
              <p:nvSpPr>
                <p:cNvPr id="52304" name="Rectangle 80"/>
                <p:cNvSpPr>
                  <a:spLocks noChangeArrowheads="1"/>
                </p:cNvSpPr>
                <p:nvPr/>
              </p:nvSpPr>
              <p:spPr bwMode="auto">
                <a:xfrm>
                  <a:off x="1025" y="442"/>
                  <a:ext cx="405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3600" b="1">
                      <a:latin typeface="Times New Roman" charset="0"/>
                      <a:cs typeface="Times New Roman" charset="0"/>
                    </a:rPr>
                    <a:t>В</a:t>
                  </a:r>
                  <a:endParaRPr lang="en-US" sz="3600"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endParaRPr lang="en-US" sz="3600">
                    <a:latin typeface="Times New Roman" charset="0"/>
                  </a:endParaRPr>
                </a:p>
              </p:txBody>
            </p:sp>
            <p:sp>
              <p:nvSpPr>
                <p:cNvPr id="52336" name="Rectangle 112"/>
                <p:cNvSpPr>
                  <a:spLocks noChangeArrowheads="1"/>
                </p:cNvSpPr>
                <p:nvPr/>
              </p:nvSpPr>
              <p:spPr bwMode="auto">
                <a:xfrm>
                  <a:off x="982" y="442"/>
                  <a:ext cx="491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" name="Group 115"/>
              <p:cNvGrpSpPr>
                <a:grpSpLocks/>
              </p:cNvGrpSpPr>
              <p:nvPr/>
            </p:nvGrpSpPr>
            <p:grpSpPr bwMode="auto">
              <a:xfrm>
                <a:off x="1473" y="442"/>
                <a:ext cx="492" cy="442"/>
                <a:chOff x="1473" y="442"/>
                <a:chExt cx="492" cy="442"/>
              </a:xfrm>
            </p:grpSpPr>
            <p:sp>
              <p:nvSpPr>
                <p:cNvPr id="52305" name="Rectangle 81"/>
                <p:cNvSpPr>
                  <a:spLocks noChangeArrowheads="1"/>
                </p:cNvSpPr>
                <p:nvPr/>
              </p:nvSpPr>
              <p:spPr bwMode="auto">
                <a:xfrm>
                  <a:off x="1516" y="442"/>
                  <a:ext cx="406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3600" b="1">
                      <a:latin typeface="Times New Roman" charset="0"/>
                      <a:cs typeface="Times New Roman" charset="0"/>
                    </a:rPr>
                    <a:t>Б</a:t>
                  </a:r>
                  <a:endParaRPr lang="en-US" sz="3600"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endParaRPr lang="en-US" sz="3600">
                    <a:latin typeface="Times New Roman" charset="0"/>
                  </a:endParaRPr>
                </a:p>
              </p:txBody>
            </p:sp>
            <p:sp>
              <p:nvSpPr>
                <p:cNvPr id="52338" name="Rectangle 114"/>
                <p:cNvSpPr>
                  <a:spLocks noChangeArrowheads="1"/>
                </p:cNvSpPr>
                <p:nvPr/>
              </p:nvSpPr>
              <p:spPr bwMode="auto">
                <a:xfrm>
                  <a:off x="1473" y="442"/>
                  <a:ext cx="492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8" name="Group 117"/>
              <p:cNvGrpSpPr>
                <a:grpSpLocks/>
              </p:cNvGrpSpPr>
              <p:nvPr/>
            </p:nvGrpSpPr>
            <p:grpSpPr bwMode="auto">
              <a:xfrm>
                <a:off x="1965" y="442"/>
                <a:ext cx="492" cy="442"/>
                <a:chOff x="1965" y="442"/>
                <a:chExt cx="492" cy="442"/>
              </a:xfrm>
            </p:grpSpPr>
            <p:sp>
              <p:nvSpPr>
                <p:cNvPr id="52306" name="Rectangle 82"/>
                <p:cNvSpPr>
                  <a:spLocks noChangeArrowheads="1"/>
                </p:cNvSpPr>
                <p:nvPr/>
              </p:nvSpPr>
              <p:spPr bwMode="auto">
                <a:xfrm>
                  <a:off x="2008" y="442"/>
                  <a:ext cx="406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3600" b="1">
                      <a:latin typeface="Times New Roman" charset="0"/>
                      <a:cs typeface="Times New Roman" charset="0"/>
                    </a:rPr>
                    <a:t>А</a:t>
                  </a:r>
                  <a:endParaRPr lang="en-US" sz="3600"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endParaRPr lang="en-US" sz="3600">
                    <a:latin typeface="Times New Roman" charset="0"/>
                  </a:endParaRPr>
                </a:p>
              </p:txBody>
            </p:sp>
            <p:sp>
              <p:nvSpPr>
                <p:cNvPr id="52340" name="Rectangle 116"/>
                <p:cNvSpPr>
                  <a:spLocks noChangeArrowheads="1"/>
                </p:cNvSpPr>
                <p:nvPr/>
              </p:nvSpPr>
              <p:spPr bwMode="auto">
                <a:xfrm>
                  <a:off x="1965" y="442"/>
                  <a:ext cx="492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9" name="Group 119"/>
              <p:cNvGrpSpPr>
                <a:grpSpLocks/>
              </p:cNvGrpSpPr>
              <p:nvPr/>
            </p:nvGrpSpPr>
            <p:grpSpPr bwMode="auto">
              <a:xfrm>
                <a:off x="2457" y="442"/>
                <a:ext cx="492" cy="442"/>
                <a:chOff x="2457" y="442"/>
                <a:chExt cx="492" cy="442"/>
              </a:xfrm>
            </p:grpSpPr>
            <p:sp>
              <p:nvSpPr>
                <p:cNvPr id="52307" name="Rectangle 83"/>
                <p:cNvSpPr>
                  <a:spLocks noChangeArrowheads="1"/>
                </p:cNvSpPr>
                <p:nvPr/>
              </p:nvSpPr>
              <p:spPr bwMode="auto">
                <a:xfrm>
                  <a:off x="2500" y="442"/>
                  <a:ext cx="406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3600" b="1">
                      <a:latin typeface="Times New Roman" charset="0"/>
                      <a:cs typeface="Times New Roman" charset="0"/>
                    </a:rPr>
                    <a:t>Б</a:t>
                  </a:r>
                  <a:endParaRPr lang="en-US" sz="3600"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endParaRPr lang="en-US" sz="3600">
                    <a:latin typeface="Times New Roman" charset="0"/>
                  </a:endParaRPr>
                </a:p>
              </p:txBody>
            </p:sp>
            <p:sp>
              <p:nvSpPr>
                <p:cNvPr id="52342" name="Rectangle 118"/>
                <p:cNvSpPr>
                  <a:spLocks noChangeArrowheads="1"/>
                </p:cNvSpPr>
                <p:nvPr/>
              </p:nvSpPr>
              <p:spPr bwMode="auto">
                <a:xfrm>
                  <a:off x="2457" y="442"/>
                  <a:ext cx="492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0" name="Group 121"/>
              <p:cNvGrpSpPr>
                <a:grpSpLocks/>
              </p:cNvGrpSpPr>
              <p:nvPr/>
            </p:nvGrpSpPr>
            <p:grpSpPr bwMode="auto">
              <a:xfrm>
                <a:off x="2949" y="442"/>
                <a:ext cx="492" cy="442"/>
                <a:chOff x="2949" y="442"/>
                <a:chExt cx="492" cy="442"/>
              </a:xfrm>
            </p:grpSpPr>
            <p:sp>
              <p:nvSpPr>
                <p:cNvPr id="52308" name="Rectangle 84"/>
                <p:cNvSpPr>
                  <a:spLocks noChangeArrowheads="1"/>
                </p:cNvSpPr>
                <p:nvPr/>
              </p:nvSpPr>
              <p:spPr bwMode="auto">
                <a:xfrm>
                  <a:off x="2992" y="442"/>
                  <a:ext cx="406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3600" b="1">
                      <a:latin typeface="Times New Roman" charset="0"/>
                      <a:cs typeface="Times New Roman" charset="0"/>
                    </a:rPr>
                    <a:t>Б</a:t>
                  </a:r>
                  <a:endParaRPr lang="en-US" sz="3600"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endParaRPr lang="en-US" sz="3600">
                    <a:latin typeface="Times New Roman" charset="0"/>
                  </a:endParaRPr>
                </a:p>
              </p:txBody>
            </p:sp>
            <p:sp>
              <p:nvSpPr>
                <p:cNvPr id="52344" name="Rectangle 120"/>
                <p:cNvSpPr>
                  <a:spLocks noChangeArrowheads="1"/>
                </p:cNvSpPr>
                <p:nvPr/>
              </p:nvSpPr>
              <p:spPr bwMode="auto">
                <a:xfrm>
                  <a:off x="2949" y="442"/>
                  <a:ext cx="492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1" name="Group 123"/>
              <p:cNvGrpSpPr>
                <a:grpSpLocks/>
              </p:cNvGrpSpPr>
              <p:nvPr/>
            </p:nvGrpSpPr>
            <p:grpSpPr bwMode="auto">
              <a:xfrm>
                <a:off x="3441" y="442"/>
                <a:ext cx="492" cy="442"/>
                <a:chOff x="3441" y="442"/>
                <a:chExt cx="492" cy="442"/>
              </a:xfrm>
            </p:grpSpPr>
            <p:sp>
              <p:nvSpPr>
                <p:cNvPr id="52309" name="Rectangle 85"/>
                <p:cNvSpPr>
                  <a:spLocks noChangeArrowheads="1"/>
                </p:cNvSpPr>
                <p:nvPr/>
              </p:nvSpPr>
              <p:spPr bwMode="auto">
                <a:xfrm>
                  <a:off x="3484" y="442"/>
                  <a:ext cx="406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3600" b="1">
                      <a:latin typeface="Times New Roman" charset="0"/>
                      <a:cs typeface="Times New Roman" charset="0"/>
                    </a:rPr>
                    <a:t>А</a:t>
                  </a:r>
                  <a:endParaRPr lang="en-US" sz="3600"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endParaRPr lang="en-US" sz="3600">
                    <a:latin typeface="Times New Roman" charset="0"/>
                  </a:endParaRPr>
                </a:p>
              </p:txBody>
            </p:sp>
            <p:sp>
              <p:nvSpPr>
                <p:cNvPr id="52346" name="Rectangle 122"/>
                <p:cNvSpPr>
                  <a:spLocks noChangeArrowheads="1"/>
                </p:cNvSpPr>
                <p:nvPr/>
              </p:nvSpPr>
              <p:spPr bwMode="auto">
                <a:xfrm>
                  <a:off x="3441" y="442"/>
                  <a:ext cx="492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" name="Group 125"/>
              <p:cNvGrpSpPr>
                <a:grpSpLocks/>
              </p:cNvGrpSpPr>
              <p:nvPr/>
            </p:nvGrpSpPr>
            <p:grpSpPr bwMode="auto">
              <a:xfrm>
                <a:off x="3933" y="442"/>
                <a:ext cx="492" cy="442"/>
                <a:chOff x="3933" y="442"/>
                <a:chExt cx="492" cy="442"/>
              </a:xfrm>
            </p:grpSpPr>
            <p:sp>
              <p:nvSpPr>
                <p:cNvPr id="52310" name="Rectangle 86"/>
                <p:cNvSpPr>
                  <a:spLocks noChangeArrowheads="1"/>
                </p:cNvSpPr>
                <p:nvPr/>
              </p:nvSpPr>
              <p:spPr bwMode="auto">
                <a:xfrm>
                  <a:off x="3976" y="442"/>
                  <a:ext cx="406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3600" b="1">
                      <a:latin typeface="Times New Roman" charset="0"/>
                      <a:cs typeface="Times New Roman" charset="0"/>
                    </a:rPr>
                    <a:t>В</a:t>
                  </a:r>
                  <a:endParaRPr lang="en-US" sz="3600"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endParaRPr lang="en-US" sz="3600">
                    <a:latin typeface="Times New Roman" charset="0"/>
                  </a:endParaRPr>
                </a:p>
              </p:txBody>
            </p:sp>
            <p:sp>
              <p:nvSpPr>
                <p:cNvPr id="52348" name="Rectangle 124"/>
                <p:cNvSpPr>
                  <a:spLocks noChangeArrowheads="1"/>
                </p:cNvSpPr>
                <p:nvPr/>
              </p:nvSpPr>
              <p:spPr bwMode="auto">
                <a:xfrm>
                  <a:off x="3933" y="442"/>
                  <a:ext cx="492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3" name="Group 127"/>
              <p:cNvGrpSpPr>
                <a:grpSpLocks/>
              </p:cNvGrpSpPr>
              <p:nvPr/>
            </p:nvGrpSpPr>
            <p:grpSpPr bwMode="auto">
              <a:xfrm>
                <a:off x="4425" y="442"/>
                <a:ext cx="492" cy="442"/>
                <a:chOff x="4425" y="442"/>
                <a:chExt cx="492" cy="442"/>
              </a:xfrm>
            </p:grpSpPr>
            <p:sp>
              <p:nvSpPr>
                <p:cNvPr id="52311" name="Rectangle 87"/>
                <p:cNvSpPr>
                  <a:spLocks noChangeArrowheads="1"/>
                </p:cNvSpPr>
                <p:nvPr/>
              </p:nvSpPr>
              <p:spPr bwMode="auto">
                <a:xfrm>
                  <a:off x="4468" y="442"/>
                  <a:ext cx="406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 sz="3600" b="1">
                      <a:latin typeface="Times New Roman" charset="0"/>
                      <a:cs typeface="Times New Roman" charset="0"/>
                    </a:rPr>
                    <a:t>В</a:t>
                  </a:r>
                  <a:endParaRPr lang="en-US" sz="3600">
                    <a:latin typeface="Times New Roman" charset="0"/>
                    <a:cs typeface="Times New Roman" charset="0"/>
                  </a:endParaRPr>
                </a:p>
                <a:p>
                  <a:pPr eaLnBrk="0" hangingPunct="0"/>
                  <a:endParaRPr lang="en-US" sz="3600">
                    <a:latin typeface="Times New Roman" charset="0"/>
                  </a:endParaRPr>
                </a:p>
              </p:txBody>
            </p:sp>
            <p:sp>
              <p:nvSpPr>
                <p:cNvPr id="52350" name="Rectangle 126"/>
                <p:cNvSpPr>
                  <a:spLocks noChangeArrowheads="1"/>
                </p:cNvSpPr>
                <p:nvPr/>
              </p:nvSpPr>
              <p:spPr bwMode="auto">
                <a:xfrm>
                  <a:off x="4425" y="442"/>
                  <a:ext cx="492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52353" name="Rectangle 129"/>
            <p:cNvSpPr>
              <a:spLocks noChangeArrowheads="1"/>
            </p:cNvSpPr>
            <p:nvPr/>
          </p:nvSpPr>
          <p:spPr bwMode="auto">
            <a:xfrm>
              <a:off x="-3" y="-3"/>
              <a:ext cx="4923" cy="890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СПАСИБО ЗА УРОК.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5400" dirty="0" smtClean="0"/>
          </a:p>
          <a:p>
            <a:pPr algn="ctr">
              <a:buNone/>
            </a:pPr>
            <a:r>
              <a:rPr lang="ru-RU" sz="5400" dirty="0" smtClean="0">
                <a:solidFill>
                  <a:srgbClr val="00B050"/>
                </a:solidFill>
              </a:rPr>
              <a:t>БУДЬТЕ ЗДОРОВЫ!</a:t>
            </a:r>
            <a:endParaRPr lang="ru-RU" sz="5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6163" y="622300"/>
            <a:ext cx="7342187" cy="941388"/>
          </a:xfrm>
        </p:spPr>
        <p:txBody>
          <a:bodyPr>
            <a:normAutofit fontScale="90000"/>
          </a:bodyPr>
          <a:lstStyle/>
          <a:p>
            <a:r>
              <a:rPr lang="ru-RU" b="1" i="1">
                <a:solidFill>
                  <a:schemeClr val="accent2"/>
                </a:solidFill>
              </a:rPr>
              <a:t>Представление о витаминах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i="1">
                <a:solidFill>
                  <a:srgbClr val="A51AE4"/>
                </a:solidFill>
              </a:rPr>
              <a:t>Витамины</a:t>
            </a:r>
            <a:r>
              <a:rPr lang="ru-RU" sz="2800">
                <a:solidFill>
                  <a:srgbClr val="A51AE4"/>
                </a:solidFill>
              </a:rPr>
              <a:t> </a:t>
            </a:r>
            <a:r>
              <a:rPr lang="ru-RU" sz="2800"/>
              <a:t>– </a:t>
            </a:r>
            <a:r>
              <a:rPr lang="ru-RU" sz="2800">
                <a:latin typeface="Book Antiqua" pitchFamily="18" charset="0"/>
              </a:rPr>
              <a:t>это жизненно необходимые низкомолекулярные органические вещества, которые в минимальных дозах оказывают на организм мощное биологическое действие через участие деятельности ферментов. Организм витамины не синтезирует, поэтому основным источником витаминов служат продукты питания.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>
                <a:solidFill>
                  <a:schemeClr val="accent2"/>
                </a:solidFill>
              </a:rPr>
              <a:t>Авитаминоз и гипервитаминоз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i="1">
                <a:solidFill>
                  <a:schemeClr val="hlink"/>
                </a:solidFill>
              </a:rPr>
              <a:t>Авитаминоз</a:t>
            </a:r>
            <a:r>
              <a:rPr lang="ru-RU" sz="2800"/>
              <a:t> – </a:t>
            </a:r>
            <a:r>
              <a:rPr lang="ru-RU" sz="2800" b="1"/>
              <a:t>это заболевание, вызванное полным отсутствием какого-либо витамина.   </a:t>
            </a:r>
          </a:p>
          <a:p>
            <a:pPr>
              <a:buFontTx/>
              <a:buNone/>
            </a:pPr>
            <a:endParaRPr lang="ru-RU" sz="2800" b="1"/>
          </a:p>
          <a:p>
            <a:pPr>
              <a:buFontTx/>
              <a:buNone/>
            </a:pPr>
            <a:r>
              <a:rPr lang="ru-RU" sz="2800" b="1" i="1">
                <a:solidFill>
                  <a:schemeClr val="hlink"/>
                </a:solidFill>
              </a:rPr>
              <a:t>Гипервитаминоз</a:t>
            </a:r>
            <a:r>
              <a:rPr lang="ru-RU" sz="2800" i="1">
                <a:solidFill>
                  <a:schemeClr val="hlink"/>
                </a:solidFill>
              </a:rPr>
              <a:t> </a:t>
            </a:r>
            <a:r>
              <a:rPr lang="ru-RU" sz="2800"/>
              <a:t> </a:t>
            </a:r>
            <a:r>
              <a:rPr lang="ru-RU" sz="2800" b="1"/>
              <a:t>развивается при избыточном потреблении витаминов. В результате может развиться аллергия, кожные сипи, тошнота, понос.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391400" cy="758825"/>
          </a:xfrm>
        </p:spPr>
        <p:txBody>
          <a:bodyPr>
            <a:normAutofit fontScale="90000"/>
          </a:bodyPr>
          <a:lstStyle/>
          <a:p>
            <a:r>
              <a:rPr lang="ru-RU" b="1" i="1">
                <a:solidFill>
                  <a:schemeClr val="accent2"/>
                </a:solidFill>
              </a:rPr>
              <a:t>Характеристика витаминов</a:t>
            </a:r>
            <a:r>
              <a:rPr lang="ru-RU" b="1" i="1"/>
              <a:t> 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772400" cy="5181600"/>
          </a:xfrm>
          <a:solidFill>
            <a:schemeClr val="bg1"/>
          </a:solidFill>
        </p:spPr>
        <p:txBody>
          <a:bodyPr/>
          <a:lstStyle/>
          <a:p>
            <a:pPr algn="ctr">
              <a:buFontTx/>
              <a:buNone/>
            </a:pPr>
            <a:r>
              <a:rPr lang="ru-RU" sz="2800" dirty="0"/>
              <a:t>    </a:t>
            </a:r>
            <a:r>
              <a:rPr lang="ru-RU" sz="2800" i="1" dirty="0">
                <a:latin typeface="Monotype Corsiva" pitchFamily="66" charset="0"/>
                <a:cs typeface="Times New Roman" charset="0"/>
              </a:rPr>
              <a:t>В настоящее  время  открыто   более 80  видов  витаминов. В большинстве случаев это различные органические вещества. Обозначаются витамины большими латинскими А, С, В, </a:t>
            </a:r>
            <a:r>
              <a:rPr lang="en-US" sz="2800" i="1" dirty="0">
                <a:latin typeface="Monotype Corsiva" pitchFamily="66" charset="0"/>
                <a:cs typeface="Times New Roman" charset="0"/>
              </a:rPr>
              <a:t>D</a:t>
            </a:r>
            <a:r>
              <a:rPr lang="ru-RU" sz="2800" i="1" dirty="0">
                <a:latin typeface="Monotype Corsiva" pitchFamily="66" charset="0"/>
                <a:cs typeface="Times New Roman" charset="0"/>
              </a:rPr>
              <a:t>, </a:t>
            </a:r>
            <a:r>
              <a:rPr lang="en-US" sz="2800" i="1" dirty="0">
                <a:latin typeface="Monotype Corsiva" pitchFamily="66" charset="0"/>
                <a:cs typeface="Times New Roman" charset="0"/>
              </a:rPr>
              <a:t>P</a:t>
            </a:r>
            <a:r>
              <a:rPr lang="ru-RU" sz="2800" i="1" dirty="0">
                <a:latin typeface="Monotype Corsiva" pitchFamily="66" charset="0"/>
                <a:cs typeface="Times New Roman" charset="0"/>
              </a:rPr>
              <a:t>, Е и другие.</a:t>
            </a:r>
            <a:r>
              <a:rPr lang="ru-RU" sz="2800" dirty="0">
                <a:latin typeface="Monotype Corsiva" pitchFamily="66" charset="0"/>
                <a:cs typeface="Times New Roman" charset="0"/>
              </a:rPr>
              <a:t>    </a:t>
            </a:r>
          </a:p>
          <a:p>
            <a:pPr algn="just">
              <a:buFontTx/>
              <a:buNone/>
            </a:pPr>
            <a:r>
              <a:rPr lang="ru-RU" sz="2800" dirty="0">
                <a:latin typeface="Monotype Corsiva" pitchFamily="66" charset="0"/>
              </a:rPr>
              <a:t>   </a:t>
            </a:r>
            <a:r>
              <a:rPr lang="ru-RU" sz="2800" dirty="0">
                <a:latin typeface="Monotype Corsiva" pitchFamily="66" charset="0"/>
                <a:cs typeface="Times New Roman" charset="0"/>
              </a:rPr>
              <a:t>Витамины классифицируют по их способности растворяться в воде или в жирах, в связи с чем выделяют две группы витаминов: </a:t>
            </a:r>
            <a:r>
              <a:rPr lang="ru-RU" sz="2800" b="1" u="sng" dirty="0" err="1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charset="0"/>
              </a:rPr>
              <a:t>водорастворимые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charset="0"/>
              </a:rPr>
              <a:t> </a:t>
            </a:r>
            <a:r>
              <a:rPr lang="ru-RU" sz="2800" dirty="0">
                <a:latin typeface="Monotype Corsiva" pitchFamily="66" charset="0"/>
                <a:cs typeface="Times New Roman" charset="0"/>
              </a:rPr>
              <a:t>(витамины групп В, витамины С, Р) и </a:t>
            </a:r>
            <a:r>
              <a:rPr lang="ru-RU" sz="2800" b="1" u="sng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charset="0"/>
              </a:rPr>
              <a:t>жирорастворимые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charset="0"/>
              </a:rPr>
              <a:t> </a:t>
            </a:r>
            <a:r>
              <a:rPr lang="ru-RU" sz="2800" dirty="0">
                <a:latin typeface="Monotype Corsiva" pitchFamily="66" charset="0"/>
                <a:cs typeface="Times New Roman" charset="0"/>
              </a:rPr>
              <a:t>(витамины А, </a:t>
            </a:r>
            <a:r>
              <a:rPr lang="en-US" sz="2800" dirty="0">
                <a:latin typeface="Monotype Corsiva" pitchFamily="66" charset="0"/>
                <a:cs typeface="Times New Roman" charset="0"/>
              </a:rPr>
              <a:t>D</a:t>
            </a:r>
            <a:r>
              <a:rPr lang="ru-RU" sz="2800" dirty="0">
                <a:latin typeface="Monotype Corsiva" pitchFamily="66" charset="0"/>
                <a:cs typeface="Times New Roman" charset="0"/>
              </a:rPr>
              <a:t>, Е, К).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2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>
                <a:solidFill>
                  <a:schemeClr val="accent2"/>
                </a:solidFill>
              </a:rPr>
              <a:t>Характеристика витаминов</a:t>
            </a:r>
            <a:r>
              <a:rPr lang="ru-RU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6096000" cy="4114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b="1" i="1">
                <a:solidFill>
                  <a:srgbClr val="FF0000"/>
                </a:solidFill>
                <a:cs typeface="Times New Roman" charset="0"/>
              </a:rPr>
              <a:t>Познакомимся с водорастворимыми витаминами</a:t>
            </a:r>
            <a:r>
              <a:rPr lang="ru-RU" sz="2000" b="1" i="1">
                <a:cs typeface="Times New Roman" charset="0"/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>
                <a:solidFill>
                  <a:srgbClr val="3EC047"/>
                </a:solidFill>
                <a:cs typeface="Times New Roman" charset="0"/>
              </a:rPr>
              <a:t>К </a:t>
            </a:r>
            <a:r>
              <a:rPr lang="ru-RU" sz="1600" b="1" i="1">
                <a:solidFill>
                  <a:srgbClr val="3EC047"/>
                </a:solidFill>
                <a:cs typeface="Times New Roman" charset="0"/>
              </a:rPr>
              <a:t>витаминам группы В относится несколько форм витаминов, например: В1,В2, </a:t>
            </a:r>
            <a:r>
              <a:rPr lang="ru-RU" sz="1600" b="1" i="1">
                <a:solidFill>
                  <a:srgbClr val="3EC047"/>
                </a:solidFill>
              </a:rPr>
              <a:t>В6, </a:t>
            </a:r>
            <a:r>
              <a:rPr lang="ru-RU" sz="1600" b="1" i="1">
                <a:solidFill>
                  <a:srgbClr val="3EC047"/>
                </a:solidFill>
                <a:cs typeface="Times New Roman" charset="0"/>
              </a:rPr>
              <a:t>В12. </a:t>
            </a:r>
            <a:endParaRPr lang="ru-RU" sz="1600" b="1" i="1">
              <a:solidFill>
                <a:srgbClr val="3EC047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/>
              <a:t>      </a:t>
            </a:r>
            <a:r>
              <a:rPr lang="ru-RU" sz="1800" b="1">
                <a:solidFill>
                  <a:srgbClr val="9900CC"/>
                </a:solidFill>
                <a:cs typeface="Times New Roman" charset="0"/>
              </a:rPr>
              <a:t>Витамин В1 (тиамин)</a:t>
            </a:r>
            <a:r>
              <a:rPr lang="ru-RU" sz="1800">
                <a:cs typeface="Times New Roman" charset="0"/>
              </a:rPr>
              <a:t> влияет   на процессы обмена  углеводов. Он необходим  для нормальной   деятельности тех органов, где наиболее интенсивен  обмен  углеводов: нервной системы, сердца, мышц. Витамин В1 содержится в неочищенных  зернах злаков, семенах бобовых  растений, в яичном желтке.  При отсутствии в пище витамина В1 возникает тяжелая болезнь </a:t>
            </a:r>
            <a:r>
              <a:rPr lang="ru-RU" sz="1800" i="1">
                <a:cs typeface="Times New Roman" charset="0"/>
              </a:rPr>
              <a:t>БЕРИ-БЕРИ</a:t>
            </a:r>
            <a:r>
              <a:rPr lang="ru-RU" sz="1800">
                <a:cs typeface="Times New Roman" charset="0"/>
              </a:rPr>
              <a:t>. Раньше  она   была     распространена на некоторых тихоокеанских островах, где  основу питания составлял очищенный рис. В нем нет  витамина В1. У заболевших  людей расстраивалась деятельность нервной системы: начинались судороги, развивались  параличи. Эта болезнь часто кончалось  смертью. </a:t>
            </a:r>
            <a:endParaRPr lang="ru-RU" sz="1800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858000" y="4419600"/>
            <a:ext cx="2057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>
                <a:latin typeface="Times New Roman" charset="0"/>
              </a:rPr>
              <a:t>Судороги  у голубя при авитаминозе  витамина В1</a:t>
            </a:r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2438400"/>
            <a:ext cx="2057400" cy="1822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 advAuto="0"/>
      <p:bldP spid="1434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>
                <a:solidFill>
                  <a:schemeClr val="accent2"/>
                </a:solidFill>
              </a:rPr>
              <a:t>Характеристика витаминов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1588" cy="4114800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b="1">
                <a:solidFill>
                  <a:srgbClr val="9900CC"/>
                </a:solidFill>
                <a:cs typeface="Times New Roman" charset="0"/>
              </a:rPr>
              <a:t>Витамин В2 (рибофлавин)</a:t>
            </a:r>
            <a:r>
              <a:rPr lang="ru-RU" sz="2000">
                <a:cs typeface="Times New Roman" charset="0"/>
              </a:rPr>
              <a:t> </a:t>
            </a:r>
            <a:r>
              <a:rPr lang="ru-RU" sz="2000"/>
              <a:t>впервые был получен в </a:t>
            </a:r>
            <a:r>
              <a:rPr lang="en-US" sz="2000"/>
              <a:t>XIX</a:t>
            </a:r>
            <a:r>
              <a:rPr lang="ru-RU" sz="2000"/>
              <a:t> веке в середине 30-х гг. Он состоят из спирта рибитола и изоллоксазина, </a:t>
            </a:r>
            <a:r>
              <a:rPr lang="ru-RU" sz="2000">
                <a:cs typeface="Times New Roman" charset="0"/>
              </a:rPr>
              <a:t>содержится  в зерне, печени, мясе, молоке, яйцах. При недостаточном   потреблении  у взрослого человека нарушается зрение и повреждаются  слизистые оболочки рта. </a:t>
            </a:r>
            <a:endParaRPr lang="ru-RU" sz="2000"/>
          </a:p>
          <a:p>
            <a:pPr>
              <a:buFontTx/>
              <a:buNone/>
            </a:pPr>
            <a:endParaRPr lang="ru-RU" sz="2000">
              <a:cs typeface="Times New Roman" charset="0"/>
            </a:endParaRPr>
          </a:p>
          <a:p>
            <a:pPr>
              <a:buFontTx/>
              <a:buNone/>
            </a:pPr>
            <a:endParaRPr lang="ru-RU" sz="2800"/>
          </a:p>
        </p:txBody>
      </p:sp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133600"/>
            <a:ext cx="38100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>
                <a:solidFill>
                  <a:schemeClr val="accent2"/>
                </a:solidFill>
              </a:rPr>
              <a:t>Характеристика витаминов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1981200"/>
            <a:ext cx="3811587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000" b="1">
                <a:solidFill>
                  <a:srgbClr val="9900CC"/>
                </a:solidFill>
                <a:cs typeface="Times New Roman" charset="0"/>
              </a:rPr>
              <a:t>Витамин В6 (</a:t>
            </a:r>
            <a:r>
              <a:rPr lang="ru-RU" sz="2000" b="1">
                <a:solidFill>
                  <a:srgbClr val="9900CC"/>
                </a:solidFill>
              </a:rPr>
              <a:t>п</a:t>
            </a:r>
            <a:r>
              <a:rPr lang="ru-RU" sz="2000" b="1">
                <a:solidFill>
                  <a:srgbClr val="9900CC"/>
                </a:solidFill>
                <a:cs typeface="Times New Roman" charset="0"/>
              </a:rPr>
              <a:t>иридоксин</a:t>
            </a:r>
            <a:r>
              <a:rPr lang="ru-RU" sz="2000">
                <a:solidFill>
                  <a:srgbClr val="9900CC"/>
                </a:solidFill>
                <a:cs typeface="Times New Roman" charset="0"/>
              </a:rPr>
              <a:t>)</a:t>
            </a:r>
            <a:r>
              <a:rPr lang="ru-RU" sz="2000">
                <a:cs typeface="Times New Roman" charset="0"/>
              </a:rPr>
              <a:t> участвует  в белковом обмене, уменьшает отложение на стенках кровеносных сосудов особого вещества холестерина. Недостача  ведет к развитию атеросклерозу, ожирению печени, поражению селезенки  и зобной железы. Витамин содержится в больших количествах в пшеничных отрубях, пивных дрожжах, ячмене,</a:t>
            </a:r>
            <a:r>
              <a:rPr lang="ru-RU" sz="2000"/>
              <a:t> </a:t>
            </a:r>
            <a:r>
              <a:rPr lang="ru-RU" sz="2000">
                <a:cs typeface="Times New Roman" charset="0"/>
              </a:rPr>
              <a:t>печени.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533400" y="3048000"/>
            <a:ext cx="2514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>
                <a:latin typeface="Times New Roman" charset="0"/>
              </a:rPr>
              <a:t>Химическая формула витамина В6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828800" y="6248400"/>
            <a:ext cx="3124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>
                <a:latin typeface="Times New Roman" charset="0"/>
              </a:rPr>
              <a:t>Авитаминоз В6 у хомяков</a:t>
            </a:r>
          </a:p>
        </p:txBody>
      </p:sp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828800"/>
            <a:ext cx="1905000" cy="985838"/>
          </a:xfrm>
          <a:prstGeom prst="rect">
            <a:avLst/>
          </a:prstGeom>
          <a:noFill/>
        </p:spPr>
      </p:pic>
      <p:pic>
        <p:nvPicPr>
          <p:cNvPr id="22540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657600"/>
            <a:ext cx="2014538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 advAuto="0"/>
      <p:bldP spid="22536" grpId="0" autoUpdateAnimBg="0"/>
      <p:bldP spid="2253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42963" y="719138"/>
            <a:ext cx="7327900" cy="993775"/>
          </a:xfrm>
        </p:spPr>
        <p:txBody>
          <a:bodyPr>
            <a:normAutofit fontScale="90000"/>
          </a:bodyPr>
          <a:lstStyle/>
          <a:p>
            <a:r>
              <a:rPr lang="ru-RU" b="1" i="1">
                <a:solidFill>
                  <a:schemeClr val="accent2"/>
                </a:solidFill>
              </a:rPr>
              <a:t>Характеристика витаминов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714488"/>
            <a:ext cx="4191000" cy="392431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000" b="1" dirty="0">
                <a:solidFill>
                  <a:srgbClr val="9900CC"/>
                </a:solidFill>
                <a:cs typeface="Times New Roman" charset="0"/>
              </a:rPr>
              <a:t>Витамин В12</a:t>
            </a:r>
            <a:r>
              <a:rPr lang="ru-RU" sz="2000" dirty="0">
                <a:cs typeface="Times New Roman" charset="0"/>
              </a:rPr>
              <a:t> был открыт в 1948 году в скором времени синтезирован. Биологическая роль витамина заключается  в стимуляции кроветворения, т.е. регуляции образования  клеток крови - эритроцитов и тромбоцитов. При недостаче витамина развивается злокачественная анемия (</a:t>
            </a:r>
            <a:r>
              <a:rPr lang="ru-RU" sz="2000" i="1" dirty="0">
                <a:cs typeface="Times New Roman" charset="0"/>
              </a:rPr>
              <a:t>малокровие</a:t>
            </a:r>
            <a:r>
              <a:rPr lang="ru-RU" sz="2000" dirty="0">
                <a:cs typeface="Times New Roman" charset="0"/>
              </a:rPr>
              <a:t>).Источником витамина служат продукты только животного происхождения, особенно богаты им печень, молоко, яйца.</a:t>
            </a:r>
            <a:r>
              <a:rPr lang="ru-RU" sz="2000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000" dirty="0"/>
          </a:p>
          <a:p>
            <a:pPr>
              <a:lnSpc>
                <a:spcPct val="90000"/>
              </a:lnSpc>
              <a:buFontTx/>
              <a:buNone/>
            </a:pPr>
            <a:endParaRPr lang="ru-RU" sz="2000" dirty="0">
              <a:cs typeface="Times New Roman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876800" y="5257800"/>
            <a:ext cx="426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i="1">
                <a:latin typeface="Times New Roman" charset="0"/>
              </a:rPr>
              <a:t>Злокачественная анемия у свиньи</a:t>
            </a:r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133600"/>
            <a:ext cx="4343400" cy="2978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build="p" autoUpdateAnimBg="0" advAuto="0"/>
      <p:bldP spid="31749" grpId="0" autoUpdateAnimBg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1520</Words>
  <Application>Microsoft Office PowerPoint</Application>
  <PresentationFormat>Экран (4:3)</PresentationFormat>
  <Paragraphs>148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PowerPoint</vt:lpstr>
      <vt:lpstr>ЗАДАЧИ УРОКА:</vt:lpstr>
      <vt:lpstr>Представление о витаминах</vt:lpstr>
      <vt:lpstr>Авитаминоз и гипервитаминоз</vt:lpstr>
      <vt:lpstr>Характеристика витаминов </vt:lpstr>
      <vt:lpstr>Характеристика витаминов </vt:lpstr>
      <vt:lpstr>Характеристика витаминов</vt:lpstr>
      <vt:lpstr>Характеристика витаминов</vt:lpstr>
      <vt:lpstr>Характеристика витаминов</vt:lpstr>
      <vt:lpstr>Характеристика витаминов</vt:lpstr>
      <vt:lpstr>Характеристика витаминов</vt:lpstr>
      <vt:lpstr>Заболевания при недостатке витамина С</vt:lpstr>
      <vt:lpstr>Характеристика витаминов</vt:lpstr>
      <vt:lpstr>Авитаминоз витамина РР</vt:lpstr>
      <vt:lpstr>Характеристика витаминов</vt:lpstr>
      <vt:lpstr>Характеристика витаминов</vt:lpstr>
      <vt:lpstr>Заболевания при недостатке витамина D </vt:lpstr>
      <vt:lpstr>Характеристика витаминов</vt:lpstr>
      <vt:lpstr>Хватает ли витаминов вашему организму?</vt:lpstr>
      <vt:lpstr>Презентация PowerPoint</vt:lpstr>
      <vt:lpstr>Вам не хватает витамина С</vt:lpstr>
      <vt:lpstr>Вам не хватает витамина Е</vt:lpstr>
      <vt:lpstr>Тест на усвоение материала</vt:lpstr>
      <vt:lpstr>КЛЮЧ К ТЕСТУ</vt:lpstr>
      <vt:lpstr>СПАСИБО ЗА УРОК.</vt:lpstr>
    </vt:vector>
  </TitlesOfParts>
  <Company>школа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Верхнетишанская </dc:creator>
  <cp:lastModifiedBy>User</cp:lastModifiedBy>
  <cp:revision>4</cp:revision>
  <dcterms:created xsi:type="dcterms:W3CDTF">2014-04-08T08:53:49Z</dcterms:created>
  <dcterms:modified xsi:type="dcterms:W3CDTF">2014-04-09T02:39:54Z</dcterms:modified>
</cp:coreProperties>
</file>