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4C8F06-36F2-42C6-BDDB-2619612B876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1E3BDB-7493-4F0A-8B82-C89C4769AF18}">
      <dgm:prSet custT="1"/>
      <dgm:spPr/>
      <dgm:t>
        <a:bodyPr/>
        <a:lstStyle/>
        <a:p>
          <a:pPr rtl="0"/>
          <a:r>
            <a:rPr lang="ru-RU" sz="3200" b="1" dirty="0" smtClean="0">
              <a:solidFill>
                <a:schemeClr val="tx1"/>
              </a:solidFill>
            </a:rPr>
            <a:t>Формы </a:t>
          </a:r>
        </a:p>
        <a:p>
          <a:pPr rtl="0"/>
          <a:r>
            <a:rPr lang="ru-RU" sz="3200" b="1" dirty="0" smtClean="0">
              <a:solidFill>
                <a:schemeClr val="tx1"/>
              </a:solidFill>
            </a:rPr>
            <a:t>методической</a:t>
          </a:r>
        </a:p>
        <a:p>
          <a:pPr rtl="0"/>
          <a:r>
            <a:rPr lang="ru-RU" sz="3200" b="1" dirty="0" smtClean="0">
              <a:solidFill>
                <a:schemeClr val="tx1"/>
              </a:solidFill>
            </a:rPr>
            <a:t> работы</a:t>
          </a:r>
          <a:endParaRPr lang="ru-RU" sz="3200" b="1" dirty="0">
            <a:solidFill>
              <a:schemeClr val="tx1"/>
            </a:solidFill>
          </a:endParaRPr>
        </a:p>
      </dgm:t>
    </dgm:pt>
    <dgm:pt modelId="{2C2F7893-DB11-43DD-922E-ACCBFA1B85EB}" type="parTrans" cxnId="{C4BAAE9C-9BA6-468A-94BA-ADCC2857D5C5}">
      <dgm:prSet/>
      <dgm:spPr/>
      <dgm:t>
        <a:bodyPr/>
        <a:lstStyle/>
        <a:p>
          <a:endParaRPr lang="ru-RU"/>
        </a:p>
      </dgm:t>
    </dgm:pt>
    <dgm:pt modelId="{39298844-6E03-4D4F-8651-725A419FB090}" type="sibTrans" cxnId="{C4BAAE9C-9BA6-468A-94BA-ADCC2857D5C5}">
      <dgm:prSet/>
      <dgm:spPr/>
      <dgm:t>
        <a:bodyPr/>
        <a:lstStyle/>
        <a:p>
          <a:endParaRPr lang="ru-RU"/>
        </a:p>
      </dgm:t>
    </dgm:pt>
    <dgm:pt modelId="{C9010ADB-BDE5-4872-8DA2-0D96790C3E75}" type="pres">
      <dgm:prSet presAssocID="{9F4C8F06-36F2-42C6-BDDB-2619612B876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4EB552-3184-4037-A31A-292FDE7E1A98}" type="pres">
      <dgm:prSet presAssocID="{EC1E3BDB-7493-4F0A-8B82-C89C4769AF1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9D9A27-28E5-4F86-9686-6A95A15AA37E}" type="presOf" srcId="{EC1E3BDB-7493-4F0A-8B82-C89C4769AF18}" destId="{DF4EB552-3184-4037-A31A-292FDE7E1A98}" srcOrd="0" destOrd="0" presId="urn:microsoft.com/office/officeart/2005/8/layout/cycle2"/>
    <dgm:cxn modelId="{C4BAAE9C-9BA6-468A-94BA-ADCC2857D5C5}" srcId="{9F4C8F06-36F2-42C6-BDDB-2619612B8763}" destId="{EC1E3BDB-7493-4F0A-8B82-C89C4769AF18}" srcOrd="0" destOrd="0" parTransId="{2C2F7893-DB11-43DD-922E-ACCBFA1B85EB}" sibTransId="{39298844-6E03-4D4F-8651-725A419FB090}"/>
    <dgm:cxn modelId="{48486D4B-996C-4CD1-9648-6B18D89E6FD2}" type="presOf" srcId="{9F4C8F06-36F2-42C6-BDDB-2619612B8763}" destId="{C9010ADB-BDE5-4872-8DA2-0D96790C3E75}" srcOrd="0" destOrd="0" presId="urn:microsoft.com/office/officeart/2005/8/layout/cycle2"/>
    <dgm:cxn modelId="{0D1B7C02-3AA0-4458-A1BC-4715A6EA5D62}" type="presParOf" srcId="{C9010ADB-BDE5-4872-8DA2-0D96790C3E75}" destId="{DF4EB552-3184-4037-A31A-292FDE7E1A98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99283-2E1F-4EAA-9EAB-C64FB44D8D97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98C4E-405F-476C-BCEF-0A4932EE90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AEDD9-B087-4D66-9385-8C2E3F66D090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10B7-66A0-4B2B-8024-7131FBA7B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EB224-8CCA-4BC6-8D29-219CBB957283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4E89E-AE87-409E-96A1-8BB283DE7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32F11-C10B-46F2-A9DB-A8973BDBE1DA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38DFC-F358-4E6B-B82F-C2D970F9A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4E86C-4D1C-42B1-909E-A61D6B7A1106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92556-11F2-4F8E-A540-07EE4B36A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A87F-B532-4BE9-B17E-77DC97673129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F7747-48E8-4C81-BDD9-E575AAC33C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8B9DC-118E-422D-A63C-A02F91956F15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2F111-276E-4DEF-A71D-F5CC94A3CB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A404-29ED-4CA8-B361-C56973A4A74C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C4FFC-09CC-4A7B-88B8-D15209DE78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2BE2D-0319-43CE-A411-63CDEADF47C3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86FD7-F13A-41F6-881C-B6DBC26D6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EA4D1-0737-4564-94F8-3D065B69A187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BFDF1-A1FA-4584-BB0F-5293C7BB7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161EF-B992-4B1E-B2B6-675BBD86664E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AECB8-40EC-4A93-8E74-977811EF0F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054560-6558-4ABB-881D-EE175B7D7407}" type="datetimeFigureOut">
              <a:rPr lang="ru-RU"/>
              <a:pPr>
                <a:defRPr/>
              </a:pPr>
              <a:t>07.11.2010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638AAD-7AB7-4A30-859B-254C6177F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0" r:id="rId4"/>
    <p:sldLayoutId id="2147483686" r:id="rId5"/>
    <p:sldLayoutId id="2147483681" r:id="rId6"/>
    <p:sldLayoutId id="2147483687" r:id="rId7"/>
    <p:sldLayoutId id="2147483688" r:id="rId8"/>
    <p:sldLayoutId id="2147483689" r:id="rId9"/>
    <p:sldLayoutId id="2147483682" r:id="rId10"/>
    <p:sldLayoutId id="21474836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572560" cy="3643337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b="1" dirty="0" smtClean="0">
                <a:latin typeface="Monotype Corsiva" pitchFamily="66" charset="0"/>
              </a:rPr>
              <a:t>Направления работы методической службы школы</a:t>
            </a:r>
            <a:endParaRPr lang="ru-RU" sz="6000" b="1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8" y="4929188"/>
            <a:ext cx="4857750" cy="17145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i="1" dirty="0" smtClean="0">
                <a:latin typeface="Monotype Corsiva" pitchFamily="66" charset="0"/>
              </a:rPr>
              <a:t>Терехова М.М.             заместитель директора по УВР            МОУ-СОШ с. Алексеевка</a:t>
            </a:r>
            <a:endParaRPr lang="ru-RU" sz="2800" b="1" i="1" dirty="0">
              <a:latin typeface="Monotype Corsiva" pitchFamily="66" charset="0"/>
            </a:endParaRPr>
          </a:p>
        </p:txBody>
      </p:sp>
      <p:pic>
        <p:nvPicPr>
          <p:cNvPr id="10244" name="Picture 5" descr="j038257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929063"/>
            <a:ext cx="30718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04800" y="642938"/>
            <a:ext cx="8686800" cy="54371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smtClean="0"/>
              <a:t>2. Группа совершенствования мастерства.</a:t>
            </a:r>
          </a:p>
          <a:p>
            <a:pPr>
              <a:buFont typeface="Wingdings 2" pitchFamily="18" charset="2"/>
              <a:buNone/>
            </a:pPr>
            <a:endParaRPr lang="ru-RU" b="1" smtClean="0"/>
          </a:p>
          <a:p>
            <a:r>
              <a:rPr lang="ru-RU" sz="2800" b="1" smtClean="0"/>
              <a:t>Группу совершенствования педагогического мастерства составляют педагоги, на которых школа возлагает большие надежды. Это преемники старшего поколения, учителя первой, второй квалификационных категорий.</a:t>
            </a:r>
            <a:endParaRPr lang="ru-RU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304800" y="857250"/>
            <a:ext cx="8686800" cy="5222875"/>
          </a:xfrm>
        </p:spPr>
        <p:txBody>
          <a:bodyPr/>
          <a:lstStyle/>
          <a:p>
            <a:r>
              <a:rPr lang="ru-RU" b="1" smtClean="0"/>
              <a:t>3. Группа становления педагогического мастерства.</a:t>
            </a:r>
            <a:br>
              <a:rPr lang="ru-RU" b="1" smtClean="0"/>
            </a:br>
            <a:endParaRPr lang="ru-RU" b="1" smtClean="0"/>
          </a:p>
          <a:p>
            <a:r>
              <a:rPr lang="ru-RU" sz="2800" b="1" smtClean="0"/>
              <a:t>Группа становления педагогического мастерства включает  молодых педагогов. Для них целесообразна организация ежегодной  “Школы молодого учителя». В данном случае осуществляется адресная помощь каждому учителю.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Временные проблемно - творческие группы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smtClean="0"/>
              <a:t>Организуются для решения определенной проблемы, которая выбирается из задач педагогического коллектива (проведение семинара, круглого стола и т.д.)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Методическая конференция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Методическая конференция проводится один раз в конце учебного года. Она является завершающим звеном методической работы в школе. На ней проводятся итоги работы ШМО и учителей-предметников, не входящих в состав ШМО. Главной задачей методической конференции является активизация творческого потенциала коллектива в целом и отдельных учителей.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Творческая лаборатория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/>
              <a:t>Творческая лаборатория </a:t>
            </a:r>
            <a:r>
              <a:rPr lang="ru-RU" b="1" dirty="0" smtClean="0"/>
              <a:t>– это  самостоятельное звено методической работы гимназии, которое создается для изучения и внедрения новых образовательных технологий и апробации нововведений.  Она объединяет педагогов, работающих в режиме инновации и апробирующих в практике работы новые технологии обучения.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/>
              <a:t>Цель организации творческой лаборатории:  </a:t>
            </a:r>
            <a:r>
              <a:rPr lang="ru-RU" b="1" dirty="0" smtClean="0"/>
              <a:t>Совершенствование профессиональных компетенций педагогов как необходимое условие повышения качества образования и воспитания.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Задачи творческой лаборатории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304800" y="1571625"/>
            <a:ext cx="8686800" cy="5000625"/>
          </a:xfrm>
        </p:spPr>
        <p:txBody>
          <a:bodyPr/>
          <a:lstStyle/>
          <a:p>
            <a:r>
              <a:rPr lang="ru-RU" b="1" smtClean="0"/>
              <a:t>- Изучение новых технологий, организация экспериментальной работы: разработка программы эксперимента и ее реализация.</a:t>
            </a:r>
          </a:p>
          <a:p>
            <a:r>
              <a:rPr lang="ru-RU" b="1" smtClean="0"/>
              <a:t>- Отслеживание результативности инновационной работы и выработка рекомендаций для педагогов гимназии.</a:t>
            </a:r>
          </a:p>
          <a:p>
            <a:r>
              <a:rPr lang="ru-RU" b="1" smtClean="0"/>
              <a:t>- Обобщение результатов работы и их пропаганда.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Направления работы творческой лаборатории: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 изучение инноваций и организация опытно-экспериментальной работы;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 разработка критериев результативности экспериментальной деятельности;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 составление аналитических материалов, оформление рекомендаций по итогам эксперимента;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ознакомление педагогов и родителей обучающихся с ходом и результатами своей работы.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Творческая лаборатория может: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вносить коррективы в программу эксперимента с учетом условий работы и полученных промежуточных результатов;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апробировать новые технологии, методики, новые программы, новые УМК и т.п.;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ставить вопрос перед администрацией и методическим советом о научно-методическом, финансовом, материальном обеспечении и других условиях для эффективной работы лаборатории.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Творческая лаборатория отвечает за:</a:t>
            </a:r>
            <a:endParaRPr lang="ru-RU" dirty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-  разработку программы исследований и ее своевременную корректировку;</a:t>
            </a:r>
          </a:p>
          <a:p>
            <a:r>
              <a:rPr lang="ru-RU" b="1" smtClean="0"/>
              <a:t>-  регулярность отслеживания результатов хода эксперимента;</a:t>
            </a:r>
          </a:p>
          <a:p>
            <a:r>
              <a:rPr lang="ru-RU" b="1" smtClean="0"/>
              <a:t>- своевременную информацию о результатах исследования, ходе эксперимента, изменения в программах.</a:t>
            </a:r>
          </a:p>
          <a:p>
            <a:r>
              <a:rPr lang="ru-RU" b="1" smtClean="0"/>
              <a:t> 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7578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>
                <a:latin typeface="Arial Black" pitchFamily="34" charset="0"/>
              </a:rPr>
              <a:t>«Учитель живёт до тех пор, пока он учится. Как только он перестаёт учиться, в нём умирает учитель». </a:t>
            </a:r>
            <a:br>
              <a:rPr lang="ru-RU" i="1" dirty="0" smtClean="0">
                <a:latin typeface="Arial Black" pitchFamily="34" charset="0"/>
              </a:rPr>
            </a:br>
            <a:r>
              <a:rPr lang="ru-RU" i="1" dirty="0" smtClean="0">
                <a:latin typeface="Arial Black" pitchFamily="34" charset="0"/>
              </a:rPr>
              <a:t/>
            </a:r>
            <a:br>
              <a:rPr lang="ru-RU" i="1" dirty="0" smtClean="0">
                <a:latin typeface="Arial Black" pitchFamily="34" charset="0"/>
              </a:rPr>
            </a:br>
            <a:r>
              <a:rPr lang="ru-RU" i="1" dirty="0" smtClean="0">
                <a:latin typeface="Arial Black" pitchFamily="34" charset="0"/>
              </a:rPr>
              <a:t>                               </a:t>
            </a:r>
            <a:r>
              <a:rPr lang="ru-RU" sz="2800" dirty="0" smtClean="0">
                <a:latin typeface="Arial Black" pitchFamily="34" charset="0"/>
              </a:rPr>
              <a:t>(К.Д. Ушинский)</a:t>
            </a:r>
            <a:br>
              <a:rPr lang="ru-RU" sz="2800" dirty="0" smtClean="0">
                <a:latin typeface="Arial Black" pitchFamily="34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0069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 smtClean="0">
                <a:latin typeface="Arial Black" pitchFamily="34" charset="0"/>
              </a:rPr>
              <a:t>«Учителя, как местные светочи науки,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должны стоять на полной высоте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собственных знаний в своей специальности.»</a:t>
            </a:r>
            <a:r>
              <a:rPr lang="ru-RU" i="1" dirty="0" smtClean="0">
                <a:latin typeface="Arial Black" pitchFamily="34" charset="0"/>
              </a:rPr>
              <a:t/>
            </a:r>
            <a:br>
              <a:rPr lang="ru-RU" i="1" dirty="0" smtClean="0">
                <a:latin typeface="Arial Black" pitchFamily="34" charset="0"/>
              </a:rPr>
            </a:br>
            <a:r>
              <a:rPr lang="ru-RU" sz="2800" i="1" dirty="0" smtClean="0">
                <a:latin typeface="Arial Black" pitchFamily="34" charset="0"/>
              </a:rPr>
              <a:t>                   </a:t>
            </a:r>
            <a:br>
              <a:rPr lang="ru-RU" sz="2800" i="1" dirty="0" smtClean="0">
                <a:latin typeface="Arial Black" pitchFamily="34" charset="0"/>
              </a:rPr>
            </a:br>
            <a:r>
              <a:rPr lang="ru-RU" sz="2800" i="1" dirty="0" smtClean="0">
                <a:latin typeface="Arial Black" pitchFamily="34" charset="0"/>
              </a:rPr>
              <a:t>                                      </a:t>
            </a:r>
            <a:r>
              <a:rPr lang="ru-RU" sz="2800" dirty="0" smtClean="0">
                <a:latin typeface="Arial Black" pitchFamily="34" charset="0"/>
              </a:rPr>
              <a:t>(Д.И. Менделеев)</a:t>
            </a: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11507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     Важнейшим средством повышения педагогического мастерства учителей, связующим в единое целое всю систему работы школы, является методическая служба.</a:t>
            </a:r>
            <a:br>
              <a:rPr lang="ru-RU" b="1" dirty="0" smtClean="0"/>
            </a:br>
            <a:r>
              <a:rPr lang="ru-RU" b="1" dirty="0" smtClean="0"/>
              <a:t>      Роль методической службы школы значительно возрастает в современных условиях в связи с необходимостью рационально и оперативно использовать новые методики, приемы и формы обучения и воспитания.</a:t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14290"/>
            <a:ext cx="8686800" cy="664371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/>
              <a:t>Схема методической службы</a:t>
            </a:r>
            <a:br>
              <a:rPr lang="ru-RU" sz="32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педагогический   совет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методический   совет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методические    объединения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проблемно-творческие   группы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научное    общество   учащихся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1600" b="1" dirty="0" err="1" smtClean="0"/>
              <a:t>библиотечно</a:t>
            </a:r>
            <a:r>
              <a:rPr lang="ru-RU" sz="1600" b="1" dirty="0" smtClean="0"/>
              <a:t>-                                                                                     аудио-видео информация,</a:t>
            </a:r>
            <a:br>
              <a:rPr lang="ru-RU" sz="1600" b="1" dirty="0" smtClean="0"/>
            </a:br>
            <a:r>
              <a:rPr lang="ru-RU" sz="1600" b="1" dirty="0" smtClean="0"/>
              <a:t>информационная  служба                                                                            интернет-ресурсы </a:t>
            </a:r>
            <a:br>
              <a:rPr lang="ru-RU" sz="1600" b="1" dirty="0" smtClean="0"/>
            </a:br>
            <a:r>
              <a:rPr lang="ru-RU" sz="1600" b="1" dirty="0" smtClean="0"/>
              <a:t> система повышения </a:t>
            </a:r>
            <a:br>
              <a:rPr lang="ru-RU" sz="1600" b="1" dirty="0" smtClean="0"/>
            </a:br>
            <a:r>
              <a:rPr lang="ru-RU" sz="1600" b="1" dirty="0" smtClean="0"/>
              <a:t>квалификации</a:t>
            </a:r>
            <a:endParaRPr lang="ru-RU" sz="1600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214813" y="2071688"/>
            <a:ext cx="42862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214813" y="2786063"/>
            <a:ext cx="42862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14813" y="3500438"/>
            <a:ext cx="42862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214813" y="4286250"/>
            <a:ext cx="42862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Тройная стрелка влево/вправо/вверх 11"/>
          <p:cNvSpPr/>
          <p:nvPr/>
        </p:nvSpPr>
        <p:spPr>
          <a:xfrm flipV="1">
            <a:off x="3143250" y="5143500"/>
            <a:ext cx="2571750" cy="642938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500042"/>
            <a:ext cx="8686800" cy="607223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100" b="1" i="1" u="sng" dirty="0" smtClean="0"/>
              <a:t>Цель методической работы </a:t>
            </a:r>
            <a:r>
              <a:rPr lang="ru-RU" sz="3100" i="1" dirty="0" smtClean="0"/>
              <a:t>—</a:t>
            </a:r>
            <a:r>
              <a:rPr lang="ru-RU" sz="3100" dirty="0" smtClean="0"/>
              <a:t> оказание действенной помощи учителям и классным руководителям в улучшении организации обучения и воспитания школьников, обобщение и внедрение передового педагогического опыта, повышение теоретического уровня и педагогической квалификации преподавателей и администрации школы, создание условий для смены типа образовательной деятельности, предполагающей переход от «</a:t>
            </a:r>
            <a:r>
              <a:rPr lang="ru-RU" sz="3100" dirty="0" err="1" smtClean="0"/>
              <a:t>знаниевой</a:t>
            </a:r>
            <a:r>
              <a:rPr lang="ru-RU" sz="3100" dirty="0" smtClean="0"/>
              <a:t>»  модели образования в школе к «</a:t>
            </a:r>
            <a:r>
              <a:rPr lang="ru-RU" sz="3100" dirty="0" err="1" smtClean="0"/>
              <a:t>способностной</a:t>
            </a:r>
            <a:r>
              <a:rPr lang="ru-RU" sz="3100" dirty="0" smtClean="0"/>
              <a:t>» (</a:t>
            </a:r>
            <a:r>
              <a:rPr lang="ru-RU" sz="3100" dirty="0" err="1" smtClean="0"/>
              <a:t>креативной</a:t>
            </a:r>
            <a:r>
              <a:rPr lang="ru-RU" sz="3100" dirty="0" smtClean="0"/>
              <a:t>).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81000" y="1000108"/>
            <a:ext cx="8458200" cy="55721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800" b="1" dirty="0" smtClean="0"/>
              <a:t>-Целенаправленная подготовка руководителей ШМО к работе по созданию системы непрерывного образования педагогов.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-Обеспечение социальной защиты учителя через механизм аттестации педагогических кадров.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-Создание системы методических услуг в соответствии с потребностями педагогов по основным вопросам обновления школы.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-Развитие педагогического творчества, повышение квалификации педагогических работников.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-Создание условий для научно-практической работы педагогов в режиме инновационной деятельности учебного заведения.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-Информационное обеспечение педагогов в соответствия с их потребностями. </a:t>
            </a:r>
            <a:br>
              <a:rPr lang="ru-RU" sz="1800" b="1" dirty="0" smtClean="0"/>
            </a:br>
            <a:endParaRPr lang="ru-RU" sz="1800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81000" y="214290"/>
            <a:ext cx="8458200" cy="1000132"/>
          </a:xfrm>
          <a:noFill/>
          <a:ln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/>
              <a:t>Основные задачи методической службы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Направления в деятельности школьной методической службы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18087"/>
          </a:xfrm>
        </p:spPr>
        <p:txBody>
          <a:bodyPr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1. Информационная деятельность: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-создание банка данных педагогической информации о достижениях науки и практики, в т.ч. из опыта работы педагогического коллектива школы.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2. </a:t>
            </a:r>
            <a:r>
              <a:rPr lang="ru-RU" sz="8000" b="1" dirty="0" err="1" smtClean="0"/>
              <a:t>Диагностико-прогностическая</a:t>
            </a:r>
            <a:r>
              <a:rPr lang="ru-RU" sz="8000" b="1" dirty="0" smtClean="0"/>
              <a:t> деятельность: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-диагностика потребностей кадров в повышении квалификации;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-диагностика информационных запросов;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3. В области содержания образования: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-подготовка кадров к освоению учебного плана </a:t>
            </a:r>
            <a:r>
              <a:rPr lang="ru-RU" sz="8000" b="1" dirty="0" err="1" smtClean="0"/>
              <a:t>предпрофильного</a:t>
            </a:r>
            <a:r>
              <a:rPr lang="ru-RU" sz="8000" b="1" dirty="0" smtClean="0"/>
              <a:t> и профильного обучения (освоение вариативного обучения, изучение и освоение образовательных стандартов, учебников нового поколения, новых педагогических технологий, разработка и освоение школьного компонента и др.).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4. Инновационная, опытно-экспериментальная работа: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-управление опытно-экспериментальной работой;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-овладение навыками экспертизы инновационных программ, учебников, пособий, технологий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 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dirty="0" smtClean="0"/>
              <a:t> 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2286000" y="214313"/>
            <a:ext cx="2133600" cy="7048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Метод.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совещания</a:t>
            </a:r>
          </a:p>
        </p:txBody>
      </p:sp>
      <p:graphicFrame>
        <p:nvGraphicFramePr>
          <p:cNvPr id="27" name="Содержимое 26"/>
          <p:cNvGraphicFramePr>
            <a:graphicFrameLocks noGrp="1"/>
          </p:cNvGraphicFramePr>
          <p:nvPr>
            <p:ph idx="1"/>
          </p:nvPr>
        </p:nvGraphicFramePr>
        <p:xfrm>
          <a:off x="2428860" y="1357298"/>
          <a:ext cx="4000528" cy="3643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152400" y="0"/>
            <a:ext cx="2062163" cy="928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Педсоветы</a:t>
            </a:r>
          </a:p>
        </p:txBody>
      </p:sp>
      <p:sp>
        <p:nvSpPr>
          <p:cNvPr id="8" name="AutoShape 32"/>
          <p:cNvSpPr>
            <a:spLocks noChangeArrowheads="1"/>
          </p:cNvSpPr>
          <p:nvPr/>
        </p:nvSpPr>
        <p:spPr bwMode="auto">
          <a:xfrm>
            <a:off x="4500563" y="0"/>
            <a:ext cx="2214562" cy="928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latin typeface="Arial Black" pitchFamily="34" charset="0"/>
              </a:rPr>
              <a:t>Педагогич</a:t>
            </a:r>
            <a:r>
              <a:rPr lang="ru-RU" sz="2400" dirty="0">
                <a:latin typeface="Arial Black" pitchFamily="34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мониторинг</a:t>
            </a:r>
          </a:p>
        </p:txBody>
      </p:sp>
      <p:sp>
        <p:nvSpPr>
          <p:cNvPr id="9" name="AutoShape 31"/>
          <p:cNvSpPr>
            <a:spLocks noChangeArrowheads="1"/>
          </p:cNvSpPr>
          <p:nvPr/>
        </p:nvSpPr>
        <p:spPr bwMode="auto">
          <a:xfrm>
            <a:off x="6858000" y="0"/>
            <a:ext cx="2286000" cy="78581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Курсовая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подготовка</a:t>
            </a:r>
          </a:p>
        </p:txBody>
      </p:sp>
      <p:sp>
        <p:nvSpPr>
          <p:cNvPr id="10" name="AutoShape 16"/>
          <p:cNvSpPr>
            <a:spLocks noChangeArrowheads="1"/>
          </p:cNvSpPr>
          <p:nvPr/>
        </p:nvSpPr>
        <p:spPr bwMode="auto">
          <a:xfrm>
            <a:off x="357188" y="928688"/>
            <a:ext cx="2000250" cy="8572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Школьное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МО</a:t>
            </a:r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0" y="1785938"/>
            <a:ext cx="2571750" cy="10001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Методические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 дни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>
            <a:off x="0" y="2928938"/>
            <a:ext cx="22860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Предметные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недели</a:t>
            </a:r>
          </a:p>
        </p:txBody>
      </p:sp>
      <p:sp>
        <p:nvSpPr>
          <p:cNvPr id="13" name="AutoShape 21"/>
          <p:cNvSpPr>
            <a:spLocks noChangeArrowheads="1"/>
          </p:cNvSpPr>
          <p:nvPr/>
        </p:nvSpPr>
        <p:spPr bwMode="auto">
          <a:xfrm>
            <a:off x="0" y="3929063"/>
            <a:ext cx="2214563" cy="92868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Круглые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столы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15" name="AutoShape 21"/>
          <p:cNvSpPr>
            <a:spLocks noChangeArrowheads="1"/>
          </p:cNvSpPr>
          <p:nvPr/>
        </p:nvSpPr>
        <p:spPr bwMode="auto">
          <a:xfrm>
            <a:off x="0" y="4929188"/>
            <a:ext cx="2428875" cy="8572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Проблемные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группы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16" name="AutoShape 21"/>
          <p:cNvSpPr>
            <a:spLocks noChangeArrowheads="1"/>
          </p:cNvSpPr>
          <p:nvPr/>
        </p:nvSpPr>
        <p:spPr bwMode="auto">
          <a:xfrm>
            <a:off x="6215063" y="3143250"/>
            <a:ext cx="2643187" cy="1143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Творческие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конкурсы, 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auto">
          <a:xfrm>
            <a:off x="6572250" y="1928813"/>
            <a:ext cx="2571750" cy="12144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Творческая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 лаборатория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18" name="AutoShape 21"/>
          <p:cNvSpPr>
            <a:spLocks noChangeArrowheads="1"/>
          </p:cNvSpPr>
          <p:nvPr/>
        </p:nvSpPr>
        <p:spPr bwMode="auto">
          <a:xfrm>
            <a:off x="6286500" y="785813"/>
            <a:ext cx="2857500" cy="12144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Аттестация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 учителей,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наставничество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0" y="5929313"/>
            <a:ext cx="2214563" cy="92868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Творческие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отчеты МО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2286000" y="5572125"/>
            <a:ext cx="2643188" cy="10715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Методическая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 конференция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5072063" y="5643563"/>
            <a:ext cx="3000375" cy="12144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Школа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молодого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учителя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>
            <a:off x="6429375" y="4429125"/>
            <a:ext cx="2714625" cy="128587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Семинары,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практикумы,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 деловые игры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Творческие группы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63"/>
            <a:ext cx="8686800" cy="5572125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500" b="1" i="1" dirty="0" smtClean="0"/>
              <a:t>Коллектив разбивается на 3 группы: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1. Группа высокого педагогического мастерства.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/>
              <a:t>Учителя, входящие в группу высокого педагогического мастерства, работают на доверии и самоконтроле. Это учителя высшей и первой квалификационной категорий. Они главные помощники зам. директора в организации методической работы в школе. Педагоги этого уровня — главные проводники новых методик, технологий. Они дают “мастер-классы” для учителей школы</a:t>
            </a:r>
            <a:r>
              <a:rPr lang="ru-RU" dirty="0" smtClean="0"/>
              <a:t>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112</TotalTime>
  <Words>732</Words>
  <Application>Microsoft Office PowerPoint</Application>
  <PresentationFormat>Экран (4:3)</PresentationFormat>
  <Paragraphs>96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Franklin Gothic Book</vt:lpstr>
      <vt:lpstr>Arial</vt:lpstr>
      <vt:lpstr>Franklin Gothic Medium</vt:lpstr>
      <vt:lpstr>Wingdings 2</vt:lpstr>
      <vt:lpstr>Calibri</vt:lpstr>
      <vt:lpstr>Monotype Corsiva</vt:lpstr>
      <vt:lpstr>Arial Black</vt:lpstr>
      <vt:lpstr>Трек</vt:lpstr>
      <vt:lpstr>Направления работы методической службы школы</vt:lpstr>
      <vt:lpstr>«Учителя, как местные светочи науки, должны стоять на полной высоте собственных знаний в своей специальности.»                                                           (Д.И. Менделеев) </vt:lpstr>
      <vt:lpstr>     Важнейшим средством повышения педагогического мастерства учителей, связующим в единое целое всю систему работы школы, является методическая служба.       Роль методической службы школы значительно возрастает в современных условиях в связи с необходимостью рационально и оперативно использовать новые методики, приемы и формы обучения и воспитания. </vt:lpstr>
      <vt:lpstr>Схема методической службы  педагогический   совет  методический   совет  методические    объединения  проблемно-творческие   группы  научное    общество   учащихся  библиотечно-                                                                                     аудио-видео информация, информационная  служба                                                                            интернет-ресурсы   система повышения  квалификации</vt:lpstr>
      <vt:lpstr>Цель методической работы — оказание действенной помощи учителям и классным руководителям в улучшении организации обучения и воспитания школьников, обобщение и внедрение передового педагогического опыта, повышение теоретического уровня и педагогической квалификации преподавателей и администрации школы, создание условий для смены типа образовательной деятельности, предполагающей переход от «знаниевой»  модели образования в школе к «способностной» (креативной).  </vt:lpstr>
      <vt:lpstr>-Целенаправленная подготовка руководителей ШМО к работе по созданию системы непрерывного образования педагогов.   -Обеспечение социальной защиты учителя через механизм аттестации педагогических кадров.   -Создание системы методических услуг в соответствии с потребностями педагогов по основным вопросам обновления школы.   -Развитие педагогического творчества, повышение квалификации педагогических работников.   -Создание условий для научно-практической работы педагогов в режиме инновационной деятельности учебного заведения.   -Информационное обеспечение педагогов в соответствия с их потребностями.  </vt:lpstr>
      <vt:lpstr>Направления в деятельности школьной методической службы </vt:lpstr>
      <vt:lpstr>Слайд 8</vt:lpstr>
      <vt:lpstr>Творческие группы </vt:lpstr>
      <vt:lpstr>Слайд 10</vt:lpstr>
      <vt:lpstr>Слайд 11</vt:lpstr>
      <vt:lpstr>Временные проблемно - творческие группы </vt:lpstr>
      <vt:lpstr>Методическая конференция </vt:lpstr>
      <vt:lpstr>Творческая лаборатория </vt:lpstr>
      <vt:lpstr>Задачи творческой лаборатории </vt:lpstr>
      <vt:lpstr>Направления работы творческой лаборатории:</vt:lpstr>
      <vt:lpstr>Творческая лаборатория может: </vt:lpstr>
      <vt:lpstr>Творческая лаборатория отвечает за:</vt:lpstr>
      <vt:lpstr>«Учитель живёт до тех пор, пока он учится. Как только он перестаёт учиться, в нём умирает учитель».                                  (К.Д. Ушинский)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Направления работы методической службы школы</dc:title>
  <dc:creator>User</dc:creator>
  <cp:lastModifiedBy>User</cp:lastModifiedBy>
  <cp:revision>12</cp:revision>
  <dcterms:created xsi:type="dcterms:W3CDTF">2010-11-07T13:38:38Z</dcterms:created>
  <dcterms:modified xsi:type="dcterms:W3CDTF">2010-11-07T15:36:56Z</dcterms:modified>
</cp:coreProperties>
</file>