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83ABC-CBAE-4771-897B-4C64F81AB833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6957A-2F34-4244-BE0E-8EB11F0825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878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188EE-B148-4851-B2C0-6DACAF3F9D74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01BB0-5B99-43D4-B836-E0FD13392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Решение задач с1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3-мя </a:t>
            </a:r>
            <a:r>
              <a:rPr lang="ru-RU" dirty="0" err="1" smtClean="0">
                <a:solidFill>
                  <a:srgbClr val="FFFF00"/>
                </a:solidFill>
              </a:rPr>
              <a:t>сбособами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Сделали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Фищук</a:t>
            </a:r>
            <a:r>
              <a:rPr lang="ru-RU" dirty="0" smtClean="0">
                <a:solidFill>
                  <a:srgbClr val="0070C0"/>
                </a:solidFill>
              </a:rPr>
              <a:t> Е.А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Морозова А.И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Андрюшина К.С</a:t>
            </a:r>
          </a:p>
          <a:p>
            <a:r>
              <a:rPr lang="ru-RU" dirty="0" err="1" smtClean="0">
                <a:solidFill>
                  <a:srgbClr val="0070C0"/>
                </a:solidFill>
              </a:rPr>
              <a:t>Балмаков</a:t>
            </a:r>
            <a:r>
              <a:rPr lang="ru-RU" dirty="0" smtClean="0">
                <a:solidFill>
                  <a:srgbClr val="0070C0"/>
                </a:solidFill>
              </a:rPr>
              <a:t>  А.И</a:t>
            </a:r>
          </a:p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7092280" y="548680"/>
            <a:ext cx="1728192" cy="1800200"/>
          </a:xfrm>
          <a:prstGeom prst="smileyFace">
            <a:avLst/>
          </a:prstGeom>
          <a:solidFill>
            <a:srgbClr val="FFFF00"/>
          </a:solidFill>
          <a:effectLst>
            <a:outerShdw blurRad="190500" dir="15300000" sx="135000" sy="135000" algn="ctr" rotWithShape="0">
              <a:srgbClr val="000000">
                <a:alpha val="1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Задача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 единичном кубе </a:t>
            </a:r>
            <a:r>
              <a:rPr lang="en-US" dirty="0" smtClean="0">
                <a:solidFill>
                  <a:srgbClr val="002060"/>
                </a:solidFill>
              </a:rPr>
              <a:t>ABCDA1B1C1D1</a:t>
            </a:r>
            <a:r>
              <a:rPr lang="ru-RU" dirty="0" smtClean="0">
                <a:solidFill>
                  <a:srgbClr val="002060"/>
                </a:solidFill>
              </a:rPr>
              <a:t>,найдите расстояние от точки </a:t>
            </a:r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ru-RU" dirty="0" smtClean="0">
                <a:solidFill>
                  <a:srgbClr val="002060"/>
                </a:solidFill>
              </a:rPr>
              <a:t> до прямой </a:t>
            </a:r>
            <a:r>
              <a:rPr lang="en-US" dirty="0" smtClean="0">
                <a:solidFill>
                  <a:srgbClr val="002060"/>
                </a:solidFill>
              </a:rPr>
              <a:t>BD1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Способ №1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 smtClean="0"/>
              <a:t>Поэтапно-вычислительный метод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В единичном кубе </a:t>
            </a:r>
            <a:r>
              <a:rPr lang="en-US" sz="1600" dirty="0" smtClean="0"/>
              <a:t>ABCDA1B1C1D1</a:t>
            </a:r>
            <a:r>
              <a:rPr lang="ru-RU" sz="1600" dirty="0" smtClean="0"/>
              <a:t> найдите расстояние от точки </a:t>
            </a:r>
            <a:r>
              <a:rPr lang="en-US" sz="1600" dirty="0" smtClean="0"/>
              <a:t>A </a:t>
            </a:r>
            <a:r>
              <a:rPr lang="ru-RU" sz="1600" dirty="0" smtClean="0"/>
              <a:t>до </a:t>
            </a:r>
            <a:r>
              <a:rPr lang="en-US" sz="1600" dirty="0" smtClean="0"/>
              <a:t>BD1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Решение</a:t>
            </a:r>
            <a:r>
              <a:rPr lang="en-US" sz="1600" dirty="0" smtClean="0"/>
              <a:t>:</a:t>
            </a:r>
          </a:p>
          <a:p>
            <a:pPr>
              <a:buNone/>
            </a:pPr>
            <a:r>
              <a:rPr lang="en-US" sz="1600" dirty="0" smtClean="0"/>
              <a:t>1)</a:t>
            </a:r>
            <a:r>
              <a:rPr lang="ru-RU" sz="1600" dirty="0" smtClean="0"/>
              <a:t>Проведем </a:t>
            </a:r>
            <a:r>
              <a:rPr lang="en-US" sz="1600" dirty="0" smtClean="0"/>
              <a:t>AH</a:t>
            </a:r>
            <a:r>
              <a:rPr lang="ru-RU" sz="1600" dirty="0"/>
              <a:t> </a:t>
            </a:r>
            <a:r>
              <a:rPr lang="ru-RU" sz="1600" dirty="0" smtClean="0"/>
              <a:t>перпендикулярно </a:t>
            </a:r>
            <a:r>
              <a:rPr lang="en-US" sz="1600" dirty="0" smtClean="0"/>
              <a:t>BD1;AH </a:t>
            </a:r>
            <a:r>
              <a:rPr lang="ru-RU" sz="1600" dirty="0" smtClean="0"/>
              <a:t>искомое расстояние</a:t>
            </a:r>
          </a:p>
          <a:p>
            <a:pPr>
              <a:buNone/>
            </a:pPr>
            <a:r>
              <a:rPr lang="ru-RU" sz="1600" dirty="0" smtClean="0"/>
              <a:t>2)Найдём </a:t>
            </a:r>
            <a:r>
              <a:rPr lang="en-US" sz="1600" dirty="0" smtClean="0"/>
              <a:t>AD </a:t>
            </a:r>
            <a:r>
              <a:rPr lang="ru-RU" sz="1600" dirty="0" smtClean="0"/>
              <a:t>из квадрата </a:t>
            </a:r>
            <a:r>
              <a:rPr lang="en-US" sz="1600" dirty="0" smtClean="0"/>
              <a:t>AA1D1D;</a:t>
            </a:r>
          </a:p>
          <a:p>
            <a:pPr>
              <a:buNone/>
            </a:pPr>
            <a:r>
              <a:rPr lang="en-US" sz="1600" dirty="0" smtClean="0"/>
              <a:t>AD1-</a:t>
            </a:r>
            <a:r>
              <a:rPr lang="ru-RU" sz="1600" dirty="0" smtClean="0"/>
              <a:t>диагональ квадрата,</a:t>
            </a:r>
            <a:r>
              <a:rPr lang="en-US" sz="1600" dirty="0" smtClean="0"/>
              <a:t>AD1=√2</a:t>
            </a:r>
          </a:p>
          <a:p>
            <a:pPr>
              <a:buNone/>
            </a:pPr>
            <a:r>
              <a:rPr lang="en-US" sz="1600" dirty="0" smtClean="0"/>
              <a:t>3)</a:t>
            </a:r>
            <a:r>
              <a:rPr lang="ru-RU" sz="1600" dirty="0" smtClean="0"/>
              <a:t>Найдем </a:t>
            </a:r>
            <a:r>
              <a:rPr lang="en-US" sz="1600" dirty="0" smtClean="0"/>
              <a:t>BD1; BD1-</a:t>
            </a:r>
            <a:r>
              <a:rPr lang="ru-RU" sz="1600" dirty="0" smtClean="0"/>
              <a:t>диагональ куба</a:t>
            </a:r>
            <a:r>
              <a:rPr lang="en-US" sz="1600" dirty="0" smtClean="0"/>
              <a:t>, BD=√3,</a:t>
            </a:r>
            <a:r>
              <a:rPr lang="ru-RU" sz="1600" dirty="0" smtClean="0"/>
              <a:t> т</a:t>
            </a:r>
            <a:r>
              <a:rPr lang="en-US" sz="1600" dirty="0" smtClean="0"/>
              <a:t>.</a:t>
            </a:r>
            <a:r>
              <a:rPr lang="ru-RU" sz="1600" dirty="0" smtClean="0"/>
              <a:t>к </a:t>
            </a:r>
            <a:r>
              <a:rPr lang="en-US" sz="1600" dirty="0" smtClean="0"/>
              <a:t>d=a√3, </a:t>
            </a:r>
            <a:r>
              <a:rPr lang="ru-RU" sz="1600" dirty="0" smtClean="0"/>
              <a:t>где </a:t>
            </a:r>
            <a:r>
              <a:rPr lang="en-US" sz="1600" dirty="0" smtClean="0"/>
              <a:t>a-</a:t>
            </a:r>
            <a:r>
              <a:rPr lang="ru-RU" sz="1600" dirty="0" smtClean="0"/>
              <a:t>ребро</a:t>
            </a:r>
            <a:r>
              <a:rPr lang="en-US" sz="1600" dirty="0" smtClean="0"/>
              <a:t>,a d-</a:t>
            </a:r>
            <a:r>
              <a:rPr lang="ru-RU" sz="1600" dirty="0" smtClean="0"/>
              <a:t>диагональ.</a:t>
            </a:r>
          </a:p>
          <a:p>
            <a:pPr>
              <a:buNone/>
            </a:pPr>
            <a:r>
              <a:rPr lang="ru-RU" sz="1600" dirty="0" smtClean="0"/>
              <a:t>4)Из треугольника</a:t>
            </a:r>
            <a:r>
              <a:rPr lang="en-US" sz="1600" dirty="0" smtClean="0"/>
              <a:t> AD1B-</a:t>
            </a:r>
            <a:r>
              <a:rPr lang="ru-RU" sz="1600" dirty="0" smtClean="0"/>
              <a:t>прямоугольный</a:t>
            </a:r>
            <a:r>
              <a:rPr lang="en-US" sz="1600" dirty="0" smtClean="0"/>
              <a:t>,</a:t>
            </a:r>
            <a:r>
              <a:rPr lang="ru-RU" sz="1600" dirty="0" smtClean="0"/>
              <a:t> </a:t>
            </a:r>
            <a:r>
              <a:rPr lang="en-US" sz="1600" dirty="0" smtClean="0"/>
              <a:t>sin(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</a:t>
            </a:r>
            <a:r>
              <a:rPr lang="ru-RU" sz="1600" dirty="0" smtClean="0"/>
              <a:t>)</a:t>
            </a:r>
            <a:r>
              <a:rPr lang="en-US" sz="1600" dirty="0" smtClean="0"/>
              <a:t>AD1B=AB/BD1        </a:t>
            </a:r>
          </a:p>
          <a:p>
            <a:pPr>
              <a:buNone/>
            </a:pPr>
            <a:r>
              <a:rPr lang="en-US" sz="1600" dirty="0" smtClean="0"/>
              <a:t>5)</a:t>
            </a:r>
            <a:r>
              <a:rPr lang="ru-RU" sz="1600" dirty="0" smtClean="0"/>
              <a:t>Из треугольника </a:t>
            </a:r>
            <a:r>
              <a:rPr lang="en-US" sz="1600" dirty="0" smtClean="0"/>
              <a:t>AHD1-</a:t>
            </a:r>
            <a:r>
              <a:rPr lang="ru-RU" sz="1600" dirty="0" smtClean="0"/>
              <a:t>прямоугольный</a:t>
            </a:r>
            <a:r>
              <a:rPr lang="en-US" sz="1600" dirty="0" smtClean="0"/>
              <a:t>,</a:t>
            </a:r>
            <a:r>
              <a:rPr lang="ru-RU" sz="1600" dirty="0" smtClean="0"/>
              <a:t> </a:t>
            </a:r>
            <a:r>
              <a:rPr lang="en-US" sz="1600" dirty="0" smtClean="0"/>
              <a:t>sin(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</a:t>
            </a:r>
            <a:r>
              <a:rPr lang="ru-RU" sz="1600" dirty="0" smtClean="0"/>
              <a:t>)</a:t>
            </a:r>
            <a:r>
              <a:rPr lang="en-US" sz="1600" dirty="0" smtClean="0"/>
              <a:t>AD1H=AH/AD1      </a:t>
            </a:r>
            <a:r>
              <a:rPr lang="ru-RU" sz="1600" dirty="0" smtClean="0"/>
              <a:t>=</a:t>
            </a:r>
            <a:r>
              <a:rPr lang="en-US" sz="1600" dirty="0" smtClean="0"/>
              <a:t>&gt;(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.)AD1B=</a:t>
            </a:r>
            <a:r>
              <a:rPr lang="ru-RU" sz="1600" dirty="0" smtClean="0"/>
              <a:t>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</a:t>
            </a:r>
            <a:r>
              <a:rPr lang="ru-RU" sz="1600" dirty="0" smtClean="0"/>
              <a:t>)</a:t>
            </a:r>
            <a:r>
              <a:rPr lang="en-US" sz="1600" dirty="0" smtClean="0"/>
              <a:t>AD1H</a:t>
            </a:r>
          </a:p>
          <a:p>
            <a:pPr>
              <a:buNone/>
            </a:pPr>
            <a:r>
              <a:rPr lang="ru-RU" sz="1600" dirty="0" smtClean="0"/>
              <a:t>значит </a:t>
            </a:r>
            <a:r>
              <a:rPr lang="en-US" sz="1600" dirty="0"/>
              <a:t> </a:t>
            </a:r>
            <a:r>
              <a:rPr lang="en-US" sz="1600" dirty="0" smtClean="0"/>
              <a:t>sin(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</a:t>
            </a:r>
            <a:r>
              <a:rPr lang="ru-RU" sz="1600" dirty="0" smtClean="0"/>
              <a:t>)</a:t>
            </a:r>
            <a:r>
              <a:rPr lang="en-US" sz="1600" dirty="0" smtClean="0"/>
              <a:t>AD1B=sin</a:t>
            </a:r>
            <a:r>
              <a:rPr lang="ru-RU" sz="1600" dirty="0" smtClean="0"/>
              <a:t>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</a:t>
            </a:r>
            <a:r>
              <a:rPr lang="ru-RU" sz="1600" dirty="0" smtClean="0"/>
              <a:t>)</a:t>
            </a:r>
            <a:r>
              <a:rPr lang="en-US" sz="1600" dirty="0" smtClean="0"/>
              <a:t>AD1H</a:t>
            </a:r>
          </a:p>
          <a:p>
            <a:pPr>
              <a:buNone/>
            </a:pPr>
            <a:r>
              <a:rPr lang="en-US" sz="1600" dirty="0" smtClean="0"/>
              <a:t>AB/BD1=AH/AD1 =&gt; AH=(AD1*AB)/BD1=√2/√3=√6/3</a:t>
            </a:r>
            <a:r>
              <a:rPr lang="ru-RU" sz="1600" dirty="0" smtClean="0"/>
              <a:t>.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 flipV="1">
            <a:off x="6156176" y="3429000"/>
            <a:ext cx="144016" cy="504056"/>
          </a:xfrm>
          <a:prstGeom prst="rightBrace">
            <a:avLst>
              <a:gd name="adj1" fmla="val 25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 descr="C:\Users\Егор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7" y="4611872"/>
            <a:ext cx="3707904" cy="224612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sz="1600" dirty="0" smtClean="0"/>
              <a:t>Способ №2</a:t>
            </a:r>
            <a:br>
              <a:rPr lang="ru-RU" sz="1600" dirty="0" smtClean="0"/>
            </a:br>
            <a:r>
              <a:rPr lang="ru-RU" sz="1600" dirty="0" smtClean="0"/>
              <a:t>Координатный метод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dirty="0" smtClean="0"/>
              <a:t>1)Введём прямоугольную систему координат с началом в точке </a:t>
            </a:r>
            <a:r>
              <a:rPr lang="en-US" sz="1600" dirty="0" smtClean="0"/>
              <a:t>D.</a:t>
            </a:r>
          </a:p>
          <a:p>
            <a:pPr>
              <a:buNone/>
            </a:pPr>
            <a:r>
              <a:rPr lang="en-US" sz="1600" dirty="0" smtClean="0"/>
              <a:t>2)A(1;0;0),B(1;1;0),D1(0;0;1)</a:t>
            </a:r>
          </a:p>
          <a:p>
            <a:pPr>
              <a:buNone/>
            </a:pPr>
            <a:r>
              <a:rPr lang="en-US" sz="1600" dirty="0" smtClean="0"/>
              <a:t>3)</a:t>
            </a:r>
            <a:r>
              <a:rPr lang="ru-RU" sz="1600" dirty="0" smtClean="0"/>
              <a:t>Найдём </a:t>
            </a:r>
            <a:r>
              <a:rPr lang="en-US" sz="1600" dirty="0" smtClean="0"/>
              <a:t>AB=√(x2-x1)^2+(y2-y1)^2+(z2-z1)^2</a:t>
            </a:r>
          </a:p>
          <a:p>
            <a:pPr>
              <a:buNone/>
            </a:pPr>
            <a:r>
              <a:rPr lang="en-US" sz="1600" dirty="0" smtClean="0"/>
              <a:t>AB=√0+1+0=√1=1</a:t>
            </a:r>
          </a:p>
          <a:p>
            <a:pPr>
              <a:buNone/>
            </a:pPr>
            <a:r>
              <a:rPr lang="en-US" sz="1600" dirty="0" smtClean="0"/>
              <a:t>AD1=√1+0+1=√2</a:t>
            </a:r>
          </a:p>
          <a:p>
            <a:pPr>
              <a:buNone/>
            </a:pPr>
            <a:r>
              <a:rPr lang="en-US" sz="1600" dirty="0" smtClean="0"/>
              <a:t>BD=√1+1+1=√3</a:t>
            </a:r>
          </a:p>
          <a:p>
            <a:pPr>
              <a:buNone/>
            </a:pPr>
            <a:r>
              <a:rPr lang="en-US" sz="1600" dirty="0" smtClean="0"/>
              <a:t>4)AH </a:t>
            </a:r>
            <a:r>
              <a:rPr lang="ru-RU" sz="1600" dirty="0" smtClean="0"/>
              <a:t>перпендикулярно </a:t>
            </a:r>
            <a:r>
              <a:rPr lang="en-US" sz="1600" dirty="0" smtClean="0"/>
              <a:t>BD1, </a:t>
            </a:r>
            <a:r>
              <a:rPr lang="ru-RU" sz="1600" dirty="0" smtClean="0"/>
              <a:t>треугольник</a:t>
            </a:r>
            <a:r>
              <a:rPr lang="en-US" sz="1600" dirty="0" smtClean="0"/>
              <a:t>a ABH-</a:t>
            </a:r>
            <a:r>
              <a:rPr lang="ru-RU" sz="1600" dirty="0" smtClean="0"/>
              <a:t>прямоугольный </a:t>
            </a:r>
          </a:p>
          <a:p>
            <a:pPr>
              <a:buNone/>
            </a:pPr>
            <a:r>
              <a:rPr lang="en-US" sz="1600" dirty="0" smtClean="0"/>
              <a:t>Sin(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.)B=AH/AB</a:t>
            </a:r>
          </a:p>
          <a:p>
            <a:pPr>
              <a:buNone/>
            </a:pPr>
            <a:r>
              <a:rPr lang="en-US" sz="1600" dirty="0" smtClean="0"/>
              <a:t>AH=AB*sin(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</a:t>
            </a:r>
            <a:r>
              <a:rPr lang="ru-RU" sz="1600" dirty="0" smtClean="0"/>
              <a:t>)</a:t>
            </a:r>
            <a:r>
              <a:rPr lang="en-US" sz="1600" dirty="0" smtClean="0"/>
              <a:t>B</a:t>
            </a:r>
          </a:p>
          <a:p>
            <a:pPr>
              <a:buNone/>
            </a:pPr>
            <a:r>
              <a:rPr lang="en-US" sz="1600" dirty="0" smtClean="0"/>
              <a:t>5)</a:t>
            </a:r>
            <a:r>
              <a:rPr lang="ru-RU" sz="1600" dirty="0" smtClean="0"/>
              <a:t>То т</a:t>
            </a:r>
            <a:r>
              <a:rPr lang="en-US" sz="1600" dirty="0" smtClean="0"/>
              <a:t>.</a:t>
            </a:r>
            <a:r>
              <a:rPr lang="ru-RU" sz="1600" dirty="0" smtClean="0"/>
              <a:t>косинуса из треугольника </a:t>
            </a:r>
            <a:r>
              <a:rPr lang="en-US" sz="1600" dirty="0" smtClean="0"/>
              <a:t>AD1B:</a:t>
            </a:r>
          </a:p>
          <a:p>
            <a:pPr>
              <a:buNone/>
            </a:pPr>
            <a:r>
              <a:rPr lang="en-US" sz="1600" dirty="0" smtClean="0"/>
              <a:t>AD^2=(BD1)^2+(AB)^2-2AB*BD1*</a:t>
            </a:r>
            <a:r>
              <a:rPr lang="en-US" sz="1600" dirty="0" err="1" smtClean="0"/>
              <a:t>cos</a:t>
            </a:r>
            <a:r>
              <a:rPr lang="ru-RU" sz="1600" dirty="0" smtClean="0"/>
              <a:t>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.)B</a:t>
            </a:r>
          </a:p>
          <a:p>
            <a:pPr>
              <a:buNone/>
            </a:pPr>
            <a:r>
              <a:rPr lang="en-US" sz="1600" dirty="0" smtClean="0"/>
              <a:t>2=3+1-2*1*√3*</a:t>
            </a:r>
            <a:r>
              <a:rPr lang="en-US" sz="1600" dirty="0" err="1" smtClean="0"/>
              <a:t>cos</a:t>
            </a:r>
            <a:r>
              <a:rPr lang="en-US" sz="1600" dirty="0" smtClean="0"/>
              <a:t>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.)B</a:t>
            </a:r>
          </a:p>
          <a:p>
            <a:pPr>
              <a:buNone/>
            </a:pPr>
            <a:r>
              <a:rPr lang="en-US" sz="1600" dirty="0" smtClean="0"/>
              <a:t>2=4-2√3cos(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.)B</a:t>
            </a:r>
          </a:p>
          <a:p>
            <a:pPr>
              <a:buNone/>
            </a:pPr>
            <a:r>
              <a:rPr lang="en-US" sz="1600" dirty="0" smtClean="0"/>
              <a:t>2√3cos(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.)B=2</a:t>
            </a:r>
          </a:p>
          <a:p>
            <a:pPr>
              <a:buNone/>
            </a:pPr>
            <a:r>
              <a:rPr lang="en-US" sz="1600" dirty="0" err="1" smtClean="0"/>
              <a:t>cos</a:t>
            </a:r>
            <a:r>
              <a:rPr lang="en-US" sz="1600" dirty="0" smtClean="0"/>
              <a:t>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.)B=2/2√3</a:t>
            </a:r>
          </a:p>
          <a:p>
            <a:pPr>
              <a:buNone/>
            </a:pPr>
            <a:r>
              <a:rPr lang="en-US" sz="1600" dirty="0" err="1" smtClean="0"/>
              <a:t>cos</a:t>
            </a:r>
            <a:r>
              <a:rPr lang="en-US" sz="1600" dirty="0" smtClean="0"/>
              <a:t>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</a:t>
            </a:r>
            <a:r>
              <a:rPr lang="ru-RU" sz="1600" dirty="0" smtClean="0"/>
              <a:t>)</a:t>
            </a:r>
            <a:r>
              <a:rPr lang="en-US" sz="1600" dirty="0" smtClean="0"/>
              <a:t>B=1/√3</a:t>
            </a:r>
          </a:p>
          <a:p>
            <a:pPr>
              <a:buNone/>
            </a:pPr>
            <a:r>
              <a:rPr lang="en-US" sz="1600" dirty="0" smtClean="0"/>
              <a:t>6)</a:t>
            </a:r>
            <a:r>
              <a:rPr lang="ru-RU" sz="1600" dirty="0" smtClean="0"/>
              <a:t>Из основного тригонометрического тождества</a:t>
            </a:r>
          </a:p>
          <a:p>
            <a:pPr>
              <a:buNone/>
            </a:pPr>
            <a:r>
              <a:rPr lang="en-US" sz="1600" dirty="0" smtClean="0"/>
              <a:t>sin^2(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.)B+cos^2</a:t>
            </a:r>
            <a:r>
              <a:rPr lang="ru-RU" sz="1600" dirty="0" smtClean="0"/>
              <a:t>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.)B=1</a:t>
            </a:r>
          </a:p>
          <a:p>
            <a:pPr>
              <a:buNone/>
            </a:pPr>
            <a:r>
              <a:rPr lang="en-US" sz="1600" dirty="0" smtClean="0"/>
              <a:t>sin(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.)B=√1-1/3</a:t>
            </a:r>
          </a:p>
          <a:p>
            <a:pPr>
              <a:buNone/>
            </a:pPr>
            <a:r>
              <a:rPr lang="en-US" sz="1600" dirty="0"/>
              <a:t>s</a:t>
            </a:r>
            <a:r>
              <a:rPr lang="en-US" sz="1600" dirty="0" smtClean="0"/>
              <a:t>in(</a:t>
            </a:r>
            <a:r>
              <a:rPr lang="ru-RU" sz="1600" dirty="0" err="1" smtClean="0"/>
              <a:t>угл</a:t>
            </a:r>
            <a:r>
              <a:rPr lang="en-US" sz="1600" dirty="0" smtClean="0"/>
              <a:t>.)B=√2/3</a:t>
            </a:r>
          </a:p>
          <a:p>
            <a:pPr>
              <a:buNone/>
            </a:pPr>
            <a:r>
              <a:rPr lang="en-US" sz="1600" dirty="0" smtClean="0"/>
              <a:t>7)AH=√2/3</a:t>
            </a:r>
          </a:p>
          <a:p>
            <a:pPr>
              <a:buNone/>
            </a:pPr>
            <a:r>
              <a:rPr lang="en-US" sz="1600" dirty="0" smtClean="0"/>
              <a:t>AH=√6/3</a:t>
            </a:r>
          </a:p>
          <a:p>
            <a:pPr>
              <a:buNone/>
            </a:pPr>
            <a:endParaRPr lang="ru-RU" sz="1600" dirty="0"/>
          </a:p>
        </p:txBody>
      </p:sp>
      <p:pic>
        <p:nvPicPr>
          <p:cNvPr id="2050" name="Picture 2" descr="C:\Users\Егор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411529"/>
            <a:ext cx="4355975" cy="244647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76672"/>
          </a:xfrm>
        </p:spPr>
        <p:txBody>
          <a:bodyPr>
            <a:noAutofit/>
          </a:bodyPr>
          <a:lstStyle/>
          <a:p>
            <a:r>
              <a:rPr lang="ru-RU" sz="1600" dirty="0" smtClean="0"/>
              <a:t>Способ №3</a:t>
            </a:r>
            <a:br>
              <a:rPr lang="ru-RU" sz="1600" dirty="0" smtClean="0"/>
            </a:br>
            <a:r>
              <a:rPr lang="ru-RU" sz="1600" dirty="0" smtClean="0"/>
              <a:t>векторный метод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1)</a:t>
            </a:r>
            <a:r>
              <a:rPr lang="en-US" sz="1600" dirty="0" smtClean="0"/>
              <a:t>BD1</a:t>
            </a:r>
            <a:r>
              <a:rPr lang="ru-RU" sz="1600" dirty="0" smtClean="0"/>
              <a:t>-направляющий вектор прямой </a:t>
            </a:r>
            <a:r>
              <a:rPr lang="en-US" sz="1600" dirty="0" smtClean="0"/>
              <a:t>BD1</a:t>
            </a:r>
          </a:p>
          <a:p>
            <a:r>
              <a:rPr lang="en-US" sz="1600" dirty="0" smtClean="0"/>
              <a:t>2)AH </a:t>
            </a:r>
            <a:r>
              <a:rPr lang="ru-RU" sz="1600" dirty="0" smtClean="0"/>
              <a:t>перпендикулярно </a:t>
            </a:r>
            <a:r>
              <a:rPr lang="en-US" sz="1600" dirty="0" smtClean="0"/>
              <a:t> BD1</a:t>
            </a:r>
          </a:p>
          <a:p>
            <a:r>
              <a:rPr lang="en-US" sz="1600" dirty="0" smtClean="0"/>
              <a:t>3)AH=AB+BH</a:t>
            </a:r>
          </a:p>
          <a:p>
            <a:r>
              <a:rPr lang="en-US" sz="1600" dirty="0" smtClean="0"/>
              <a:t>4)BH</a:t>
            </a:r>
            <a:r>
              <a:rPr lang="ru-RU" sz="1600" dirty="0" smtClean="0"/>
              <a:t>  </a:t>
            </a:r>
            <a:r>
              <a:rPr lang="ru-RU" sz="1600" dirty="0" err="1" smtClean="0"/>
              <a:t>сонаправлен</a:t>
            </a:r>
            <a:r>
              <a:rPr lang="ru-RU" sz="1600" dirty="0" smtClean="0"/>
              <a:t> </a:t>
            </a:r>
            <a:r>
              <a:rPr lang="en-US" sz="1600" dirty="0" smtClean="0"/>
              <a:t> BD1; BH=KBD1</a:t>
            </a:r>
          </a:p>
          <a:p>
            <a:r>
              <a:rPr lang="en-US" sz="1600" dirty="0" smtClean="0"/>
              <a:t>5)AH=AB+KBD1</a:t>
            </a:r>
          </a:p>
          <a:p>
            <a:r>
              <a:rPr lang="ru-RU" sz="1600" dirty="0" smtClean="0"/>
              <a:t>6)Так как </a:t>
            </a:r>
            <a:r>
              <a:rPr lang="en-US" sz="1600" dirty="0" smtClean="0"/>
              <a:t>AH </a:t>
            </a:r>
            <a:r>
              <a:rPr lang="ru-RU" sz="1600" dirty="0" smtClean="0"/>
              <a:t>перпендикулярно </a:t>
            </a:r>
            <a:r>
              <a:rPr lang="en-US" sz="1600" dirty="0" smtClean="0"/>
              <a:t>BD1 ,</a:t>
            </a:r>
            <a:r>
              <a:rPr lang="ru-RU" sz="1600" dirty="0" smtClean="0"/>
              <a:t>то </a:t>
            </a:r>
            <a:r>
              <a:rPr lang="en-US" sz="1600" dirty="0" smtClean="0"/>
              <a:t>AH *BD=0,</a:t>
            </a:r>
            <a:r>
              <a:rPr lang="ru-RU" sz="1600" dirty="0" smtClean="0"/>
              <a:t>т.е. (</a:t>
            </a:r>
            <a:r>
              <a:rPr lang="en-US" sz="1600" dirty="0" smtClean="0"/>
              <a:t>AB+KBD1)*BD1=0,AB*BD1+(KBD1)*(KBD1)=0</a:t>
            </a:r>
          </a:p>
          <a:p>
            <a:r>
              <a:rPr lang="en-US" sz="1600" dirty="0" smtClean="0"/>
              <a:t>7)AB;AD;AA1-</a:t>
            </a:r>
            <a:r>
              <a:rPr lang="ru-RU" sz="1600" dirty="0" smtClean="0"/>
              <a:t>базисные</a:t>
            </a:r>
          </a:p>
          <a:p>
            <a:r>
              <a:rPr lang="ru-RU" sz="1600" dirty="0" smtClean="0"/>
              <a:t>8)По правилу  </a:t>
            </a:r>
            <a:r>
              <a:rPr lang="ru-RU" sz="1600" dirty="0" smtClean="0"/>
              <a:t>параллелепипеда </a:t>
            </a:r>
            <a:r>
              <a:rPr lang="en-US" sz="1600" dirty="0" smtClean="0"/>
              <a:t>:</a:t>
            </a:r>
          </a:p>
          <a:p>
            <a:r>
              <a:rPr lang="en-US" sz="1600" dirty="0" smtClean="0"/>
              <a:t>BD1=BC+BA+BB1</a:t>
            </a:r>
          </a:p>
          <a:p>
            <a:r>
              <a:rPr lang="en-US" sz="1600" dirty="0" smtClean="0"/>
              <a:t>BD1=AD-AB+BB1</a:t>
            </a:r>
          </a:p>
          <a:p>
            <a:r>
              <a:rPr lang="en-US" sz="1600" dirty="0" smtClean="0"/>
              <a:t>9)AB*BO1+(KBD1)*</a:t>
            </a:r>
            <a:r>
              <a:rPr lang="ru-RU" sz="1600" dirty="0" smtClean="0"/>
              <a:t> </a:t>
            </a:r>
            <a:r>
              <a:rPr lang="en-US" sz="1600" dirty="0" smtClean="0"/>
              <a:t>(KBD1)=0</a:t>
            </a:r>
          </a:p>
          <a:p>
            <a:r>
              <a:rPr lang="en-US" sz="1600" dirty="0" smtClean="0"/>
              <a:t>AB(AD-AB+BB1)+k(AD-AB+BB1)*(AD-AB+BB1)=0</a:t>
            </a:r>
          </a:p>
          <a:p>
            <a:r>
              <a:rPr lang="en-US" sz="1600" dirty="0" smtClean="0"/>
              <a:t>AB*AD-AB*AB+AB*BB1+K(AD*AD+AB*AB+BB1*BB1+2AD*BB1-2AD*AB-2AB*BB1)=0</a:t>
            </a:r>
          </a:p>
          <a:p>
            <a:r>
              <a:rPr lang="en-US" sz="1600" dirty="0" smtClean="0"/>
              <a:t>0-AB*AB+0+k(AD*AD+AB*AB+BB1*BB1+0)=0</a:t>
            </a:r>
          </a:p>
          <a:p>
            <a:r>
              <a:rPr lang="en-US" sz="1600" dirty="0" smtClean="0"/>
              <a:t>-1+3k=0</a:t>
            </a:r>
          </a:p>
          <a:p>
            <a:r>
              <a:rPr lang="en-US" sz="1600" dirty="0" smtClean="0"/>
              <a:t>K=1/3</a:t>
            </a:r>
          </a:p>
          <a:p>
            <a:r>
              <a:rPr lang="en-US" sz="1600" dirty="0" smtClean="0"/>
              <a:t>10)AH=AB+1/3(AD-AB+BB1)</a:t>
            </a:r>
          </a:p>
          <a:p>
            <a:r>
              <a:rPr lang="en-US" sz="1600" dirty="0" smtClean="0"/>
              <a:t>AH=2/3AB+1/3AD+1/3BB1</a:t>
            </a:r>
          </a:p>
          <a:p>
            <a:r>
              <a:rPr lang="en-US" sz="1600" dirty="0" smtClean="0"/>
              <a:t>|AH|= √AH*AH</a:t>
            </a:r>
          </a:p>
          <a:p>
            <a:r>
              <a:rPr lang="en-US" sz="1600" dirty="0" smtClean="0"/>
              <a:t>AH*AH=(2/3AB+1/3AD+1/3BB1)(2/3AB+1/3AD+1/3BB1)=4/9AB+</a:t>
            </a:r>
          </a:p>
          <a:p>
            <a:r>
              <a:rPr lang="en-US" sz="1600" dirty="0" smtClean="0"/>
              <a:t>+2/9AB*AD+2/9AB*BB1+2/9AD*AB+1/9AD*AD+1/9AB*BB1+2/9AB*BB1+</a:t>
            </a:r>
          </a:p>
          <a:p>
            <a:r>
              <a:rPr lang="en-US" sz="1600" dirty="0" smtClean="0"/>
              <a:t>+1/9BB1*BB1=4/9AB*AB+1/9AD*AD+1/9BB1*BB1=4/9+1/9+1/9=6/9=2/3</a:t>
            </a:r>
          </a:p>
          <a:p>
            <a:r>
              <a:rPr lang="en-US" sz="1600" dirty="0" smtClean="0"/>
              <a:t>|AH|= √2/3= √6/3</a:t>
            </a:r>
            <a:endParaRPr lang="ru-RU" sz="1600" dirty="0"/>
          </a:p>
        </p:txBody>
      </p:sp>
      <p:pic>
        <p:nvPicPr>
          <p:cNvPr id="3074" name="Picture 2" descr="C:\Users\Егор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956742"/>
            <a:ext cx="2627784" cy="190125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412</Words>
  <Application>Microsoft Office PowerPoint</Application>
  <PresentationFormat>Экран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Решение задач с1 3-мя сбособами</vt:lpstr>
      <vt:lpstr>Задача</vt:lpstr>
      <vt:lpstr>Способ №1 Поэтапно-вычислительный метод</vt:lpstr>
      <vt:lpstr>Способ №2 Координатный метод</vt:lpstr>
      <vt:lpstr>Способ №3 векторный метод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задачь с1 3-мя сбособами</dc:title>
  <dc:creator>Егор</dc:creator>
  <cp:lastModifiedBy>Елена</cp:lastModifiedBy>
  <cp:revision>26</cp:revision>
  <dcterms:created xsi:type="dcterms:W3CDTF">2014-11-09T14:28:58Z</dcterms:created>
  <dcterms:modified xsi:type="dcterms:W3CDTF">2014-11-26T16:43:33Z</dcterms:modified>
</cp:coreProperties>
</file>