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74" r:id="rId2"/>
    <p:sldId id="275" r:id="rId3"/>
    <p:sldId id="271" r:id="rId4"/>
    <p:sldId id="267" r:id="rId5"/>
    <p:sldId id="266" r:id="rId6"/>
    <p:sldId id="272" r:id="rId7"/>
    <p:sldId id="260" r:id="rId8"/>
    <p:sldId id="262" r:id="rId9"/>
    <p:sldId id="276" r:id="rId10"/>
    <p:sldId id="268" r:id="rId11"/>
    <p:sldId id="281" r:id="rId12"/>
    <p:sldId id="278" r:id="rId13"/>
    <p:sldId id="279" r:id="rId14"/>
    <p:sldId id="265" r:id="rId15"/>
    <p:sldId id="280" r:id="rId16"/>
    <p:sldId id="273" r:id="rId17"/>
    <p:sldId id="26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4C1DBFD-989D-4A2A-A1EB-F840C14B3E83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18440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18441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2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3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4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5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6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7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8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9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0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1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2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3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4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5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6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7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8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9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0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1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2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3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4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5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6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7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8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9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0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1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472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BAC23-9356-49C9-A92A-99025C93BFD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BB4B4-8518-4D03-BC17-AABBA18E64B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C91E441-C76F-4D66-B5B8-1F14E300729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39F10-16E8-493F-ABBF-E38C8974A48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652D7-014F-489F-888C-13D081890A6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A0006-EDDB-4434-AA7D-F6B22A40FC7E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636F4-078E-49A3-80CF-536C92D5E3E8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9FD18-6A54-4766-88AF-6D8AEEB1A7B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DF752-6AEC-4584-998C-6B875EA0F98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D5C7E-B007-4B4F-90F2-59517AC62774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6774A-177F-490A-A5F8-09E45E42200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 alt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F45E15C-D5D0-4523-B25A-078DF73CCBA6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1741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741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1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1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Prosto.exe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6768752" cy="936104"/>
          </a:xfrm>
        </p:spPr>
        <p:txBody>
          <a:bodyPr/>
          <a:lstStyle/>
          <a:p>
            <a:r>
              <a:rPr lang="ru-RU" dirty="0" smtClean="0"/>
              <a:t>Проверка домашнего </a:t>
            </a:r>
            <a:br>
              <a:rPr lang="ru-RU" dirty="0" smtClean="0"/>
            </a:br>
            <a:r>
              <a:rPr lang="ru-RU" dirty="0" smtClean="0"/>
              <a:t>             задания         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006181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№ 11</a:t>
            </a:r>
          </a:p>
          <a:p>
            <a:pPr marL="0" indent="0">
              <a:buNone/>
            </a:pPr>
            <a:r>
              <a:rPr lang="ru-RU" b="1" dirty="0" smtClean="0"/>
              <a:t>1) 3,6-2,3=1,3(л) – в ковше</a:t>
            </a:r>
          </a:p>
          <a:p>
            <a:pPr marL="0" indent="0">
              <a:buNone/>
            </a:pPr>
            <a:r>
              <a:rPr lang="ru-RU" b="1" dirty="0" smtClean="0"/>
              <a:t>2) 3,6 *1,5 =5,4(л) – в ведре</a:t>
            </a:r>
          </a:p>
          <a:p>
            <a:pPr marL="0" indent="0">
              <a:buNone/>
            </a:pPr>
            <a:r>
              <a:rPr lang="ru-RU" b="1" dirty="0" smtClean="0"/>
              <a:t>3) 3,6+1,3+5,4= 10,3(л) –всего</a:t>
            </a:r>
          </a:p>
          <a:p>
            <a:pPr marL="0" indent="0">
              <a:buNone/>
            </a:pPr>
            <a:r>
              <a:rPr lang="ru-RU" b="1" dirty="0" smtClean="0"/>
              <a:t>Ответ:10,3 л.</a:t>
            </a:r>
          </a:p>
          <a:p>
            <a:pPr marL="0" indent="0">
              <a:buNone/>
            </a:pPr>
            <a:r>
              <a:rPr lang="ru-RU" b="1" dirty="0" smtClean="0"/>
              <a:t>№15(г)   Ответ: ) 0,58</a:t>
            </a:r>
          </a:p>
          <a:p>
            <a:pPr marL="0" indent="0">
              <a:buNone/>
            </a:pPr>
            <a:r>
              <a:rPr lang="ru-RU" b="1" dirty="0" smtClean="0"/>
              <a:t>№22. Задача.</a:t>
            </a:r>
          </a:p>
          <a:p>
            <a:pPr marL="0" indent="0">
              <a:buNone/>
            </a:pPr>
            <a:r>
              <a:rPr lang="ru-RU" b="1" dirty="0" smtClean="0"/>
              <a:t>132</a:t>
            </a:r>
            <a:r>
              <a:rPr lang="ru-RU" b="1" dirty="0" smtClean="0">
                <a:sym typeface="Wingdings" pitchFamily="2" charset="2"/>
              </a:rPr>
              <a:t>: ( 40+48)=1,5(ч)-автобусы встретятся</a:t>
            </a:r>
          </a:p>
          <a:p>
            <a:pPr marL="0" indent="0">
              <a:buNone/>
            </a:pPr>
            <a:r>
              <a:rPr lang="ru-RU" b="1" dirty="0" smtClean="0">
                <a:sym typeface="Wingdings" pitchFamily="2" charset="2"/>
              </a:rPr>
              <a:t>Ответ: через 1,5 часа.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4276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6" name="Picture 6" descr="ch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3907" y="3933056"/>
            <a:ext cx="4186237" cy="2779713"/>
          </a:xfrm>
          <a:prstGeom prst="rect">
            <a:avLst/>
          </a:prstGeom>
          <a:noFill/>
        </p:spPr>
      </p:pic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Чай с бергамотом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229600" cy="4968875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ru-RU" dirty="0" smtClean="0"/>
              <a:t>  </a:t>
            </a:r>
            <a:r>
              <a:rPr lang="ru-RU" sz="4000" b="1" dirty="0" smtClean="0"/>
              <a:t>1,6 </a:t>
            </a:r>
            <a:r>
              <a:rPr lang="ru-RU" sz="4000" b="1" dirty="0"/>
              <a:t>кг чая с бергамотом требуется </a:t>
            </a:r>
            <a:r>
              <a:rPr lang="ru-RU" sz="4000" b="1" dirty="0" smtClean="0"/>
              <a:t>    расфасовать </a:t>
            </a:r>
            <a:r>
              <a:rPr lang="ru-RU" sz="4000" b="1" dirty="0"/>
              <a:t>в </a:t>
            </a:r>
            <a:r>
              <a:rPr lang="ru-RU" sz="4400" b="1" dirty="0"/>
              <a:t>20 </a:t>
            </a:r>
            <a:r>
              <a:rPr lang="ru-RU" sz="4000" b="1" dirty="0" smtClean="0"/>
              <a:t>коробок. Какова масса  чая  в каждой коробке?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4000" dirty="0" smtClean="0"/>
              <a:t> </a:t>
            </a:r>
            <a:endParaRPr lang="ru-RU" sz="4000" dirty="0"/>
          </a:p>
          <a:p>
            <a:pPr marL="0" indent="0">
              <a:lnSpc>
                <a:spcPct val="90000"/>
              </a:lnSpc>
              <a:buNone/>
            </a:pPr>
            <a:r>
              <a:rPr lang="ru-RU" dirty="0" smtClean="0"/>
              <a:t> </a:t>
            </a:r>
            <a:endParaRPr lang="ru-RU" dirty="0"/>
          </a:p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endParaRPr lang="ru-RU" dirty="0"/>
          </a:p>
          <a:p>
            <a:pPr marL="0" indent="0">
              <a:lnSpc>
                <a:spcPct val="90000"/>
              </a:lnSpc>
              <a:buNone/>
            </a:pP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24" name="Picture 4" descr="kot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4221163"/>
            <a:ext cx="2951162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7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850" y="115888"/>
            <a:ext cx="1671638" cy="1609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210418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006" y="4869160"/>
            <a:ext cx="2918994" cy="1800200"/>
          </a:xfrm>
        </p:spPr>
      </p:pic>
      <p:sp>
        <p:nvSpPr>
          <p:cNvPr id="5" name="Прямоугольник 4"/>
          <p:cNvSpPr/>
          <p:nvPr/>
        </p:nvSpPr>
        <p:spPr>
          <a:xfrm>
            <a:off x="436836" y="476672"/>
            <a:ext cx="743734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Решили Винни-Пух, Пятачок и Кролик Попить чай с медом. Горшочек меда стоит 24 р. У Винни-Пуха с Кроликом было 20,6 р, у Винни-Пуха с Пятачком 12,9 р, у Кролика и Пятачка 18,5 р. Купят ли они горшочек с медом? Сколько денег было у каждого?</a:t>
            </a:r>
          </a:p>
        </p:txBody>
      </p:sp>
    </p:spTree>
    <p:extLst>
      <p:ext uri="{BB962C8B-B14F-4D97-AF65-F5344CB8AC3E}">
        <p14:creationId xmlns:p14="http://schemas.microsoft.com/office/powerpoint/2010/main" val="325397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35443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80728"/>
            <a:ext cx="6949280" cy="3672408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/>
              <a:t>  Масса бидона с молоком </a:t>
            </a:r>
            <a:endParaRPr lang="ru-RU" sz="3600" b="1" dirty="0"/>
          </a:p>
          <a:p>
            <a:pPr marL="0" indent="0">
              <a:buNone/>
            </a:pPr>
            <a:r>
              <a:rPr lang="ru-RU" sz="3600" b="1" dirty="0" smtClean="0"/>
              <a:t> 35 кг. Наполовину полного– </a:t>
            </a:r>
          </a:p>
          <a:p>
            <a:pPr marL="0" indent="0">
              <a:buNone/>
            </a:pPr>
            <a:r>
              <a:rPr lang="ru-RU" sz="3600" b="1" dirty="0" smtClean="0"/>
              <a:t>      18,5 кг. Какова масса </a:t>
            </a:r>
          </a:p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       бидона?</a:t>
            </a:r>
            <a:endParaRPr lang="ru-RU" sz="3600" b="1" dirty="0"/>
          </a:p>
        </p:txBody>
      </p:sp>
      <p:pic>
        <p:nvPicPr>
          <p:cNvPr id="1027" name="Picture 3" descr="C:\Users\123\Desktop\default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3" y="3717032"/>
            <a:ext cx="3096344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68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604867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</a:t>
            </a:r>
            <a:r>
              <a:rPr lang="ru-RU" b="1" dirty="0" smtClean="0">
                <a:solidFill>
                  <a:srgbClr val="00B050"/>
                </a:solidFill>
              </a:rPr>
              <a:t>Самостоятельная работа.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                         1 вариант.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Вычислите: 10,79:8,3 –(5-0,56):3,7</a:t>
            </a:r>
          </a:p>
          <a:p>
            <a:pPr marL="514350" indent="-514350">
              <a:buAutoNum type="arabicPeriod" startAt="2"/>
            </a:pPr>
            <a:r>
              <a:rPr lang="ru-RU" b="1" dirty="0" smtClean="0"/>
              <a:t>Расставьте знаки «+» и «-» так, чтобы равенство было верным:</a:t>
            </a:r>
          </a:p>
          <a:p>
            <a:pPr marL="0" indent="0">
              <a:buNone/>
            </a:pPr>
            <a:r>
              <a:rPr lang="ru-RU" b="1" dirty="0" smtClean="0"/>
              <a:t>         5,5…1,9…2,6= 1</a:t>
            </a:r>
          </a:p>
          <a:p>
            <a:pPr marL="0" indent="0">
              <a:buNone/>
            </a:pPr>
            <a:r>
              <a:rPr lang="ru-RU" b="1" dirty="0" smtClean="0"/>
              <a:t>                           </a:t>
            </a:r>
            <a:r>
              <a:rPr lang="ru-RU" b="1" dirty="0" smtClean="0">
                <a:solidFill>
                  <a:srgbClr val="00B050"/>
                </a:solidFill>
              </a:rPr>
              <a:t>2 вариант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1.  Вычислите 8,364: (8-3,92)- 2,05*0,4  </a:t>
            </a:r>
          </a:p>
          <a:p>
            <a:pPr marL="514350" indent="-514350">
              <a:buAutoNum type="arabicPeriod" startAt="2"/>
            </a:pPr>
            <a:r>
              <a:rPr lang="ru-RU" b="1" dirty="0" smtClean="0"/>
              <a:t>Расставьте знаки «+» и «-» так, чтобы равенство оказалось верным: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7,9…3,4…4,2=7,1            </a:t>
            </a:r>
          </a:p>
        </p:txBody>
      </p:sp>
    </p:spTree>
    <p:extLst>
      <p:ext uri="{BB962C8B-B14F-4D97-AF65-F5344CB8AC3E}">
        <p14:creationId xmlns:p14="http://schemas.microsoft.com/office/powerpoint/2010/main" val="50571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0"/>
            <a:ext cx="7128792" cy="1484784"/>
          </a:xfrm>
        </p:spPr>
        <p:txBody>
          <a:bodyPr/>
          <a:lstStyle/>
          <a:p>
            <a:r>
              <a:rPr lang="ru-RU" dirty="0" smtClean="0"/>
              <a:t>Поставьте правильно запятую в равенстве</a:t>
            </a:r>
            <a:endParaRPr lang="ru-RU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3 + 108= 408                 63 -27=603</a:t>
            </a:r>
          </a:p>
          <a:p>
            <a:pPr marL="0" indent="0">
              <a:buNone/>
            </a:pPr>
            <a:r>
              <a:rPr lang="ru-RU" b="1" dirty="0" smtClean="0"/>
              <a:t>42 +17= 212                   57 – 4= 17</a:t>
            </a:r>
          </a:p>
          <a:p>
            <a:pPr marL="0" indent="0">
              <a:buNone/>
            </a:pPr>
            <a:r>
              <a:rPr lang="ru-RU" b="1" dirty="0" smtClean="0"/>
              <a:t>736- 336= 4                    </a:t>
            </a:r>
            <a:r>
              <a:rPr lang="ru-RU" b="1" dirty="0" smtClean="0"/>
              <a:t>7,5*10 </a:t>
            </a:r>
            <a:r>
              <a:rPr lang="ru-RU" b="1" dirty="0" smtClean="0"/>
              <a:t>=</a:t>
            </a:r>
            <a:r>
              <a:rPr lang="ru-RU" b="1" dirty="0" smtClean="0"/>
              <a:t>75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312:10 =312                    5 *0,31 =155</a:t>
            </a:r>
            <a:endParaRPr lang="ru-RU" b="1" dirty="0"/>
          </a:p>
        </p:txBody>
      </p:sp>
      <p:sp>
        <p:nvSpPr>
          <p:cNvPr id="26628" name="Rectangle 4" descr="1"/>
          <p:cNvSpPr>
            <a:spLocks noChangeArrowheads="1"/>
          </p:cNvSpPr>
          <p:nvPr/>
        </p:nvSpPr>
        <p:spPr bwMode="auto">
          <a:xfrm>
            <a:off x="1763688" y="4851874"/>
            <a:ext cx="6913563" cy="2016125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6629" name="Picture 5" descr="kot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4438" y="3933825"/>
            <a:ext cx="2951162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6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850" y="115888"/>
            <a:ext cx="1671638" cy="1609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ПРОВЕРКА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3600" b="1" dirty="0" smtClean="0"/>
              <a:t>3 + 1,08 = 4,08            63 – 2,7 = 60,3</a:t>
            </a:r>
          </a:p>
          <a:p>
            <a:pPr marL="0" indent="0">
              <a:buNone/>
            </a:pPr>
            <a:r>
              <a:rPr lang="ru-RU" sz="3600" b="1" dirty="0" smtClean="0"/>
              <a:t>4,2 + 17 = 21,2             5,7 – 4 = 1,7</a:t>
            </a:r>
          </a:p>
          <a:p>
            <a:pPr marL="0" indent="0">
              <a:buNone/>
            </a:pPr>
            <a:r>
              <a:rPr lang="ru-RU" sz="3600" b="1" dirty="0" smtClean="0"/>
              <a:t>7,36 -3,36 = 4               7,5 *10 =75</a:t>
            </a:r>
          </a:p>
          <a:p>
            <a:pPr marL="0" indent="0">
              <a:buNone/>
            </a:pPr>
            <a:r>
              <a:rPr lang="ru-RU" sz="3600" b="1" dirty="0" smtClean="0"/>
              <a:t>3,12:10  =312              5 * 0,31 =1,55</a:t>
            </a:r>
            <a:r>
              <a:rPr lang="ru-RU" sz="3600" dirty="0" smtClean="0"/>
              <a:t>    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606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3" name="Picture 5" descr="f1_07_hur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644900"/>
            <a:ext cx="1724025" cy="2762250"/>
          </a:xfrm>
          <a:prstGeom prst="rect">
            <a:avLst/>
          </a:prstGeom>
          <a:noFill/>
        </p:spPr>
      </p:pic>
      <p:pic>
        <p:nvPicPr>
          <p:cNvPr id="37894" name="Picture 6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2362" y="0"/>
            <a:ext cx="1671638" cy="1609725"/>
          </a:xfrm>
          <a:prstGeom prst="rect">
            <a:avLst/>
          </a:prstGeom>
          <a:noFill/>
        </p:spPr>
      </p:pic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67544" y="2636838"/>
            <a:ext cx="4824536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ru-RU" sz="4800" dirty="0" smtClean="0"/>
              <a:t>Стр. 103   №15(а, б); 18; № 21</a:t>
            </a:r>
            <a:endParaRPr lang="ru-RU" sz="4800" dirty="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ru-RU" sz="4800" dirty="0"/>
          </a:p>
        </p:txBody>
      </p:sp>
      <p:sp>
        <p:nvSpPr>
          <p:cNvPr id="37892" name="AutoShape 4">
            <a:hlinkClick r:id="rId4" action="ppaction://program"/>
          </p:cNvPr>
          <p:cNvSpPr>
            <a:spLocks noChangeArrowheads="1"/>
          </p:cNvSpPr>
          <p:nvPr/>
        </p:nvSpPr>
        <p:spPr bwMode="auto">
          <a:xfrm rot="5400000">
            <a:off x="5903913" y="728662"/>
            <a:ext cx="1728788" cy="396081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ru-RU" sz="2800" dirty="0" smtClean="0"/>
              <a:t>УРА !</a:t>
            </a:r>
            <a:endParaRPr lang="ru-RU" sz="2800" dirty="0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562350" y="2733675"/>
            <a:ext cx="2232025" cy="97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spcBef>
                <a:spcPct val="50000"/>
              </a:spcBef>
            </a:pPr>
            <a:endParaRPr lang="ru-RU" sz="3000" dirty="0">
              <a:solidFill>
                <a:srgbClr val="FF3300"/>
              </a:solidFill>
            </a:endParaRPr>
          </a:p>
          <a:p>
            <a:pPr>
              <a:lnSpc>
                <a:spcPts val="2500"/>
              </a:lnSpc>
              <a:spcBef>
                <a:spcPct val="50000"/>
              </a:spcBef>
            </a:pPr>
            <a:endParaRPr lang="ru-RU" sz="3000" dirty="0">
              <a:solidFill>
                <a:srgbClr val="FF33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Домашнее задание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4" name="Picture 14" descr="Итал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1989138"/>
            <a:ext cx="3333750" cy="3838575"/>
          </a:xfrm>
          <a:prstGeom prst="rect">
            <a:avLst/>
          </a:prstGeom>
          <a:noFill/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3898900" cy="1012825"/>
          </a:xfrm>
        </p:spPr>
        <p:txBody>
          <a:bodyPr/>
          <a:lstStyle/>
          <a:p>
            <a:r>
              <a:rPr lang="ru-RU"/>
              <a:t>На уроке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341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600" b="1" dirty="0"/>
              <a:t>Я узнал…</a:t>
            </a:r>
          </a:p>
          <a:p>
            <a:pPr>
              <a:lnSpc>
                <a:spcPct val="90000"/>
              </a:lnSpc>
            </a:pPr>
            <a:r>
              <a:rPr lang="ru-RU" sz="3600" b="1" dirty="0"/>
              <a:t>Я научился…</a:t>
            </a:r>
          </a:p>
          <a:p>
            <a:pPr>
              <a:lnSpc>
                <a:spcPct val="90000"/>
              </a:lnSpc>
            </a:pPr>
            <a:r>
              <a:rPr lang="ru-RU" sz="3600" b="1" dirty="0"/>
              <a:t>Мне понравилось…</a:t>
            </a:r>
          </a:p>
          <a:p>
            <a:pPr>
              <a:lnSpc>
                <a:spcPct val="90000"/>
              </a:lnSpc>
            </a:pPr>
            <a:r>
              <a:rPr lang="ru-RU" sz="3600" b="1" dirty="0"/>
              <a:t>Мне не понравилось…</a:t>
            </a:r>
          </a:p>
          <a:p>
            <a:pPr>
              <a:lnSpc>
                <a:spcPct val="90000"/>
              </a:lnSpc>
            </a:pPr>
            <a:r>
              <a:rPr lang="ru-RU" sz="3600" b="1" dirty="0"/>
              <a:t>Мое настроение</a:t>
            </a:r>
            <a:r>
              <a:rPr lang="ru-RU" sz="2600" dirty="0"/>
              <a:t>…</a:t>
            </a:r>
          </a:p>
        </p:txBody>
      </p:sp>
      <p:pic>
        <p:nvPicPr>
          <p:cNvPr id="25606" name="Picture 6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115889"/>
            <a:ext cx="1671638" cy="1080864"/>
          </a:xfrm>
          <a:prstGeom prst="rect">
            <a:avLst/>
          </a:prstGeom>
          <a:noFill/>
        </p:spPr>
      </p:pic>
      <p:pic>
        <p:nvPicPr>
          <p:cNvPr id="25607" name="Picture 7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510" y="5458105"/>
            <a:ext cx="1371600" cy="13589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25608" name="Picture 8" descr="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16110" y="5464455"/>
            <a:ext cx="1655762" cy="13462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25609" name="Picture 9" descr="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27856" y="5482005"/>
            <a:ext cx="1871662" cy="1344613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25610" name="Picture 10" descr="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99518" y="5472392"/>
            <a:ext cx="1800225" cy="1344613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6156176" y="1196753"/>
            <a:ext cx="2824312" cy="792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/>
            <a:r>
              <a:rPr lang="ru-RU" sz="3900" b="1" dirty="0">
                <a:solidFill>
                  <a:schemeClr val="tx2"/>
                </a:solidFill>
              </a:rPr>
              <a:t>Бергамот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3841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491782"/>
          </a:xfrm>
        </p:spPr>
        <p:txBody>
          <a:bodyPr/>
          <a:lstStyle/>
          <a:p>
            <a:pPr marL="0" indent="0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« Если вы хотите научиться   плавать, смело входите в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воду, а если хотите научиться  решать задачи, то решайте их»</a:t>
            </a:r>
          </a:p>
          <a:p>
            <a:pPr marL="0" indent="0">
              <a:buNone/>
            </a:pPr>
            <a:r>
              <a:rPr lang="ru-RU" sz="4400" b="1" dirty="0">
                <a:solidFill>
                  <a:srgbClr val="002060"/>
                </a:solidFill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</a:rPr>
              <a:t>                        Дж. Пойа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89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5" name="Picture 5" descr="лим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2133600"/>
            <a:ext cx="3311525" cy="3052763"/>
          </a:xfrm>
          <a:prstGeom prst="rect">
            <a:avLst/>
          </a:prstGeom>
          <a:noFill/>
        </p:spPr>
      </p:pic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Загадочный мир планеты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5625"/>
            <a:ext cx="4114800" cy="4411663"/>
          </a:xfrm>
        </p:spPr>
        <p:txBody>
          <a:bodyPr/>
          <a:lstStyle/>
          <a:p>
            <a:r>
              <a:rPr lang="ru-RU" b="1" dirty="0"/>
              <a:t>Нам предстоит узнать, как называется дальний родственник лимона и апельсина</a:t>
            </a:r>
            <a:r>
              <a:rPr lang="ru-RU" dirty="0"/>
              <a:t>.</a:t>
            </a:r>
          </a:p>
        </p:txBody>
      </p:sp>
      <p:pic>
        <p:nvPicPr>
          <p:cNvPr id="35844" name="Picture 4" descr="апельсин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675" y="2708275"/>
            <a:ext cx="3060700" cy="2641600"/>
          </a:xfrm>
          <a:prstGeom prst="rect">
            <a:avLst/>
          </a:prstGeom>
          <a:noFill/>
        </p:spPr>
      </p:pic>
      <p:pic>
        <p:nvPicPr>
          <p:cNvPr id="35846" name="Picture 6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850" y="115888"/>
            <a:ext cx="1671638" cy="1609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54" name="Line 182"/>
          <p:cNvSpPr>
            <a:spLocks noChangeShapeType="1"/>
          </p:cNvSpPr>
          <p:nvPr/>
        </p:nvSpPr>
        <p:spPr bwMode="auto">
          <a:xfrm>
            <a:off x="6588125" y="5480050"/>
            <a:ext cx="0" cy="2159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Название </a:t>
            </a:r>
            <a:br>
              <a:rPr lang="ru-RU"/>
            </a:br>
            <a:r>
              <a:rPr lang="ru-RU"/>
              <a:t>растения…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412875"/>
            <a:ext cx="2879725" cy="3600450"/>
          </a:xfrm>
        </p:spPr>
        <p:txBody>
          <a:bodyPr/>
          <a:lstStyle/>
          <a:p>
            <a:r>
              <a:rPr lang="ru-RU" sz="2400" b="1" dirty="0"/>
              <a:t>2,15 х 2        </a:t>
            </a:r>
            <a:r>
              <a:rPr lang="ru-RU" sz="2400" b="1" dirty="0">
                <a:solidFill>
                  <a:srgbClr val="FF3300"/>
                </a:solidFill>
              </a:rPr>
              <a:t>Т</a:t>
            </a:r>
          </a:p>
          <a:p>
            <a:r>
              <a:rPr lang="ru-RU" sz="2400" b="1" dirty="0"/>
              <a:t>1,7 + 1,4</a:t>
            </a:r>
            <a:r>
              <a:rPr lang="ru-RU" sz="2400" b="1" dirty="0">
                <a:solidFill>
                  <a:srgbClr val="FF3300"/>
                </a:solidFill>
              </a:rPr>
              <a:t>       Г</a:t>
            </a:r>
          </a:p>
          <a:p>
            <a:r>
              <a:rPr lang="ru-RU" sz="2400" b="1" dirty="0"/>
              <a:t>1,5 + 2,5       </a:t>
            </a:r>
            <a:r>
              <a:rPr lang="ru-RU" sz="2400" b="1" dirty="0">
                <a:solidFill>
                  <a:srgbClr val="FF3300"/>
                </a:solidFill>
              </a:rPr>
              <a:t>О</a:t>
            </a:r>
          </a:p>
          <a:p>
            <a:r>
              <a:rPr lang="ru-RU" sz="2400" b="1" dirty="0"/>
              <a:t>0,22 х 10      </a:t>
            </a:r>
            <a:r>
              <a:rPr lang="ru-RU" sz="2400" b="1" dirty="0">
                <a:solidFill>
                  <a:srgbClr val="FF3300"/>
                </a:solidFill>
              </a:rPr>
              <a:t>Б</a:t>
            </a:r>
          </a:p>
          <a:p>
            <a:r>
              <a:rPr lang="ru-RU" sz="2400" b="1" dirty="0"/>
              <a:t>0,7 + 2,7       </a:t>
            </a:r>
            <a:r>
              <a:rPr lang="ru-RU" sz="2400" b="1" dirty="0">
                <a:solidFill>
                  <a:srgbClr val="FF3300"/>
                </a:solidFill>
              </a:rPr>
              <a:t>А</a:t>
            </a:r>
          </a:p>
          <a:p>
            <a:r>
              <a:rPr lang="ru-RU" sz="2400" b="1" dirty="0"/>
              <a:t>0,028 х 100  </a:t>
            </a:r>
            <a:r>
              <a:rPr lang="ru-RU" sz="2400" b="1" dirty="0">
                <a:solidFill>
                  <a:srgbClr val="FF3300"/>
                </a:solidFill>
              </a:rPr>
              <a:t>Р</a:t>
            </a:r>
          </a:p>
          <a:p>
            <a:r>
              <a:rPr lang="ru-RU" sz="2400" b="1" dirty="0"/>
              <a:t>5 – 2,5          </a:t>
            </a:r>
            <a:r>
              <a:rPr lang="ru-RU" sz="2400" b="1" dirty="0">
                <a:solidFill>
                  <a:srgbClr val="FF3300"/>
                </a:solidFill>
              </a:rPr>
              <a:t>Е</a:t>
            </a:r>
          </a:p>
          <a:p>
            <a:r>
              <a:rPr lang="ru-RU" sz="2400" b="1" dirty="0"/>
              <a:t>7,8 – 4,1       </a:t>
            </a:r>
            <a:r>
              <a:rPr lang="ru-RU" sz="2400" b="1" dirty="0">
                <a:solidFill>
                  <a:srgbClr val="FF3300"/>
                </a:solidFill>
              </a:rPr>
              <a:t>М</a:t>
            </a:r>
          </a:p>
        </p:txBody>
      </p:sp>
      <p:sp>
        <p:nvSpPr>
          <p:cNvPr id="28770" name="Line 98"/>
          <p:cNvSpPr>
            <a:spLocks noChangeShapeType="1"/>
          </p:cNvSpPr>
          <p:nvPr/>
        </p:nvSpPr>
        <p:spPr bwMode="auto">
          <a:xfrm>
            <a:off x="323850" y="5589588"/>
            <a:ext cx="8424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8842" name="Group 170"/>
          <p:cNvGraphicFramePr>
            <a:graphicFrameLocks noGrp="1"/>
          </p:cNvGraphicFramePr>
          <p:nvPr>
            <p:ph sz="half" idx="2"/>
          </p:nvPr>
        </p:nvGraphicFramePr>
        <p:xfrm>
          <a:off x="323850" y="5445125"/>
          <a:ext cx="7848600" cy="274320"/>
        </p:xfrm>
        <a:graphic>
          <a:graphicData uri="http://schemas.openxmlformats.org/drawingml/2006/table">
            <a:tbl>
              <a:tblPr/>
              <a:tblGrid>
                <a:gridCol w="314325"/>
                <a:gridCol w="314325"/>
                <a:gridCol w="312738"/>
                <a:gridCol w="314325"/>
                <a:gridCol w="314325"/>
                <a:gridCol w="314325"/>
                <a:gridCol w="312737"/>
                <a:gridCol w="314325"/>
                <a:gridCol w="314325"/>
                <a:gridCol w="314325"/>
                <a:gridCol w="312738"/>
                <a:gridCol w="314325"/>
                <a:gridCol w="314325"/>
                <a:gridCol w="314325"/>
                <a:gridCol w="312737"/>
                <a:gridCol w="314325"/>
                <a:gridCol w="314325"/>
                <a:gridCol w="314325"/>
                <a:gridCol w="312738"/>
                <a:gridCol w="314325"/>
                <a:gridCol w="314325"/>
                <a:gridCol w="314325"/>
                <a:gridCol w="312737"/>
                <a:gridCol w="314325"/>
                <a:gridCol w="314325"/>
              </a:tblGrid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843" name="Rectangle 171"/>
          <p:cNvSpPr>
            <a:spLocks noChangeArrowheads="1"/>
          </p:cNvSpPr>
          <p:nvPr/>
        </p:nvSpPr>
        <p:spPr bwMode="auto">
          <a:xfrm>
            <a:off x="250825" y="5373688"/>
            <a:ext cx="8281988" cy="107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844" name="Rectangle 172"/>
          <p:cNvSpPr>
            <a:spLocks noChangeArrowheads="1"/>
          </p:cNvSpPr>
          <p:nvPr/>
        </p:nvSpPr>
        <p:spPr bwMode="auto">
          <a:xfrm>
            <a:off x="179388" y="5695950"/>
            <a:ext cx="8424862" cy="142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845" name="Text Box 173"/>
          <p:cNvSpPr txBox="1">
            <a:spLocks noChangeArrowheads="1"/>
          </p:cNvSpPr>
          <p:nvPr/>
        </p:nvSpPr>
        <p:spPr bwMode="auto">
          <a:xfrm>
            <a:off x="179389" y="5084763"/>
            <a:ext cx="85867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tx2"/>
                </a:solidFill>
              </a:rPr>
              <a:t>2                                   3                                   4</a:t>
            </a:r>
          </a:p>
        </p:txBody>
      </p:sp>
      <p:sp>
        <p:nvSpPr>
          <p:cNvPr id="28846" name="Oval 174"/>
          <p:cNvSpPr>
            <a:spLocks noChangeAspect="1" noChangeArrowheads="1"/>
          </p:cNvSpPr>
          <p:nvPr/>
        </p:nvSpPr>
        <p:spPr bwMode="auto">
          <a:xfrm>
            <a:off x="7488238" y="5541963"/>
            <a:ext cx="107950" cy="10795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847" name="Oval 175"/>
          <p:cNvSpPr>
            <a:spLocks noChangeAspect="1" noChangeArrowheads="1"/>
          </p:cNvSpPr>
          <p:nvPr/>
        </p:nvSpPr>
        <p:spPr bwMode="auto">
          <a:xfrm>
            <a:off x="900113" y="5541963"/>
            <a:ext cx="107950" cy="10795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848" name="Oval 176"/>
          <p:cNvSpPr>
            <a:spLocks noChangeAspect="1" noChangeArrowheads="1"/>
          </p:cNvSpPr>
          <p:nvPr/>
        </p:nvSpPr>
        <p:spPr bwMode="auto">
          <a:xfrm>
            <a:off x="1835150" y="5541963"/>
            <a:ext cx="107950" cy="10795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849" name="Oval 177"/>
          <p:cNvSpPr>
            <a:spLocks noChangeAspect="1" noChangeArrowheads="1"/>
          </p:cNvSpPr>
          <p:nvPr/>
        </p:nvSpPr>
        <p:spPr bwMode="auto">
          <a:xfrm>
            <a:off x="2787650" y="5541963"/>
            <a:ext cx="107950" cy="10795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850" name="Oval 178"/>
          <p:cNvSpPr>
            <a:spLocks noChangeAspect="1" noChangeArrowheads="1"/>
          </p:cNvSpPr>
          <p:nvPr/>
        </p:nvSpPr>
        <p:spPr bwMode="auto">
          <a:xfrm>
            <a:off x="3724275" y="5541963"/>
            <a:ext cx="107950" cy="10795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851" name="Oval 179"/>
          <p:cNvSpPr>
            <a:spLocks noChangeAspect="1" noChangeArrowheads="1"/>
          </p:cNvSpPr>
          <p:nvPr/>
        </p:nvSpPr>
        <p:spPr bwMode="auto">
          <a:xfrm>
            <a:off x="4681538" y="5541963"/>
            <a:ext cx="107950" cy="10795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852" name="Oval 180"/>
          <p:cNvSpPr>
            <a:spLocks noChangeAspect="1" noChangeArrowheads="1"/>
          </p:cNvSpPr>
          <p:nvPr/>
        </p:nvSpPr>
        <p:spPr bwMode="auto">
          <a:xfrm>
            <a:off x="5616575" y="5541963"/>
            <a:ext cx="107950" cy="10795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853" name="Oval 181"/>
          <p:cNvSpPr>
            <a:spLocks noChangeAspect="1" noChangeArrowheads="1"/>
          </p:cNvSpPr>
          <p:nvPr/>
        </p:nvSpPr>
        <p:spPr bwMode="auto">
          <a:xfrm>
            <a:off x="6530975" y="5541963"/>
            <a:ext cx="107950" cy="10795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855" name="Line 183"/>
          <p:cNvSpPr>
            <a:spLocks noChangeShapeType="1"/>
          </p:cNvSpPr>
          <p:nvPr/>
        </p:nvSpPr>
        <p:spPr bwMode="auto">
          <a:xfrm>
            <a:off x="3454400" y="5480050"/>
            <a:ext cx="0" cy="2159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28856" name="Picture 184" descr="bergamo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8400" y="188913"/>
            <a:ext cx="3548063" cy="4824412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28858" name="Picture 186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115888"/>
            <a:ext cx="1671638" cy="1609725"/>
          </a:xfrm>
          <a:prstGeom prst="rect">
            <a:avLst/>
          </a:prstGeom>
          <a:noFill/>
        </p:spPr>
      </p:pic>
      <p:sp>
        <p:nvSpPr>
          <p:cNvPr id="28859" name="Text Box 187"/>
          <p:cNvSpPr txBox="1">
            <a:spLocks noChangeArrowheads="1"/>
          </p:cNvSpPr>
          <p:nvPr/>
        </p:nvSpPr>
        <p:spPr bwMode="auto">
          <a:xfrm>
            <a:off x="684213" y="5767387"/>
            <a:ext cx="806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3300"/>
                </a:solidFill>
              </a:rPr>
              <a:t>Б        Е          Р        Г         А         М        О         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8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8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Родина бергамота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484313"/>
            <a:ext cx="2808287" cy="3529012"/>
          </a:xfrm>
          <a:noFill/>
        </p:spPr>
        <p:txBody>
          <a:bodyPr/>
          <a:lstStyle/>
          <a:p>
            <a:r>
              <a:rPr lang="ru-RU"/>
              <a:t>48 : 16      Я</a:t>
            </a:r>
          </a:p>
          <a:p>
            <a:r>
              <a:rPr lang="ru-RU"/>
              <a:t>618 : 3      Т</a:t>
            </a:r>
          </a:p>
          <a:p>
            <a:r>
              <a:rPr lang="ru-RU"/>
              <a:t>450 : 5      А</a:t>
            </a:r>
          </a:p>
          <a:p>
            <a:r>
              <a:rPr lang="ru-RU"/>
              <a:t>96 : 6        И</a:t>
            </a:r>
          </a:p>
          <a:p>
            <a:r>
              <a:rPr lang="ru-RU"/>
              <a:t>5648 : 8    И</a:t>
            </a:r>
          </a:p>
          <a:p>
            <a:r>
              <a:rPr lang="ru-RU"/>
              <a:t>355 : 5      Л</a:t>
            </a:r>
          </a:p>
        </p:txBody>
      </p:sp>
      <p:pic>
        <p:nvPicPr>
          <p:cNvPr id="27659" name="Picture 11" descr="Итал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268413"/>
            <a:ext cx="3333750" cy="3838575"/>
          </a:xfrm>
          <a:prstGeom prst="rect">
            <a:avLst/>
          </a:prstGeom>
          <a:noFill/>
        </p:spPr>
      </p:pic>
      <p:sp>
        <p:nvSpPr>
          <p:cNvPr id="27658" name="WordArt 10"/>
          <p:cNvSpPr>
            <a:spLocks noChangeArrowheads="1" noChangeShapeType="1" noTextEdit="1"/>
          </p:cNvSpPr>
          <p:nvPr/>
        </p:nvSpPr>
        <p:spPr bwMode="auto">
          <a:xfrm>
            <a:off x="3924300" y="2636838"/>
            <a:ext cx="4968875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latin typeface="Georgia"/>
              </a:rPr>
              <a:t>ИТАЛИЯ</a:t>
            </a:r>
          </a:p>
        </p:txBody>
      </p:sp>
      <p:pic>
        <p:nvPicPr>
          <p:cNvPr id="27663" name="Picture 15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115888"/>
            <a:ext cx="1671638" cy="1609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Бергамо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365625"/>
            <a:ext cx="7427912" cy="2070100"/>
          </a:xfrm>
        </p:spPr>
        <p:txBody>
          <a:bodyPr/>
          <a:lstStyle/>
          <a:p>
            <a:r>
              <a:rPr lang="ru-RU"/>
              <a:t> Бергамот был назван в честь итальянского города Бергамо, где его впервые начали культивировать и продавать его масло. </a:t>
            </a:r>
          </a:p>
        </p:txBody>
      </p:sp>
      <p:pic>
        <p:nvPicPr>
          <p:cNvPr id="36869" name="Picture 5" descr="bergam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557338"/>
            <a:ext cx="3816350" cy="2671762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sp>
        <p:nvSpPr>
          <p:cNvPr id="36870" name="Oval 6" descr="bb1"/>
          <p:cNvSpPr>
            <a:spLocks noChangeArrowheads="1"/>
          </p:cNvSpPr>
          <p:nvPr/>
        </p:nvSpPr>
        <p:spPr bwMode="auto">
          <a:xfrm>
            <a:off x="7596188" y="2878138"/>
            <a:ext cx="1368425" cy="1368425"/>
          </a:xfrm>
          <a:prstGeom prst="ellipse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71" name="Oval 7" descr="bb2"/>
          <p:cNvSpPr>
            <a:spLocks noChangeArrowheads="1"/>
          </p:cNvSpPr>
          <p:nvPr/>
        </p:nvSpPr>
        <p:spPr bwMode="auto">
          <a:xfrm>
            <a:off x="6084888" y="2878138"/>
            <a:ext cx="1368425" cy="1368425"/>
          </a:xfrm>
          <a:prstGeom prst="ellipse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72" name="Oval 8" descr="bb3"/>
          <p:cNvSpPr>
            <a:spLocks noChangeArrowheads="1"/>
          </p:cNvSpPr>
          <p:nvPr/>
        </p:nvSpPr>
        <p:spPr bwMode="auto">
          <a:xfrm>
            <a:off x="4572000" y="2878138"/>
            <a:ext cx="1368425" cy="1368425"/>
          </a:xfrm>
          <a:prstGeom prst="ellipse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6873" name="Picture 9" descr="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8850" y="115888"/>
            <a:ext cx="1671638" cy="1609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nimBg="1"/>
      <p:bldP spid="36871" grpId="0" animBg="1"/>
      <p:bldP spid="368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7504" y="456250"/>
            <a:ext cx="7201346" cy="1768301"/>
          </a:xfrm>
        </p:spPr>
        <p:txBody>
          <a:bodyPr/>
          <a:lstStyle/>
          <a:p>
            <a:r>
              <a:rPr lang="ru-RU" dirty="0" smtClean="0"/>
              <a:t>Совместные действия с десятичными дробями</a:t>
            </a:r>
            <a:endParaRPr lang="ru-RU" dirty="0"/>
          </a:p>
        </p:txBody>
      </p:sp>
      <p:pic>
        <p:nvPicPr>
          <p:cNvPr id="6164" name="Picture 20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41241"/>
            <a:ext cx="1512168" cy="13589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6165" name="Picture 21" descr="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5" y="2241241"/>
            <a:ext cx="1728193" cy="1382457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6166" name="Picture 22" descr="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9" y="2241241"/>
            <a:ext cx="1800199" cy="1369527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6167" name="Picture 23" descr="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2279085"/>
            <a:ext cx="1800225" cy="1344613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6169" name="Picture 25" descr="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8850" y="115888"/>
            <a:ext cx="1671638" cy="1609725"/>
          </a:xfrm>
          <a:prstGeom prst="rect">
            <a:avLst/>
          </a:prstGeom>
          <a:noFill/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39552" y="3645024"/>
            <a:ext cx="6769298" cy="3212976"/>
          </a:xfrm>
        </p:spPr>
        <p:txBody>
          <a:bodyPr/>
          <a:lstStyle/>
          <a:p>
            <a:r>
              <a:rPr lang="ru-RU" dirty="0" smtClean="0"/>
              <a:t>Цели: Закрепить навыки действий с десятичными дробями.</a:t>
            </a:r>
          </a:p>
          <a:p>
            <a:r>
              <a:rPr lang="ru-RU" dirty="0" smtClean="0"/>
              <a:t>Развивать математическое мышление и логику.</a:t>
            </a:r>
          </a:p>
          <a:p>
            <a:r>
              <a:rPr lang="ru-RU" dirty="0" smtClean="0"/>
              <a:t>Воспитывать интерес к учебе.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115888"/>
            <a:ext cx="1671638" cy="1609725"/>
          </a:xfrm>
          <a:prstGeom prst="rect">
            <a:avLst/>
          </a:prstGeom>
          <a:noFill/>
        </p:spPr>
      </p:pic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ПОВТОРЯЕМ ПРАВИЛА</a:t>
            </a:r>
            <a:endParaRPr lang="ru-RU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5375" y="1719263"/>
            <a:ext cx="5051425" cy="4411662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Как сложить ( вычесть) десятичные дроби?</a:t>
            </a:r>
          </a:p>
          <a:p>
            <a:pPr marL="0" indent="0">
              <a:buNone/>
            </a:pPr>
            <a:r>
              <a:rPr lang="ru-RU" b="1" dirty="0" smtClean="0"/>
              <a:t>Как умножать десятичные дроби?</a:t>
            </a:r>
          </a:p>
          <a:p>
            <a:pPr marL="0" indent="0">
              <a:buNone/>
            </a:pPr>
            <a:r>
              <a:rPr lang="ru-RU" b="1" dirty="0" smtClean="0"/>
              <a:t> Как разделить десятичную дробь на десятичную?</a:t>
            </a:r>
            <a:endParaRPr lang="ru-RU" b="1" dirty="0"/>
          </a:p>
        </p:txBody>
      </p:sp>
      <p:pic>
        <p:nvPicPr>
          <p:cNvPr id="23556" name="Picture 4" descr="книг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4929" y="1480610"/>
            <a:ext cx="3628817" cy="4396662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3841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7488832" cy="6120680"/>
          </a:xfrm>
        </p:spPr>
        <p:txBody>
          <a:bodyPr/>
          <a:lstStyle/>
          <a:p>
            <a:pPr marL="0" indent="0">
              <a:buNone/>
            </a:pPr>
            <a:r>
              <a:rPr lang="ru-RU" sz="4000" b="1" dirty="0" smtClean="0"/>
              <a:t>Скорость самолета 500 км</a:t>
            </a:r>
            <a:r>
              <a:rPr lang="en-US" sz="4000" b="1" dirty="0" smtClean="0"/>
              <a:t>/</a:t>
            </a:r>
            <a:r>
              <a:rPr lang="ru-RU" sz="4000" b="1" dirty="0" smtClean="0"/>
              <a:t>ч. Скорость ветра 10 км</a:t>
            </a:r>
            <a:r>
              <a:rPr lang="en-US" sz="4000" b="1" dirty="0" smtClean="0"/>
              <a:t>/</a:t>
            </a:r>
            <a:r>
              <a:rPr lang="ru-RU" sz="4000" b="1" dirty="0" smtClean="0"/>
              <a:t>ч. Какой путь он пролетит за 2,5 часа при попутном ветре? </a:t>
            </a:r>
            <a:r>
              <a:rPr lang="ru-RU" sz="4000" b="1" dirty="0"/>
              <a:t>П</a:t>
            </a:r>
            <a:r>
              <a:rPr lang="ru-RU" sz="4000" b="1" dirty="0" smtClean="0"/>
              <a:t>ри встречном?</a:t>
            </a:r>
            <a:endParaRPr lang="ru-RU" sz="4000" b="1" dirty="0"/>
          </a:p>
        </p:txBody>
      </p:sp>
      <p:pic>
        <p:nvPicPr>
          <p:cNvPr id="2050" name="Picture 2" descr="C:\Users\123\Desktop\Bulgaria_samol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501008"/>
            <a:ext cx="5040560" cy="335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73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818</TotalTime>
  <Words>542</Words>
  <Application>Microsoft Office PowerPoint</Application>
  <PresentationFormat>Экран (4:3)</PresentationFormat>
  <Paragraphs>87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Сеть</vt:lpstr>
      <vt:lpstr>Проверка домашнего               задания               </vt:lpstr>
      <vt:lpstr>Презентация PowerPoint</vt:lpstr>
      <vt:lpstr>Загадочный мир планеты</vt:lpstr>
      <vt:lpstr>Название  растения…</vt:lpstr>
      <vt:lpstr>Родина бергамота</vt:lpstr>
      <vt:lpstr>Бергамо</vt:lpstr>
      <vt:lpstr>Совместные действия с десятичными дробями</vt:lpstr>
      <vt:lpstr>     ПОВТОРЯЕМ ПРАВИЛА</vt:lpstr>
      <vt:lpstr>Презентация PowerPoint</vt:lpstr>
      <vt:lpstr>Чай с бергамотом</vt:lpstr>
      <vt:lpstr>Презентация PowerPoint</vt:lpstr>
      <vt:lpstr>Презентация PowerPoint</vt:lpstr>
      <vt:lpstr>Презентация PowerPoint</vt:lpstr>
      <vt:lpstr>Поставьте правильно запятую в равенстве</vt:lpstr>
      <vt:lpstr>                ПРОВЕРКА</vt:lpstr>
      <vt:lpstr>      Домашнее задание</vt:lpstr>
      <vt:lpstr>На уроке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svg</dc:creator>
  <cp:lastModifiedBy>123</cp:lastModifiedBy>
  <cp:revision>113</cp:revision>
  <dcterms:created xsi:type="dcterms:W3CDTF">2008-12-01T06:13:47Z</dcterms:created>
  <dcterms:modified xsi:type="dcterms:W3CDTF">2014-12-08T14:33:25Z</dcterms:modified>
</cp:coreProperties>
</file>