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gif" ContentType="image/gif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hPercent val="2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2613669946900828E-2"/>
          <c:y val="3.6539398848156657E-2"/>
          <c:w val="0.92467948717948723"/>
          <c:h val="0.7152317880794701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9019397295204859E-2"/>
                  <c:y val="-0.119335535116849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649690555791362E-2"/>
                  <c:y val="-0.10130416105127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318445354839485E-2"/>
                  <c:y val="-0.119796953109050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Mode val="edge"/>
                  <c:yMode val="edge"/>
                  <c:x val="0.76121794871794868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3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3"/>
                <c:pt idx="0">
                  <c:v>55.9</c:v>
                </c:pt>
                <c:pt idx="1">
                  <c:v>57.91</c:v>
                </c:pt>
                <c:pt idx="2">
                  <c:v>60.02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cylinder"/>
        <c:axId val="119251712"/>
        <c:axId val="119253248"/>
        <c:axId val="0"/>
      </c:bar3DChart>
      <c:catAx>
        <c:axId val="119251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5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9253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92532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92517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hPercent val="2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9294871794871792E-2"/>
          <c:y val="2.7169873845434799E-2"/>
          <c:w val="0.92467948717948723"/>
          <c:h val="0.715231832478383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9019397295204859E-2"/>
                  <c:y val="-0.119335535116849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649690555791362E-2"/>
                  <c:y val="-0.10130416105127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318445354839485E-2"/>
                  <c:y val="-0.119796953109050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Mode val="edge"/>
                  <c:yMode val="edge"/>
                  <c:x val="0.76121794871794868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3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3"/>
                <c:pt idx="0">
                  <c:v>42.85</c:v>
                </c:pt>
                <c:pt idx="1">
                  <c:v>48.82</c:v>
                </c:pt>
                <c:pt idx="2">
                  <c:v>50.93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cylinder"/>
        <c:axId val="5138304"/>
        <c:axId val="5139840"/>
        <c:axId val="0"/>
      </c:bar3DChart>
      <c:catAx>
        <c:axId val="5138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30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5139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398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1383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1FC276-1C8A-4A66-864F-F6245965901D}" type="doc">
      <dgm:prSet loTypeId="urn:microsoft.com/office/officeart/2005/8/layout/chevronAccent+Icon" loCatId="officeonline" qsTypeId="urn:microsoft.com/office/officeart/2005/8/quickstyle/simple1" qsCatId="simple" csTypeId="urn:microsoft.com/office/officeart/2005/8/colors/accent1_2" csCatId="accent1" phldr="1"/>
      <dgm:spPr/>
    </dgm:pt>
    <dgm:pt modelId="{1B788043-7BD2-429E-AEE8-8AD8033DC587}">
      <dgm:prSet phldrT="[Текст]" custT="1"/>
      <dgm:spPr/>
      <dgm:t>
        <a:bodyPr/>
        <a:lstStyle/>
        <a:p>
          <a:r>
            <a:rPr lang="ru-RU" sz="2400" dirty="0" smtClean="0"/>
            <a:t>2010 год </a:t>
          </a:r>
        </a:p>
        <a:p>
          <a:r>
            <a:rPr lang="ru-RU" sz="2400" dirty="0" smtClean="0"/>
            <a:t>___ </a:t>
          </a:r>
          <a:r>
            <a:rPr lang="ru-RU" sz="2400" dirty="0" smtClean="0"/>
            <a:t>балла </a:t>
          </a:r>
        </a:p>
        <a:p>
          <a:r>
            <a:rPr lang="ru-RU" sz="2400" dirty="0" smtClean="0"/>
            <a:t>(__из __ </a:t>
          </a:r>
          <a:r>
            <a:rPr lang="ru-RU" sz="2400" dirty="0" smtClean="0"/>
            <a:t>ОУ)</a:t>
          </a:r>
          <a:endParaRPr lang="ru-RU" sz="2400" dirty="0"/>
        </a:p>
      </dgm:t>
    </dgm:pt>
    <dgm:pt modelId="{85C9C5E3-03CE-4A3A-AA21-B25852958E74}" type="parTrans" cxnId="{75B78CED-20BA-4B47-A814-D3335C7E3228}">
      <dgm:prSet/>
      <dgm:spPr/>
      <dgm:t>
        <a:bodyPr/>
        <a:lstStyle/>
        <a:p>
          <a:endParaRPr lang="ru-RU"/>
        </a:p>
      </dgm:t>
    </dgm:pt>
    <dgm:pt modelId="{65502223-685B-4936-BF79-761E241F2743}" type="sibTrans" cxnId="{75B78CED-20BA-4B47-A814-D3335C7E3228}">
      <dgm:prSet/>
      <dgm:spPr/>
      <dgm:t>
        <a:bodyPr/>
        <a:lstStyle/>
        <a:p>
          <a:endParaRPr lang="ru-RU"/>
        </a:p>
      </dgm:t>
    </dgm:pt>
    <dgm:pt modelId="{CB70CCCD-8899-4AE5-B7CE-110CD4CD0374}">
      <dgm:prSet phldrT="[Текст]" custT="1"/>
      <dgm:spPr/>
      <dgm:t>
        <a:bodyPr/>
        <a:lstStyle/>
        <a:p>
          <a:r>
            <a:rPr lang="ru-RU" sz="2400" dirty="0" smtClean="0"/>
            <a:t>2011 год </a:t>
          </a:r>
        </a:p>
        <a:p>
          <a:r>
            <a:rPr lang="ru-RU" sz="2400" dirty="0" smtClean="0"/>
            <a:t>___ </a:t>
          </a:r>
          <a:r>
            <a:rPr lang="ru-RU" sz="2400" dirty="0" smtClean="0"/>
            <a:t>балла</a:t>
          </a:r>
        </a:p>
        <a:p>
          <a:r>
            <a:rPr lang="ru-RU" sz="2400" dirty="0" smtClean="0"/>
            <a:t>(__ </a:t>
          </a:r>
          <a:r>
            <a:rPr lang="ru-RU" sz="2400" dirty="0" smtClean="0"/>
            <a:t>из </a:t>
          </a:r>
          <a:r>
            <a:rPr lang="ru-RU" sz="2400" dirty="0" smtClean="0"/>
            <a:t>__ </a:t>
          </a:r>
          <a:r>
            <a:rPr lang="ru-RU" sz="2400" dirty="0" smtClean="0"/>
            <a:t>ОУ)</a:t>
          </a:r>
          <a:endParaRPr lang="ru-RU" sz="2400" dirty="0"/>
        </a:p>
      </dgm:t>
    </dgm:pt>
    <dgm:pt modelId="{BEBD55A0-64DD-460A-9CA4-FC07675968AA}" type="parTrans" cxnId="{310871BF-321C-41C8-8D44-1AA2670E8CF0}">
      <dgm:prSet/>
      <dgm:spPr/>
      <dgm:t>
        <a:bodyPr/>
        <a:lstStyle/>
        <a:p>
          <a:endParaRPr lang="ru-RU"/>
        </a:p>
      </dgm:t>
    </dgm:pt>
    <dgm:pt modelId="{8E51CDA8-9E3B-44F8-8C2A-4134432EB2A9}" type="sibTrans" cxnId="{310871BF-321C-41C8-8D44-1AA2670E8CF0}">
      <dgm:prSet/>
      <dgm:spPr/>
      <dgm:t>
        <a:bodyPr/>
        <a:lstStyle/>
        <a:p>
          <a:endParaRPr lang="ru-RU"/>
        </a:p>
      </dgm:t>
    </dgm:pt>
    <dgm:pt modelId="{0FF35058-E5A8-49E0-8384-267CBF2822A1}">
      <dgm:prSet phldrT="[Текст]" custT="1"/>
      <dgm:spPr/>
      <dgm:t>
        <a:bodyPr/>
        <a:lstStyle/>
        <a:p>
          <a:r>
            <a:rPr lang="ru-RU" sz="2400" dirty="0" smtClean="0"/>
            <a:t>2012 </a:t>
          </a:r>
        </a:p>
        <a:p>
          <a:r>
            <a:rPr lang="ru-RU" sz="2400" dirty="0" smtClean="0"/>
            <a:t>год</a:t>
          </a:r>
        </a:p>
        <a:p>
          <a:r>
            <a:rPr lang="ru-RU" sz="2400" dirty="0" smtClean="0"/>
            <a:t> </a:t>
          </a:r>
          <a:r>
            <a:rPr lang="ru-RU" sz="2400" dirty="0" smtClean="0"/>
            <a:t>___ </a:t>
          </a:r>
          <a:r>
            <a:rPr lang="ru-RU" sz="2400" dirty="0" smtClean="0"/>
            <a:t>балла</a:t>
          </a:r>
        </a:p>
        <a:p>
          <a:r>
            <a:rPr lang="ru-RU" sz="2400" dirty="0" smtClean="0"/>
            <a:t> </a:t>
          </a:r>
          <a:r>
            <a:rPr lang="ru-RU" sz="2400" dirty="0" smtClean="0"/>
            <a:t>(__ </a:t>
          </a:r>
          <a:r>
            <a:rPr lang="ru-RU" sz="2400" dirty="0" smtClean="0"/>
            <a:t>из </a:t>
          </a:r>
          <a:r>
            <a:rPr lang="ru-RU" sz="2400" dirty="0" smtClean="0"/>
            <a:t>__ </a:t>
          </a:r>
          <a:r>
            <a:rPr lang="ru-RU" sz="2400" dirty="0" smtClean="0"/>
            <a:t>ОУ)</a:t>
          </a:r>
          <a:endParaRPr lang="ru-RU" sz="2400" dirty="0"/>
        </a:p>
      </dgm:t>
    </dgm:pt>
    <dgm:pt modelId="{CA82E951-80E7-4357-A524-10FCCE8700C7}" type="parTrans" cxnId="{F2CEF249-A184-4448-B67D-498CDB25924E}">
      <dgm:prSet/>
      <dgm:spPr/>
      <dgm:t>
        <a:bodyPr/>
        <a:lstStyle/>
        <a:p>
          <a:endParaRPr lang="ru-RU"/>
        </a:p>
      </dgm:t>
    </dgm:pt>
    <dgm:pt modelId="{F520C589-787D-47E7-AE42-7FEEF2FBD990}" type="sibTrans" cxnId="{F2CEF249-A184-4448-B67D-498CDB25924E}">
      <dgm:prSet/>
      <dgm:spPr/>
      <dgm:t>
        <a:bodyPr/>
        <a:lstStyle/>
        <a:p>
          <a:endParaRPr lang="ru-RU"/>
        </a:p>
      </dgm:t>
    </dgm:pt>
    <dgm:pt modelId="{4375090F-D572-44A0-A26F-DFD88594058B}" type="pres">
      <dgm:prSet presAssocID="{581FC276-1C8A-4A66-864F-F6245965901D}" presName="Name0" presStyleCnt="0">
        <dgm:presLayoutVars>
          <dgm:dir/>
          <dgm:resizeHandles val="exact"/>
        </dgm:presLayoutVars>
      </dgm:prSet>
      <dgm:spPr/>
    </dgm:pt>
    <dgm:pt modelId="{022AB387-B8C6-4800-A619-78435C96F8C8}" type="pres">
      <dgm:prSet presAssocID="{1B788043-7BD2-429E-AEE8-8AD8033DC587}" presName="composite" presStyleCnt="0"/>
      <dgm:spPr/>
    </dgm:pt>
    <dgm:pt modelId="{8FBC0435-2E85-4194-9AC5-F0E6578A86CB}" type="pres">
      <dgm:prSet presAssocID="{1B788043-7BD2-429E-AEE8-8AD8033DC587}" presName="bgChev" presStyleLbl="node1" presStyleIdx="0" presStyleCnt="3" custLinFactNeighborX="1251" custLinFactNeighborY="-41617"/>
      <dgm:spPr/>
    </dgm:pt>
    <dgm:pt modelId="{B596FA50-2666-43D6-96EF-4EC5BFF998EE}" type="pres">
      <dgm:prSet presAssocID="{1B788043-7BD2-429E-AEE8-8AD8033DC587}" presName="txNode" presStyleLbl="fgAcc1" presStyleIdx="0" presStyleCnt="3" custScaleX="96958" custScaleY="336307" custLinFactY="31412" custLinFactNeighborX="-22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A91F9F-CEF5-4D60-BD5D-022518FB9967}" type="pres">
      <dgm:prSet presAssocID="{65502223-685B-4936-BF79-761E241F2743}" presName="compositeSpace" presStyleCnt="0"/>
      <dgm:spPr/>
    </dgm:pt>
    <dgm:pt modelId="{878CB6E2-1618-469A-AFC5-9EFA28BE705E}" type="pres">
      <dgm:prSet presAssocID="{CB70CCCD-8899-4AE5-B7CE-110CD4CD0374}" presName="composite" presStyleCnt="0"/>
      <dgm:spPr/>
    </dgm:pt>
    <dgm:pt modelId="{6A98E129-1DC8-4A09-9012-5B0DD67E5D01}" type="pres">
      <dgm:prSet presAssocID="{CB70CCCD-8899-4AE5-B7CE-110CD4CD0374}" presName="bgChev" presStyleLbl="node1" presStyleIdx="1" presStyleCnt="3" custLinFactNeighborX="122" custLinFactNeighborY="-41617"/>
      <dgm:spPr/>
    </dgm:pt>
    <dgm:pt modelId="{007C64BB-ADF9-44DB-B9F0-01D63441E3BC}" type="pres">
      <dgm:prSet presAssocID="{CB70CCCD-8899-4AE5-B7CE-110CD4CD0374}" presName="txNode" presStyleLbl="fgAcc1" presStyleIdx="1" presStyleCnt="3" custScaleX="97827" custScaleY="337314" custLinFactY="30079" custLinFactNeighborX="132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D6CF5E-A7E2-4FE6-8C7F-614EE3C03C7D}" type="pres">
      <dgm:prSet presAssocID="{8E51CDA8-9E3B-44F8-8C2A-4134432EB2A9}" presName="compositeSpace" presStyleCnt="0"/>
      <dgm:spPr/>
    </dgm:pt>
    <dgm:pt modelId="{B594BD96-B606-47D2-93E0-3E69E1535317}" type="pres">
      <dgm:prSet presAssocID="{0FF35058-E5A8-49E0-8384-267CBF2822A1}" presName="composite" presStyleCnt="0"/>
      <dgm:spPr/>
    </dgm:pt>
    <dgm:pt modelId="{6B9FFD0E-498A-4DDF-95DF-F9772B9235FF}" type="pres">
      <dgm:prSet presAssocID="{0FF35058-E5A8-49E0-8384-267CBF2822A1}" presName="bgChev" presStyleLbl="node1" presStyleIdx="2" presStyleCnt="3" custLinFactNeighborX="505" custLinFactNeighborY="-41617"/>
      <dgm:spPr/>
    </dgm:pt>
    <dgm:pt modelId="{AFECD2AE-DDB9-4565-B020-366E30C26D4C}" type="pres">
      <dgm:prSet presAssocID="{0FF35058-E5A8-49E0-8384-267CBF2822A1}" presName="txNode" presStyleLbl="fgAcc1" presStyleIdx="2" presStyleCnt="3" custScaleX="98120" custScaleY="337314" custLinFactY="30453" custLinFactNeighborX="-343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0BC828-B2C8-4F8A-B390-6200BC58FA20}" type="presOf" srcId="{581FC276-1C8A-4A66-864F-F6245965901D}" destId="{4375090F-D572-44A0-A26F-DFD88594058B}" srcOrd="0" destOrd="0" presId="urn:microsoft.com/office/officeart/2005/8/layout/chevronAccent+Icon"/>
    <dgm:cxn modelId="{75B78CED-20BA-4B47-A814-D3335C7E3228}" srcId="{581FC276-1C8A-4A66-864F-F6245965901D}" destId="{1B788043-7BD2-429E-AEE8-8AD8033DC587}" srcOrd="0" destOrd="0" parTransId="{85C9C5E3-03CE-4A3A-AA21-B25852958E74}" sibTransId="{65502223-685B-4936-BF79-761E241F2743}"/>
    <dgm:cxn modelId="{29674FD7-B80D-4C7D-A5CE-424B5B615ADC}" type="presOf" srcId="{CB70CCCD-8899-4AE5-B7CE-110CD4CD0374}" destId="{007C64BB-ADF9-44DB-B9F0-01D63441E3BC}" srcOrd="0" destOrd="0" presId="urn:microsoft.com/office/officeart/2005/8/layout/chevronAccent+Icon"/>
    <dgm:cxn modelId="{F2CEF249-A184-4448-B67D-498CDB25924E}" srcId="{581FC276-1C8A-4A66-864F-F6245965901D}" destId="{0FF35058-E5A8-49E0-8384-267CBF2822A1}" srcOrd="2" destOrd="0" parTransId="{CA82E951-80E7-4357-A524-10FCCE8700C7}" sibTransId="{F520C589-787D-47E7-AE42-7FEEF2FBD990}"/>
    <dgm:cxn modelId="{9EFAEFFF-0A66-4CFB-9238-F5E8532D70C5}" type="presOf" srcId="{1B788043-7BD2-429E-AEE8-8AD8033DC587}" destId="{B596FA50-2666-43D6-96EF-4EC5BFF998EE}" srcOrd="0" destOrd="0" presId="urn:microsoft.com/office/officeart/2005/8/layout/chevronAccent+Icon"/>
    <dgm:cxn modelId="{310871BF-321C-41C8-8D44-1AA2670E8CF0}" srcId="{581FC276-1C8A-4A66-864F-F6245965901D}" destId="{CB70CCCD-8899-4AE5-B7CE-110CD4CD0374}" srcOrd="1" destOrd="0" parTransId="{BEBD55A0-64DD-460A-9CA4-FC07675968AA}" sibTransId="{8E51CDA8-9E3B-44F8-8C2A-4134432EB2A9}"/>
    <dgm:cxn modelId="{31EAC9C6-517C-4B28-AADB-4FBE704C32CB}" type="presOf" srcId="{0FF35058-E5A8-49E0-8384-267CBF2822A1}" destId="{AFECD2AE-DDB9-4565-B020-366E30C26D4C}" srcOrd="0" destOrd="0" presId="urn:microsoft.com/office/officeart/2005/8/layout/chevronAccent+Icon"/>
    <dgm:cxn modelId="{B378E080-4CD5-4A1A-9D32-ECB8FF7DF56A}" type="presParOf" srcId="{4375090F-D572-44A0-A26F-DFD88594058B}" destId="{022AB387-B8C6-4800-A619-78435C96F8C8}" srcOrd="0" destOrd="0" presId="urn:microsoft.com/office/officeart/2005/8/layout/chevronAccent+Icon"/>
    <dgm:cxn modelId="{0A8EF934-0154-4B89-A1F1-69F7720778FD}" type="presParOf" srcId="{022AB387-B8C6-4800-A619-78435C96F8C8}" destId="{8FBC0435-2E85-4194-9AC5-F0E6578A86CB}" srcOrd="0" destOrd="0" presId="urn:microsoft.com/office/officeart/2005/8/layout/chevronAccent+Icon"/>
    <dgm:cxn modelId="{289055C7-E545-4FA4-84D7-2545401946D7}" type="presParOf" srcId="{022AB387-B8C6-4800-A619-78435C96F8C8}" destId="{B596FA50-2666-43D6-96EF-4EC5BFF998EE}" srcOrd="1" destOrd="0" presId="urn:microsoft.com/office/officeart/2005/8/layout/chevronAccent+Icon"/>
    <dgm:cxn modelId="{FEAF1BC6-9F68-4F43-8310-2DD751AA7D97}" type="presParOf" srcId="{4375090F-D572-44A0-A26F-DFD88594058B}" destId="{FAA91F9F-CEF5-4D60-BD5D-022518FB9967}" srcOrd="1" destOrd="0" presId="urn:microsoft.com/office/officeart/2005/8/layout/chevronAccent+Icon"/>
    <dgm:cxn modelId="{5614CA8F-56CE-4DB3-9515-5A501CCEAB86}" type="presParOf" srcId="{4375090F-D572-44A0-A26F-DFD88594058B}" destId="{878CB6E2-1618-469A-AFC5-9EFA28BE705E}" srcOrd="2" destOrd="0" presId="urn:microsoft.com/office/officeart/2005/8/layout/chevronAccent+Icon"/>
    <dgm:cxn modelId="{E22DD6C5-11FF-4BB7-AF9D-F5E21904181B}" type="presParOf" srcId="{878CB6E2-1618-469A-AFC5-9EFA28BE705E}" destId="{6A98E129-1DC8-4A09-9012-5B0DD67E5D01}" srcOrd="0" destOrd="0" presId="urn:microsoft.com/office/officeart/2005/8/layout/chevronAccent+Icon"/>
    <dgm:cxn modelId="{25316A6F-5793-41AF-AC9A-CEA97D921CC8}" type="presParOf" srcId="{878CB6E2-1618-469A-AFC5-9EFA28BE705E}" destId="{007C64BB-ADF9-44DB-B9F0-01D63441E3BC}" srcOrd="1" destOrd="0" presId="urn:microsoft.com/office/officeart/2005/8/layout/chevronAccent+Icon"/>
    <dgm:cxn modelId="{5B176300-5616-4435-8713-856DC2B2BF5E}" type="presParOf" srcId="{4375090F-D572-44A0-A26F-DFD88594058B}" destId="{C9D6CF5E-A7E2-4FE6-8C7F-614EE3C03C7D}" srcOrd="3" destOrd="0" presId="urn:microsoft.com/office/officeart/2005/8/layout/chevronAccent+Icon"/>
    <dgm:cxn modelId="{236E4A44-09BC-4987-8A59-05A6CFDFB2D9}" type="presParOf" srcId="{4375090F-D572-44A0-A26F-DFD88594058B}" destId="{B594BD96-B606-47D2-93E0-3E69E1535317}" srcOrd="4" destOrd="0" presId="urn:microsoft.com/office/officeart/2005/8/layout/chevronAccent+Icon"/>
    <dgm:cxn modelId="{FB1C3C37-7B11-47D6-BE1B-A0A1F7695107}" type="presParOf" srcId="{B594BD96-B606-47D2-93E0-3E69E1535317}" destId="{6B9FFD0E-498A-4DDF-95DF-F9772B9235FF}" srcOrd="0" destOrd="0" presId="urn:microsoft.com/office/officeart/2005/8/layout/chevronAccent+Icon"/>
    <dgm:cxn modelId="{917626A7-F62A-48CE-8A50-0E8893BF0AA3}" type="presParOf" srcId="{B594BD96-B606-47D2-93E0-3E69E1535317}" destId="{AFECD2AE-DDB9-4565-B020-366E30C26D4C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BC0435-2E85-4194-9AC5-F0E6578A86CB}">
      <dsp:nvSpPr>
        <dsp:cNvPr id="0" name=""/>
        <dsp:cNvSpPr/>
      </dsp:nvSpPr>
      <dsp:spPr>
        <a:xfrm>
          <a:off x="23663" y="1804906"/>
          <a:ext cx="1846693" cy="71282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96FA50-2666-43D6-96EF-4EC5BFF998EE}">
      <dsp:nvSpPr>
        <dsp:cNvPr id="0" name=""/>
        <dsp:cNvSpPr/>
      </dsp:nvSpPr>
      <dsp:spPr>
        <a:xfrm>
          <a:off x="513191" y="2374277"/>
          <a:ext cx="1511992" cy="2397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2010 год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___ </a:t>
          </a:r>
          <a:r>
            <a:rPr lang="ru-RU" sz="2400" kern="1200" dirty="0" smtClean="0"/>
            <a:t>балла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(__из __ </a:t>
          </a:r>
          <a:r>
            <a:rPr lang="ru-RU" sz="2400" kern="1200" dirty="0" smtClean="0"/>
            <a:t>ОУ)</a:t>
          </a:r>
          <a:endParaRPr lang="ru-RU" sz="2400" kern="1200" dirty="0"/>
        </a:p>
      </dsp:txBody>
      <dsp:txXfrm>
        <a:off x="557476" y="2418562"/>
        <a:ext cx="1423422" cy="2308706"/>
      </dsp:txXfrm>
    </dsp:sp>
    <dsp:sp modelId="{6A98E129-1DC8-4A09-9012-5B0DD67E5D01}">
      <dsp:nvSpPr>
        <dsp:cNvPr id="0" name=""/>
        <dsp:cNvSpPr/>
      </dsp:nvSpPr>
      <dsp:spPr>
        <a:xfrm>
          <a:off x="2088429" y="1804906"/>
          <a:ext cx="1846693" cy="71282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C64BB-ADF9-44DB-B9F0-01D63441E3BC}">
      <dsp:nvSpPr>
        <dsp:cNvPr id="0" name=""/>
        <dsp:cNvSpPr/>
      </dsp:nvSpPr>
      <dsp:spPr>
        <a:xfrm>
          <a:off x="2616233" y="2361186"/>
          <a:ext cx="1525543" cy="2404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2011 год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___ </a:t>
          </a:r>
          <a:r>
            <a:rPr lang="ru-RU" sz="2400" kern="1200" dirty="0" smtClean="0"/>
            <a:t>балла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(__ </a:t>
          </a:r>
          <a:r>
            <a:rPr lang="ru-RU" sz="2400" kern="1200" dirty="0" smtClean="0"/>
            <a:t>из </a:t>
          </a:r>
          <a:r>
            <a:rPr lang="ru-RU" sz="2400" kern="1200" dirty="0" smtClean="0"/>
            <a:t>__ </a:t>
          </a:r>
          <a:r>
            <a:rPr lang="ru-RU" sz="2400" kern="1200" dirty="0" smtClean="0"/>
            <a:t>ОУ)</a:t>
          </a:r>
          <a:endParaRPr lang="ru-RU" sz="2400" kern="1200" dirty="0"/>
        </a:p>
      </dsp:txBody>
      <dsp:txXfrm>
        <a:off x="2660915" y="2405868"/>
        <a:ext cx="1436179" cy="2315090"/>
      </dsp:txXfrm>
    </dsp:sp>
    <dsp:sp modelId="{6B9FFD0E-498A-4DDF-95DF-F9772B9235FF}">
      <dsp:nvSpPr>
        <dsp:cNvPr id="0" name=""/>
        <dsp:cNvSpPr/>
      </dsp:nvSpPr>
      <dsp:spPr>
        <a:xfrm>
          <a:off x="4187893" y="1804906"/>
          <a:ext cx="1846693" cy="71282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CD2AE-DDB9-4565-B020-366E30C26D4C}">
      <dsp:nvSpPr>
        <dsp:cNvPr id="0" name=""/>
        <dsp:cNvSpPr/>
      </dsp:nvSpPr>
      <dsp:spPr>
        <a:xfrm>
          <a:off x="4632174" y="2363852"/>
          <a:ext cx="1530112" cy="2404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2012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год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</a:t>
          </a:r>
          <a:r>
            <a:rPr lang="ru-RU" sz="2400" kern="1200" dirty="0" smtClean="0"/>
            <a:t>___ </a:t>
          </a:r>
          <a:r>
            <a:rPr lang="ru-RU" sz="2400" kern="1200" dirty="0" smtClean="0"/>
            <a:t>балла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</a:t>
          </a:r>
          <a:r>
            <a:rPr lang="ru-RU" sz="2400" kern="1200" dirty="0" smtClean="0"/>
            <a:t>(__ </a:t>
          </a:r>
          <a:r>
            <a:rPr lang="ru-RU" sz="2400" kern="1200" dirty="0" smtClean="0"/>
            <a:t>из </a:t>
          </a:r>
          <a:r>
            <a:rPr lang="ru-RU" sz="2400" kern="1200" dirty="0" smtClean="0"/>
            <a:t>__ </a:t>
          </a:r>
          <a:r>
            <a:rPr lang="ru-RU" sz="2400" kern="1200" dirty="0" smtClean="0"/>
            <a:t>ОУ)</a:t>
          </a:r>
          <a:endParaRPr lang="ru-RU" sz="2400" kern="1200" dirty="0"/>
        </a:p>
      </dsp:txBody>
      <dsp:txXfrm>
        <a:off x="4676989" y="2408667"/>
        <a:ext cx="1440482" cy="23148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Уголковый процесс со смещением"/>
  <dgm:desc val="Служит для отображения последовательных этапов задачи, процесса или рабочего процесса, а также для акцентирования внимания на движении или направлении. Лучше всего подходит для размещения минимального количества текста уровня 1 или 2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F109-2940-4608-9994-5FDE1AB26CF9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2F98-D006-48F7-8434-04AA73651B0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F109-2940-4608-9994-5FDE1AB26CF9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2F98-D006-48F7-8434-04AA73651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F109-2940-4608-9994-5FDE1AB26CF9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2F98-D006-48F7-8434-04AA73651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F109-2940-4608-9994-5FDE1AB26CF9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2F98-D006-48F7-8434-04AA73651B0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F109-2940-4608-9994-5FDE1AB26CF9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2F98-D006-48F7-8434-04AA73651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F109-2940-4608-9994-5FDE1AB26CF9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2F98-D006-48F7-8434-04AA73651B0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F109-2940-4608-9994-5FDE1AB26CF9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2F98-D006-48F7-8434-04AA73651B0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F109-2940-4608-9994-5FDE1AB26CF9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2F98-D006-48F7-8434-04AA73651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F109-2940-4608-9994-5FDE1AB26CF9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2F98-D006-48F7-8434-04AA73651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F109-2940-4608-9994-5FDE1AB26CF9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2F98-D006-48F7-8434-04AA73651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F109-2940-4608-9994-5FDE1AB26CF9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22F98-D006-48F7-8434-04AA73651B0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25F109-2940-4608-9994-5FDE1AB26CF9}" type="datetimeFigureOut">
              <a:rPr lang="ru-RU" smtClean="0"/>
              <a:t>29.08.2012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E422F98-D006-48F7-8434-04AA73651B0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emf"/><Relationship Id="rId5" Type="http://schemas.openxmlformats.org/officeDocument/2006/relationships/package" Target="../embeddings/_________Microsoft_Word8.docx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emf"/><Relationship Id="rId5" Type="http://schemas.openxmlformats.org/officeDocument/2006/relationships/package" Target="../embeddings/_________Microsoft_Word9.docx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0.emf"/><Relationship Id="rId5" Type="http://schemas.openxmlformats.org/officeDocument/2006/relationships/package" Target="../embeddings/_________Microsoft_Word10.docx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.emf"/><Relationship Id="rId5" Type="http://schemas.openxmlformats.org/officeDocument/2006/relationships/package" Target="../embeddings/_________Microsoft_Word11.docx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2.emf"/><Relationship Id="rId5" Type="http://schemas.openxmlformats.org/officeDocument/2006/relationships/package" Target="../embeddings/_________Microsoft_Word12.docx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gif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_________Microsoft_Word3.docx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package" Target="../embeddings/_________Microsoft_Word4.docx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package" Target="../embeddings/_________Microsoft_Word5.docx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package" Target="../embeddings/_________Microsoft_Word6.docx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package" Target="../embeddings/_________Microsoft_Word7.docx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514350" cy="4262301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2011-2012 учебный год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Итоги ЕГЭ и ГИА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165304"/>
            <a:ext cx="60960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36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2915816" y="116632"/>
            <a:ext cx="5970494" cy="83546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r">
              <a:buNone/>
            </a:pPr>
            <a:r>
              <a:rPr lang="ru-RU" dirty="0" smtClean="0"/>
              <a:t>Итоги ЕГЭ и ГИА 2011-2012</a:t>
            </a:r>
          </a:p>
          <a:p>
            <a:pPr marL="4572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Обществознание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(учитель </a:t>
            </a:r>
            <a:r>
              <a:rPr lang="ru-RU" sz="2800" b="1" u="sng" dirty="0" smtClean="0">
                <a:solidFill>
                  <a:srgbClr val="FF0000"/>
                </a:solidFill>
              </a:rPr>
              <a:t>ФИО</a:t>
            </a:r>
            <a:r>
              <a:rPr lang="ru-RU" sz="2800" b="1" dirty="0" smtClean="0">
                <a:solidFill>
                  <a:srgbClr val="FF0000"/>
                </a:solidFill>
              </a:rPr>
              <a:t>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514350" cy="426230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165304"/>
            <a:ext cx="609600" cy="361950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541731"/>
              </p:ext>
            </p:extLst>
          </p:nvPr>
        </p:nvGraphicFramePr>
        <p:xfrm>
          <a:off x="1189038" y="1981201"/>
          <a:ext cx="7177087" cy="4184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Документ" r:id="rId5" imgW="7575465" imgH="5808489" progId="Word.Document.12">
                  <p:embed/>
                </p:oleObj>
              </mc:Choice>
              <mc:Fallback>
                <p:oleObj name="Документ" r:id="rId5" imgW="7575465" imgH="5808489" progId="Word.Document.12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1981201"/>
                        <a:ext cx="7177087" cy="41841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186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2915816" y="116632"/>
            <a:ext cx="5970494" cy="83546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r">
              <a:buNone/>
            </a:pPr>
            <a:r>
              <a:rPr lang="ru-RU" dirty="0" smtClean="0"/>
              <a:t>Итоги ЕГЭ и ГИА 2011-2012</a:t>
            </a:r>
          </a:p>
          <a:p>
            <a:pPr marL="4572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Химия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(учитель </a:t>
            </a:r>
            <a:r>
              <a:rPr lang="ru-RU" sz="2800" b="1" u="sng" dirty="0" smtClean="0">
                <a:solidFill>
                  <a:srgbClr val="FF0000"/>
                </a:solidFill>
              </a:rPr>
              <a:t>ФИО</a:t>
            </a:r>
            <a:r>
              <a:rPr lang="ru-RU" sz="2800" b="1" dirty="0" smtClean="0">
                <a:solidFill>
                  <a:srgbClr val="FF0000"/>
                </a:solidFill>
              </a:rPr>
              <a:t>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514350" cy="426230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165304"/>
            <a:ext cx="609600" cy="361950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7601235"/>
              </p:ext>
            </p:extLst>
          </p:nvPr>
        </p:nvGraphicFramePr>
        <p:xfrm>
          <a:off x="1189038" y="1981200"/>
          <a:ext cx="7086600" cy="4184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Документ" r:id="rId5" imgW="7482752" imgH="5798393" progId="Word.Document.12">
                  <p:embed/>
                </p:oleObj>
              </mc:Choice>
              <mc:Fallback>
                <p:oleObj name="Документ" r:id="rId5" imgW="7482752" imgH="5798393" progId="Word.Document.12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1981200"/>
                        <a:ext cx="7086600" cy="41841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232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2915816" y="116632"/>
            <a:ext cx="5970494" cy="83546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r">
              <a:buNone/>
            </a:pPr>
            <a:r>
              <a:rPr lang="ru-RU" dirty="0" smtClean="0"/>
              <a:t>Итоги ЕГЭ и ГИА 2011-2012</a:t>
            </a:r>
          </a:p>
          <a:p>
            <a:pPr marL="4572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Биология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(учитель </a:t>
            </a:r>
            <a:r>
              <a:rPr lang="ru-RU" sz="2800" b="1" u="sng" dirty="0" smtClean="0">
                <a:solidFill>
                  <a:srgbClr val="FF0000"/>
                </a:solidFill>
              </a:rPr>
              <a:t>ФИО</a:t>
            </a:r>
            <a:r>
              <a:rPr lang="ru-RU" sz="2800" b="1" dirty="0" smtClean="0">
                <a:solidFill>
                  <a:srgbClr val="FF0000"/>
                </a:solidFill>
              </a:rPr>
              <a:t>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514350" cy="426230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165304"/>
            <a:ext cx="609600" cy="361950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3269743"/>
              </p:ext>
            </p:extLst>
          </p:nvPr>
        </p:nvGraphicFramePr>
        <p:xfrm>
          <a:off x="1189038" y="2209801"/>
          <a:ext cx="7010400" cy="3739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Документ" r:id="rId5" imgW="7532896" imgH="5808489" progId="Word.Document.12">
                  <p:embed/>
                </p:oleObj>
              </mc:Choice>
              <mc:Fallback>
                <p:oleObj name="Документ" r:id="rId5" imgW="7532896" imgH="5808489" progId="Word.Document.12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2209801"/>
                        <a:ext cx="7010400" cy="37394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271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1763688" y="116632"/>
            <a:ext cx="7122622" cy="83546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r">
              <a:buNone/>
            </a:pPr>
            <a:r>
              <a:rPr lang="ru-RU" dirty="0" smtClean="0"/>
              <a:t>Итоги ЕГЭ и ГИА 2011-2012</a:t>
            </a:r>
          </a:p>
          <a:p>
            <a:pPr marL="4572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ГИА по русскому языку</a:t>
            </a:r>
          </a:p>
          <a:p>
            <a:pPr marL="4572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(</a:t>
            </a:r>
            <a:r>
              <a:rPr lang="ru-RU" sz="2400" b="1" dirty="0" smtClean="0">
                <a:solidFill>
                  <a:srgbClr val="FF0000"/>
                </a:solidFill>
              </a:rPr>
              <a:t>учитель </a:t>
            </a:r>
            <a:r>
              <a:rPr lang="ru-RU" sz="2400" b="1" u="sng" dirty="0" smtClean="0">
                <a:solidFill>
                  <a:srgbClr val="FF0000"/>
                </a:solidFill>
              </a:rPr>
              <a:t>ФИО</a:t>
            </a:r>
            <a:r>
              <a:rPr lang="ru-RU" sz="2400" b="1" dirty="0" smtClean="0">
                <a:solidFill>
                  <a:srgbClr val="FF0000"/>
                </a:solidFill>
              </a:rPr>
              <a:t>)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indent="0" algn="r">
              <a:lnSpc>
                <a:spcPct val="150000"/>
              </a:lnSpc>
              <a:spcAft>
                <a:spcPts val="0"/>
              </a:spcAft>
              <a:buNone/>
              <a:tabLst>
                <a:tab pos="540385" algn="l"/>
              </a:tabLst>
            </a:pPr>
            <a:r>
              <a:rPr lang="ru-RU" sz="24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приняли </a:t>
            </a:r>
            <a:r>
              <a:rPr lang="ru-RU" sz="24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участие </a:t>
            </a:r>
            <a:r>
              <a:rPr lang="ru-RU" sz="24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__</a:t>
            </a:r>
            <a:r>
              <a:rPr lang="ru-RU" sz="24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Times New Roman"/>
                <a:ea typeface="Times New Roman"/>
              </a:rPr>
              <a:t>% от всего количества выпускников 9-ых классов</a:t>
            </a:r>
            <a:endParaRPr lang="ru-RU" sz="2400" i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514350" cy="426230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165304"/>
            <a:ext cx="609600" cy="361950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114804"/>
              </p:ext>
            </p:extLst>
          </p:nvPr>
        </p:nvGraphicFramePr>
        <p:xfrm>
          <a:off x="0" y="3063875"/>
          <a:ext cx="8839200" cy="348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Документ" r:id="rId5" imgW="4914205" imgH="2417650" progId="Word.Document.12">
                  <p:embed/>
                </p:oleObj>
              </mc:Choice>
              <mc:Fallback>
                <p:oleObj name="Документ" r:id="rId5" imgW="4914205" imgH="24176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3063875"/>
                        <a:ext cx="8839200" cy="3489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387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1763688" y="116632"/>
            <a:ext cx="7122622" cy="83546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r">
              <a:buNone/>
            </a:pPr>
            <a:r>
              <a:rPr lang="ru-RU" dirty="0" smtClean="0"/>
              <a:t>Итоги ЕГЭ и ГИА 2011-2012</a:t>
            </a:r>
          </a:p>
          <a:p>
            <a:pPr marL="4572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ГИА по математике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(учитель </a:t>
            </a:r>
            <a:r>
              <a:rPr lang="ru-RU" sz="2800" b="1" u="sng" dirty="0" smtClean="0">
                <a:solidFill>
                  <a:srgbClr val="FF0000"/>
                </a:solidFill>
              </a:rPr>
              <a:t>ФИО</a:t>
            </a:r>
            <a:r>
              <a:rPr lang="ru-RU" sz="2800" b="1" dirty="0" smtClean="0">
                <a:solidFill>
                  <a:srgbClr val="FF0000"/>
                </a:solidFill>
              </a:rPr>
              <a:t>)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indent="0" algn="r">
              <a:lnSpc>
                <a:spcPct val="150000"/>
              </a:lnSpc>
              <a:spcAft>
                <a:spcPts val="0"/>
              </a:spcAft>
              <a:buNone/>
              <a:tabLst>
                <a:tab pos="540385" algn="l"/>
              </a:tabLst>
            </a:pPr>
            <a:r>
              <a:rPr lang="ru-RU" sz="24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приняли </a:t>
            </a:r>
            <a:r>
              <a:rPr lang="ru-RU" sz="24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участие </a:t>
            </a:r>
            <a:r>
              <a:rPr lang="ru-RU" sz="24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__</a:t>
            </a:r>
            <a:r>
              <a:rPr lang="ru-RU" sz="24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i="1" dirty="0">
                <a:solidFill>
                  <a:srgbClr val="000000"/>
                </a:solidFill>
                <a:latin typeface="Times New Roman"/>
                <a:ea typeface="Times New Roman"/>
              </a:rPr>
              <a:t>% от всего количества выпускников 9-ых классов</a:t>
            </a:r>
            <a:endParaRPr lang="ru-RU" sz="2400" i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514350" cy="426230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165304"/>
            <a:ext cx="609600" cy="361950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344469"/>
              </p:ext>
            </p:extLst>
          </p:nvPr>
        </p:nvGraphicFramePr>
        <p:xfrm>
          <a:off x="0" y="3001963"/>
          <a:ext cx="8763000" cy="362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Документ" r:id="rId5" imgW="4860835" imgH="2417650" progId="Word.Document.12">
                  <p:embed/>
                </p:oleObj>
              </mc:Choice>
              <mc:Fallback>
                <p:oleObj name="Документ" r:id="rId5" imgW="4860835" imgH="24176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3001963"/>
                        <a:ext cx="8763000" cy="3627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779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7702" y="35471"/>
            <a:ext cx="5966666" cy="242334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Общий средний балл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15816" y="116632"/>
            <a:ext cx="5970494" cy="835460"/>
          </a:xfrm>
        </p:spPr>
        <p:txBody>
          <a:bodyPr/>
          <a:lstStyle/>
          <a:p>
            <a:r>
              <a:rPr lang="ru-RU" dirty="0" smtClean="0"/>
              <a:t>Итоги ЕГЭ и ГИА 2011-2012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514350" cy="426230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165304"/>
            <a:ext cx="609600" cy="361950"/>
          </a:xfrm>
          <a:prstGeom prst="rect">
            <a:avLst/>
          </a:prstGeom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816850036"/>
              </p:ext>
            </p:extLst>
          </p:nvPr>
        </p:nvGraphicFramePr>
        <p:xfrm>
          <a:off x="1524000" y="1397000"/>
          <a:ext cx="6216352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4309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2915816" y="116632"/>
            <a:ext cx="5970494" cy="108012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r">
              <a:buNone/>
            </a:pPr>
            <a:r>
              <a:rPr lang="ru-RU" dirty="0" smtClean="0"/>
              <a:t>Итоги ЕГЭ и ГИА 2011-2012</a:t>
            </a:r>
          </a:p>
          <a:p>
            <a:pPr marL="45720" indent="0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Русский язык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учитель </a:t>
            </a:r>
            <a:r>
              <a:rPr lang="ru-RU" sz="2800" b="1" u="sng" dirty="0" smtClean="0">
                <a:solidFill>
                  <a:srgbClr val="C00000"/>
                </a:solidFill>
              </a:rPr>
              <a:t>ФИО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marL="45720" indent="0" algn="r">
              <a:spcAft>
                <a:spcPts val="0"/>
              </a:spcAft>
              <a:buNone/>
            </a:pPr>
            <a:r>
              <a:rPr lang="ru-RU" sz="2000" i="1" dirty="0">
                <a:latin typeface="Times New Roman"/>
                <a:ea typeface="Times New Roman"/>
                <a:cs typeface="Times New Roman"/>
              </a:rPr>
              <a:t>Динамика среднего балла ЕГЭ </a:t>
            </a:r>
            <a:endParaRPr lang="ru-RU" sz="1400" dirty="0">
              <a:latin typeface="Arial"/>
              <a:ea typeface="Times New Roman"/>
              <a:cs typeface="Times New Roman"/>
            </a:endParaRPr>
          </a:p>
          <a:p>
            <a:pPr marL="45720" indent="0" algn="r">
              <a:spcAft>
                <a:spcPts val="0"/>
              </a:spcAft>
              <a:buNone/>
            </a:pPr>
            <a:r>
              <a:rPr lang="ru-RU" sz="2000" i="1" dirty="0">
                <a:latin typeface="Times New Roman"/>
                <a:ea typeface="Times New Roman"/>
                <a:cs typeface="Times New Roman"/>
              </a:rPr>
              <a:t>по  русскому языку за 2010, 2011, 2012 гг</a:t>
            </a:r>
            <a:r>
              <a:rPr lang="ru-RU" sz="2000" i="1" dirty="0" smtClean="0"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45720" indent="0" algn="r">
              <a:spcAft>
                <a:spcPts val="0"/>
              </a:spcAft>
              <a:buNone/>
            </a:pPr>
            <a:endParaRPr lang="ru-RU" sz="2000" i="1" dirty="0">
              <a:latin typeface="Times New Roman"/>
              <a:ea typeface="Times New Roman"/>
              <a:cs typeface="Times New Roman"/>
            </a:endParaRPr>
          </a:p>
          <a:p>
            <a:pPr marL="45720" indent="0" algn="r">
              <a:spcAft>
                <a:spcPts val="0"/>
              </a:spcAft>
              <a:buNone/>
            </a:pPr>
            <a:endParaRPr lang="ru-RU" sz="1400" dirty="0">
              <a:latin typeface="Arial"/>
              <a:ea typeface="Times New Roman"/>
              <a:cs typeface="Times New Roman"/>
            </a:endParaRPr>
          </a:p>
          <a:p>
            <a:pPr marL="45720" indent="0" algn="r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Рейтинг 2012 года</a:t>
            </a:r>
          </a:p>
          <a:p>
            <a:pPr marL="45720" indent="0" algn="r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__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из </a:t>
            </a:r>
            <a:r>
              <a:rPr lang="ru-RU" sz="2000" b="1" dirty="0" smtClean="0">
                <a:solidFill>
                  <a:srgbClr val="C00000"/>
                </a:solidFill>
              </a:rPr>
              <a:t>__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ОУ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514350" cy="426230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165304"/>
            <a:ext cx="609600" cy="361950"/>
          </a:xfrm>
          <a:prstGeom prst="rect">
            <a:avLst/>
          </a:prstGeom>
        </p:spPr>
      </p:pic>
      <p:graphicFrame>
        <p:nvGraphicFramePr>
          <p:cNvPr id="5" name="Диаграмма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881859"/>
              </p:ext>
            </p:extLst>
          </p:nvPr>
        </p:nvGraphicFramePr>
        <p:xfrm>
          <a:off x="514350" y="3501008"/>
          <a:ext cx="8374707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1726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2915816" y="116632"/>
            <a:ext cx="5970494" cy="83546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r">
              <a:buNone/>
            </a:pPr>
            <a:r>
              <a:rPr lang="ru-RU" dirty="0" smtClean="0"/>
              <a:t>Итоги ЕГЭ и ГИА 2011-2012</a:t>
            </a:r>
          </a:p>
          <a:p>
            <a:pPr marL="4572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Математика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учитель </a:t>
            </a:r>
            <a:r>
              <a:rPr lang="ru-RU" sz="2800" b="1" u="sng" dirty="0" smtClean="0">
                <a:solidFill>
                  <a:srgbClr val="FF0000"/>
                </a:solidFill>
              </a:rPr>
              <a:t>ФИО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marL="45720" indent="0" algn="r">
              <a:spcAft>
                <a:spcPts val="0"/>
              </a:spcAft>
              <a:buNone/>
            </a:pPr>
            <a:r>
              <a:rPr lang="ru-RU" sz="2400" i="1" dirty="0">
                <a:latin typeface="Times New Roman"/>
                <a:ea typeface="Times New Roman"/>
                <a:cs typeface="Times New Roman"/>
              </a:rPr>
              <a:t>Динамика среднего балла ЕГЭ </a:t>
            </a:r>
            <a:endParaRPr lang="ru-RU" sz="2400" dirty="0">
              <a:latin typeface="Arial"/>
              <a:ea typeface="Times New Roman"/>
              <a:cs typeface="Times New Roman"/>
            </a:endParaRPr>
          </a:p>
          <a:p>
            <a:pPr marL="45720" indent="0" algn="r">
              <a:spcAft>
                <a:spcPts val="0"/>
              </a:spcAft>
              <a:buNone/>
            </a:pPr>
            <a:r>
              <a:rPr lang="ru-RU" sz="2400" i="1" dirty="0">
                <a:latin typeface="Times New Roman"/>
                <a:ea typeface="Times New Roman"/>
                <a:cs typeface="Times New Roman"/>
              </a:rPr>
              <a:t>по  математике  за  2010, 2011, 2012 гг</a:t>
            </a:r>
            <a:r>
              <a:rPr lang="ru-RU" sz="2400" i="1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2400" dirty="0" smtClean="0">
              <a:latin typeface="Arial"/>
              <a:ea typeface="Times New Roman"/>
              <a:cs typeface="Times New Roman"/>
            </a:endParaRPr>
          </a:p>
          <a:p>
            <a:pPr marL="45720" indent="0" algn="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Рейтинг </a:t>
            </a:r>
            <a:r>
              <a:rPr lang="ru-RU" sz="2400" b="1" dirty="0" smtClean="0">
                <a:solidFill>
                  <a:srgbClr val="FF0000"/>
                </a:solidFill>
              </a:rPr>
              <a:t>2012 года</a:t>
            </a:r>
          </a:p>
          <a:p>
            <a:pPr marL="45720" indent="0" algn="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__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из </a:t>
            </a:r>
            <a:r>
              <a:rPr lang="ru-RU" sz="2400" b="1" dirty="0" smtClean="0">
                <a:solidFill>
                  <a:srgbClr val="FF0000"/>
                </a:solidFill>
              </a:rPr>
              <a:t>__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ОУ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514350" cy="426230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165304"/>
            <a:ext cx="609600" cy="361950"/>
          </a:xfrm>
          <a:prstGeom prst="rect">
            <a:avLst/>
          </a:prstGeom>
        </p:spPr>
      </p:pic>
      <p:graphicFrame>
        <p:nvGraphicFramePr>
          <p:cNvPr id="5" name="Диаграмма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095798"/>
              </p:ext>
            </p:extLst>
          </p:nvPr>
        </p:nvGraphicFramePr>
        <p:xfrm>
          <a:off x="650116" y="3573016"/>
          <a:ext cx="823619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1484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2915816" y="116632"/>
            <a:ext cx="5970494" cy="83546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r">
              <a:buNone/>
            </a:pPr>
            <a:r>
              <a:rPr lang="ru-RU" dirty="0" smtClean="0"/>
              <a:t>Итоги ЕГЭ и ГИА 2011-2012</a:t>
            </a:r>
          </a:p>
          <a:p>
            <a:pPr marL="4572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Информатика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(учитель </a:t>
            </a:r>
            <a:r>
              <a:rPr lang="ru-RU" sz="2800" b="1" u="sng" dirty="0" smtClean="0">
                <a:solidFill>
                  <a:srgbClr val="FF0000"/>
                </a:solidFill>
              </a:rPr>
              <a:t>ФИО</a:t>
            </a:r>
            <a:r>
              <a:rPr lang="ru-RU" sz="2800" b="1" dirty="0" smtClean="0">
                <a:solidFill>
                  <a:srgbClr val="FF0000"/>
                </a:solidFill>
              </a:rPr>
              <a:t>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514350" cy="426230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165304"/>
            <a:ext cx="609600" cy="361950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884945"/>
              </p:ext>
            </p:extLst>
          </p:nvPr>
        </p:nvGraphicFramePr>
        <p:xfrm>
          <a:off x="1189038" y="1997075"/>
          <a:ext cx="7437437" cy="4744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Документ" r:id="rId5" imgW="7773880" imgH="7601985" progId="Word.Document.12">
                  <p:embed/>
                </p:oleObj>
              </mc:Choice>
              <mc:Fallback>
                <p:oleObj name="Документ" r:id="rId5" imgW="7773880" imgH="760198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89038" y="1997075"/>
                        <a:ext cx="7437437" cy="47442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487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2915816" y="116632"/>
            <a:ext cx="5970494" cy="83546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r">
              <a:buNone/>
            </a:pPr>
            <a:r>
              <a:rPr lang="ru-RU" dirty="0" smtClean="0"/>
              <a:t>Итоги ЕГЭ и ГИА 2011-2012</a:t>
            </a:r>
          </a:p>
          <a:p>
            <a:pPr marL="4572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История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(учитель </a:t>
            </a:r>
            <a:r>
              <a:rPr lang="ru-RU" sz="2800" b="1" u="sng" dirty="0" smtClean="0">
                <a:solidFill>
                  <a:srgbClr val="FF0000"/>
                </a:solidFill>
              </a:rPr>
              <a:t>ФИО</a:t>
            </a:r>
            <a:r>
              <a:rPr lang="ru-RU" sz="2800" b="1" dirty="0" smtClean="0">
                <a:solidFill>
                  <a:srgbClr val="FF0000"/>
                </a:solidFill>
              </a:rPr>
              <a:t>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514350" cy="426230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165304"/>
            <a:ext cx="609600" cy="361950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86414"/>
              </p:ext>
            </p:extLst>
          </p:nvPr>
        </p:nvGraphicFramePr>
        <p:xfrm>
          <a:off x="1189038" y="2276873"/>
          <a:ext cx="7192962" cy="38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Документ" r:id="rId5" imgW="7727703" imgH="5808489" progId="Word.Document.12">
                  <p:embed/>
                </p:oleObj>
              </mc:Choice>
              <mc:Fallback>
                <p:oleObj name="Документ" r:id="rId5" imgW="7727703" imgH="5808489" progId="Word.Document.12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2276873"/>
                        <a:ext cx="7192962" cy="38884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804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2915816" y="116632"/>
            <a:ext cx="5970494" cy="83546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r">
              <a:buNone/>
            </a:pPr>
            <a:r>
              <a:rPr lang="ru-RU" dirty="0" smtClean="0"/>
              <a:t>Итоги ЕГЭ и ГИА 2011-2012</a:t>
            </a:r>
          </a:p>
          <a:p>
            <a:pPr marL="4572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Литература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(учитель </a:t>
            </a:r>
            <a:r>
              <a:rPr lang="ru-RU" sz="2800" b="1" u="sng" dirty="0" smtClean="0">
                <a:solidFill>
                  <a:srgbClr val="FF0000"/>
                </a:solidFill>
              </a:rPr>
              <a:t>ФИО</a:t>
            </a:r>
            <a:r>
              <a:rPr lang="ru-RU" sz="2800" b="1" dirty="0" smtClean="0">
                <a:solidFill>
                  <a:srgbClr val="FF0000"/>
                </a:solidFill>
              </a:rPr>
              <a:t>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514350" cy="426230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165304"/>
            <a:ext cx="609600" cy="361950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832405"/>
              </p:ext>
            </p:extLst>
          </p:nvPr>
        </p:nvGraphicFramePr>
        <p:xfrm>
          <a:off x="1187624" y="2060849"/>
          <a:ext cx="7146925" cy="4104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Документ" r:id="rId5" imgW="7679723" imgH="5798393" progId="Word.Document.12">
                  <p:embed/>
                </p:oleObj>
              </mc:Choice>
              <mc:Fallback>
                <p:oleObj name="Документ" r:id="rId5" imgW="7679723" imgH="5798393" progId="Word.Document.12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060849"/>
                        <a:ext cx="7146925" cy="41044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894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2915816" y="116632"/>
            <a:ext cx="5970494" cy="83546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r">
              <a:buNone/>
            </a:pPr>
            <a:r>
              <a:rPr lang="ru-RU" dirty="0" smtClean="0"/>
              <a:t>Итоги ЕГЭ и ГИА 2011-2012</a:t>
            </a:r>
          </a:p>
          <a:p>
            <a:pPr marL="4572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Физика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(учитель </a:t>
            </a:r>
            <a:r>
              <a:rPr lang="ru-RU" sz="2800" b="1" u="sng" dirty="0" smtClean="0">
                <a:solidFill>
                  <a:srgbClr val="FF0000"/>
                </a:solidFill>
              </a:rPr>
              <a:t>ФИО</a:t>
            </a:r>
            <a:r>
              <a:rPr lang="ru-RU" sz="2800" b="1" dirty="0" smtClean="0">
                <a:solidFill>
                  <a:srgbClr val="FF0000"/>
                </a:solidFill>
              </a:rPr>
              <a:t>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514350" cy="426230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165304"/>
            <a:ext cx="609600" cy="361950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69859"/>
              </p:ext>
            </p:extLst>
          </p:nvPr>
        </p:nvGraphicFramePr>
        <p:xfrm>
          <a:off x="1208931" y="1981200"/>
          <a:ext cx="7285037" cy="4112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Документ" r:id="rId5" imgW="7734558" imgH="5817864" progId="Word.Document.12">
                  <p:embed/>
                </p:oleObj>
              </mc:Choice>
              <mc:Fallback>
                <p:oleObj name="Документ" r:id="rId5" imgW="7734558" imgH="5817864" progId="Word.Document.12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931" y="1981200"/>
                        <a:ext cx="7285037" cy="41120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255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2915816" y="116632"/>
            <a:ext cx="5970494" cy="83546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r">
              <a:buNone/>
            </a:pPr>
            <a:r>
              <a:rPr lang="ru-RU" dirty="0" smtClean="0"/>
              <a:t>Итоги ЕГЭ и ГИА 2011-2012</a:t>
            </a:r>
          </a:p>
          <a:p>
            <a:pPr marL="4572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Английский язык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(учитель </a:t>
            </a:r>
            <a:r>
              <a:rPr lang="ru-RU" sz="2800" b="1" u="sng" dirty="0" smtClean="0">
                <a:solidFill>
                  <a:srgbClr val="FF0000"/>
                </a:solidFill>
              </a:rPr>
              <a:t>ФИО</a:t>
            </a:r>
            <a:r>
              <a:rPr lang="ru-RU" sz="2800" b="1" dirty="0" smtClean="0">
                <a:solidFill>
                  <a:srgbClr val="FF0000"/>
                </a:solidFill>
              </a:rPr>
              <a:t>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514350" cy="426230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165304"/>
            <a:ext cx="609600" cy="361950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5746368"/>
              </p:ext>
            </p:extLst>
          </p:nvPr>
        </p:nvGraphicFramePr>
        <p:xfrm>
          <a:off x="1189038" y="1981201"/>
          <a:ext cx="7223125" cy="4184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Документ" r:id="rId5" imgW="7683691" imgH="5817864" progId="Word.Document.12">
                  <p:embed/>
                </p:oleObj>
              </mc:Choice>
              <mc:Fallback>
                <p:oleObj name="Документ" r:id="rId5" imgW="7683691" imgH="5817864" progId="Word.Document.12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1981201"/>
                        <a:ext cx="7223125" cy="41841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866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26db430469b1d5c6e9bd837e7caa475fdab598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</TotalTime>
  <Words>236</Words>
  <Application>Microsoft Office PowerPoint</Application>
  <PresentationFormat>Экран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Воздушный поток</vt:lpstr>
      <vt:lpstr>Документ Microsoft Word</vt:lpstr>
      <vt:lpstr>Итоги ЕГЭ и ГИА</vt:lpstr>
      <vt:lpstr>Общий средний балл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ЕГЭ и ГИА</dc:title>
  <dc:creator>Мария</dc:creator>
  <cp:lastModifiedBy>Мария</cp:lastModifiedBy>
  <cp:revision>31</cp:revision>
  <dcterms:created xsi:type="dcterms:W3CDTF">2012-08-23T20:16:48Z</dcterms:created>
  <dcterms:modified xsi:type="dcterms:W3CDTF">2012-08-28T22:42:33Z</dcterms:modified>
</cp:coreProperties>
</file>