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61" r:id="rId3"/>
    <p:sldId id="263" r:id="rId4"/>
    <p:sldId id="265" r:id="rId5"/>
    <p:sldId id="266" r:id="rId6"/>
    <p:sldId id="278" r:id="rId7"/>
    <p:sldId id="279" r:id="rId8"/>
    <p:sldId id="273" r:id="rId9"/>
    <p:sldId id="267" r:id="rId10"/>
    <p:sldId id="282" r:id="rId11"/>
    <p:sldId id="268" r:id="rId12"/>
    <p:sldId id="284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CE22E0-49F7-4380-83D6-7864B14DC707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8EB11C-0D64-4F0A-A582-7608097025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4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5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96;&#1082;&#1086;&#1083;&#1072;\&#1041;&#1091;&#1083;&#1072;&#1090;%20&#1054;&#1082;&#1091;&#1076;&#1078;&#1072;&#1074;&#1072;-&#1057;&#1074;&#1103;&#1090;&#1086;&#1077;%20&#1074;&#1086;&#1080;&#1085;&#1089;&#1090;&#1074;&#1086;.mp3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Картинка 7 из 34807"/>
          <p:cNvPicPr>
            <a:picLocks noChangeAspect="1" noChangeArrowheads="1"/>
          </p:cNvPicPr>
          <p:nvPr/>
        </p:nvPicPr>
        <p:blipFill>
          <a:blip r:embed="rId2" cstate="print"/>
          <a:srcRect l="2809" t="15000" r="1685" b="13749"/>
          <a:stretch>
            <a:fillRect/>
          </a:stretch>
        </p:blipFill>
        <p:spPr bwMode="auto">
          <a:xfrm>
            <a:off x="6357950" y="714356"/>
            <a:ext cx="242889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Картинка 23 из 34807"/>
          <p:cNvPicPr>
            <a:picLocks noChangeAspect="1" noChangeArrowheads="1"/>
          </p:cNvPicPr>
          <p:nvPr/>
        </p:nvPicPr>
        <p:blipFill>
          <a:blip r:embed="rId3" cstate="print"/>
          <a:srcRect l="10500" b="6249"/>
          <a:stretch>
            <a:fillRect/>
          </a:stretch>
        </p:blipFill>
        <p:spPr bwMode="auto">
          <a:xfrm>
            <a:off x="4881566" y="3500438"/>
            <a:ext cx="4167713" cy="314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Картинка 31 из 348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58616"/>
            <a:ext cx="121444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Картинка 42 из 348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428736"/>
            <a:ext cx="3048000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Картинка 57 из 34807"/>
          <p:cNvPicPr>
            <a:picLocks noChangeAspect="1" noChangeArrowheads="1"/>
          </p:cNvPicPr>
          <p:nvPr/>
        </p:nvPicPr>
        <p:blipFill>
          <a:blip r:embed="rId6" cstate="print"/>
          <a:srcRect l="5000" t="7979" r="7499" b="9042"/>
          <a:stretch>
            <a:fillRect/>
          </a:stretch>
        </p:blipFill>
        <p:spPr bwMode="auto">
          <a:xfrm>
            <a:off x="142844" y="1428736"/>
            <a:ext cx="250033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 descr="Картинка 178 из 34807"/>
          <p:cNvPicPr>
            <a:picLocks noChangeAspect="1" noChangeArrowheads="1"/>
          </p:cNvPicPr>
          <p:nvPr/>
        </p:nvPicPr>
        <p:blipFill>
          <a:blip r:embed="rId7" cstate="print"/>
          <a:srcRect l="3750" r="21249" b="7499"/>
          <a:stretch>
            <a:fillRect/>
          </a:stretch>
        </p:blipFill>
        <p:spPr bwMode="auto">
          <a:xfrm>
            <a:off x="1928794" y="3929066"/>
            <a:ext cx="285752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99923"/>
            <a:ext cx="9001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Пусть все манекенщицы мира увидят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твою улыбку и подадут в отставку.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86454"/>
            <a:ext cx="2357454" cy="92869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Первый директор Васильевской школы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 Бондарчук Александр Михайлович.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357554" y="5715016"/>
            <a:ext cx="2500330" cy="928694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Учитель географии и рисования Солдатов Николай Иванович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6643702" y="1859757"/>
            <a:ext cx="2043098" cy="6548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3328982" cy="384572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1800" dirty="0">
              <a:latin typeface="+mj-lt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6357950" y="5857892"/>
            <a:ext cx="2571768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+mj-lt"/>
              </a:rPr>
              <a:t>      Учитель физики и астрономии Грязнов Андрей Афанасьевич</a:t>
            </a:r>
            <a:endParaRPr lang="ru-RU" sz="1600" b="1" dirty="0">
              <a:latin typeface="+mj-lt"/>
            </a:endParaRPr>
          </a:p>
        </p:txBody>
      </p:sp>
      <p:pic>
        <p:nvPicPr>
          <p:cNvPr id="4" name="Picture 2" descr="C:\Users\User\Pictures\getImage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1702" cy="5477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User\Pictures\get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5" y="142852"/>
            <a:ext cx="2232083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" descr="C:\Users\User\Pictures\get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14290"/>
            <a:ext cx="2071702" cy="5524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4071942"/>
            <a:ext cx="2643206" cy="57150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Учитель русского языка и литературы  Наливкина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Нина Николаевна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072198" y="6215082"/>
            <a:ext cx="3071802" cy="642918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Учитель математики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Засемкова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Лидия Александровна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7643834" y="214291"/>
            <a:ext cx="1071570" cy="2143139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Учитель начальных классов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Корюкова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Елена Ивановна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2500298" y="5857892"/>
            <a:ext cx="2000264" cy="10001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>
                <a:latin typeface="+mj-lt"/>
              </a:rPr>
              <a:t>Директор школы учитель истории </a:t>
            </a:r>
            <a:r>
              <a:rPr lang="ru-RU" sz="1600" b="1" dirty="0" err="1" smtClean="0">
                <a:latin typeface="+mj-lt"/>
              </a:rPr>
              <a:t>Голубева</a:t>
            </a:r>
            <a:r>
              <a:rPr lang="ru-RU" sz="1600" b="1" dirty="0" smtClean="0">
                <a:latin typeface="+mj-lt"/>
              </a:rPr>
              <a:t> Мария Александровна</a:t>
            </a:r>
            <a:endParaRPr lang="ru-RU" sz="1600" b="1" dirty="0">
              <a:latin typeface="+mj-lt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6858016" y="6143644"/>
            <a:ext cx="1828784" cy="7143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+mj-lt"/>
              </a:rPr>
              <a:t>  </a:t>
            </a:r>
            <a:endParaRPr lang="ru-RU" sz="1600" b="1" dirty="0">
              <a:latin typeface="+mj-lt"/>
            </a:endParaRPr>
          </a:p>
        </p:txBody>
      </p:sp>
      <p:pic>
        <p:nvPicPr>
          <p:cNvPr id="4102" name="Picture 6" descr="C:\Users\User\Documents\засемкова\SDC11390.JPG"/>
          <p:cNvPicPr>
            <a:picLocks noChangeAspect="1" noChangeArrowheads="1"/>
          </p:cNvPicPr>
          <p:nvPr/>
        </p:nvPicPr>
        <p:blipFill>
          <a:blip r:embed="rId2" cstate="print"/>
          <a:srcRect l="31944" t="12963" r="26389" b="12963"/>
          <a:stretch>
            <a:fillRect/>
          </a:stretch>
        </p:blipFill>
        <p:spPr bwMode="auto">
          <a:xfrm>
            <a:off x="6215074" y="3071810"/>
            <a:ext cx="2357453" cy="3143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4" name="Picture 8" descr="http://dg57.odnoklassniki.ru/getImage?photoId=302885916150&amp;photoType=0"/>
          <p:cNvPicPr>
            <a:picLocks noChangeAspect="1" noChangeArrowheads="1"/>
          </p:cNvPicPr>
          <p:nvPr/>
        </p:nvPicPr>
        <p:blipFill>
          <a:blip r:embed="rId3" cstate="print"/>
          <a:srcRect l="4746" r="24051" b="32812"/>
          <a:stretch>
            <a:fillRect/>
          </a:stretch>
        </p:blipFill>
        <p:spPr bwMode="auto">
          <a:xfrm>
            <a:off x="2357422" y="2500306"/>
            <a:ext cx="2357454" cy="3379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 descr="P10004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2357454" cy="314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5" descr="C:\Users\User\Pictures\Мои сканированные изображения\2012-03 (мар)\сканирование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2428892" cy="3643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3" grpId="0" build="p"/>
      <p:bldP spid="12" grpId="0" build="p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Pictures\getImage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72" y="142853"/>
            <a:ext cx="1323855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" descr="P1000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42852"/>
            <a:ext cx="2411033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1" descr="C:\Users\User\Pictures\get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853"/>
            <a:ext cx="1401971" cy="3738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 descr="C:\Users\User\Pictures\Мои сканированные изображения\2012-03 (мар)\сканирование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14290"/>
            <a:ext cx="2143140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C:\Users\User\Pictures\get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428976"/>
            <a:ext cx="1391429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6" descr="C:\Users\User\Documents\засемкова\SDC11390.JPG"/>
          <p:cNvPicPr>
            <a:picLocks noChangeAspect="1" noChangeArrowheads="1"/>
          </p:cNvPicPr>
          <p:nvPr/>
        </p:nvPicPr>
        <p:blipFill>
          <a:blip r:embed="rId7" cstate="print"/>
          <a:srcRect l="31944" t="12963" r="26389" b="12963"/>
          <a:stretch>
            <a:fillRect/>
          </a:stretch>
        </p:blipFill>
        <p:spPr bwMode="auto">
          <a:xfrm>
            <a:off x="142844" y="4000504"/>
            <a:ext cx="1875248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8" descr="http://dg57.odnoklassniki.ru/getImage?photoId=302885916150&amp;photoType=0"/>
          <p:cNvPicPr>
            <a:picLocks noChangeAspect="1" noChangeArrowheads="1"/>
          </p:cNvPicPr>
          <p:nvPr/>
        </p:nvPicPr>
        <p:blipFill>
          <a:blip r:embed="rId8" cstate="print"/>
          <a:srcRect l="4746" r="24051" b="32812"/>
          <a:stretch>
            <a:fillRect/>
          </a:stretch>
        </p:blipFill>
        <p:spPr bwMode="auto">
          <a:xfrm>
            <a:off x="5857884" y="3478983"/>
            <a:ext cx="2357454" cy="3379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3 из 5026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23893" y="-857280"/>
            <a:ext cx="11430000" cy="85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1514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Желаю вам удачи!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15082"/>
            <a:ext cx="8229600" cy="10951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pPr lvl="0" algn="ctr"/>
            <a:r>
              <a:rPr lang="ru-RU" sz="2400" i="1" dirty="0" smtClean="0">
                <a:solidFill>
                  <a:srgbClr val="FF0000"/>
                </a:solidFill>
              </a:rPr>
              <a:t>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4. Не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заходи в душу к детям,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тебя об этом не просили.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ртинка 71 из 165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14678" y="1643050"/>
            <a:ext cx="4786314" cy="3739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142852"/>
            <a:ext cx="4040188" cy="1214447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5. Помни  -  плохой  врач может  забрать  жизнь,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645025" y="142853"/>
            <a:ext cx="4041775" cy="928694"/>
          </a:xfrm>
        </p:spPr>
        <p:txBody>
          <a:bodyPr>
            <a:normAutofit/>
          </a:bodyPr>
          <a:lstStyle/>
          <a:p>
            <a:r>
              <a:rPr lang="ru-RU" i="1" dirty="0" smtClean="0"/>
              <a:t> </a:t>
            </a:r>
            <a:r>
              <a:rPr lang="en-US" i="1" dirty="0" smtClean="0"/>
              <a:t>    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плохой  учитель  –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испепелить  душу.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Картинка 7 из 4147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71468" y="1357298"/>
            <a:ext cx="4762500" cy="42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Картинка 21 из 9099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84791" y="1357298"/>
            <a:ext cx="424815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6. Говори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родителям самую лучшую правду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которую ты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знаешь.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а 1 из 135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02" y="1428736"/>
            <a:ext cx="8339479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428760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7. Хорошо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, если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поздним  вечером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когда   ты  вспоминаешь своих  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учеников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лицо  твое  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озаряется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 улыбкой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8" name="Picture 6" descr="Картинка 167 из 1026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14818"/>
            <a:ext cx="319197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Картинка 177 из 1026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026" y="1357299"/>
            <a:ext cx="3321866" cy="221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Картинка 179 из 1026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7298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 descr="Картинка 190 из 1026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71942"/>
            <a:ext cx="3509439" cy="263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Картинка 19 из 9256"/>
          <p:cNvPicPr>
            <a:picLocks noChangeAspect="1" noChangeArrowheads="1"/>
          </p:cNvPicPr>
          <p:nvPr/>
        </p:nvPicPr>
        <p:blipFill>
          <a:blip r:embed="rId6" cstate="print"/>
          <a:srcRect l="58584" t="1754" r="5467" b="22807"/>
          <a:stretch>
            <a:fillRect/>
          </a:stretch>
        </p:blipFill>
        <p:spPr bwMode="auto">
          <a:xfrm>
            <a:off x="3786182" y="1714488"/>
            <a:ext cx="192882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10  заповедей   </a:t>
            </a:r>
            <a:r>
              <a:rPr lang="ru-RU" sz="4000" b="1" i="1" dirty="0" smtClean="0">
                <a:solidFill>
                  <a:srgbClr val="FF0000"/>
                </a:solidFill>
              </a:rPr>
              <a:t>«классного» </a:t>
            </a:r>
            <a:r>
              <a:rPr lang="ru-RU" sz="4000" i="1" dirty="0" smtClean="0">
                <a:solidFill>
                  <a:srgbClr val="FF0000"/>
                </a:solidFill>
              </a:rPr>
              <a:t>воспитателя: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 lvl="0">
              <a:buNone/>
            </a:pPr>
            <a:r>
              <a:rPr lang="ru-RU" b="1" dirty="0" smtClean="0"/>
              <a:t>* Умей выслушать </a:t>
            </a:r>
            <a:r>
              <a:rPr lang="ru-RU" dirty="0" smtClean="0"/>
              <a:t>- ибо в идеях детей есть рациональное зерно. Найди его.</a:t>
            </a:r>
          </a:p>
          <a:p>
            <a:pPr lvl="0">
              <a:buNone/>
            </a:pPr>
            <a:r>
              <a:rPr lang="ru-RU" b="1" dirty="0" smtClean="0"/>
              <a:t>*  Не кричи. Не подавляй голосом </a:t>
            </a:r>
            <a:r>
              <a:rPr lang="ru-RU" dirty="0" smtClean="0"/>
              <a:t>- ибо твои авторитетные слова, сказанные тихо, будут быстрее услышаны.</a:t>
            </a:r>
          </a:p>
          <a:p>
            <a:pPr lvl="0">
              <a:buNone/>
            </a:pPr>
            <a:r>
              <a:rPr lang="ru-RU" b="1" dirty="0" smtClean="0"/>
              <a:t>* Найди, за что похвалить </a:t>
            </a:r>
            <a:r>
              <a:rPr lang="ru-RU" dirty="0" smtClean="0"/>
              <a:t>- ибо доброе слово и кошке приятно.</a:t>
            </a:r>
          </a:p>
          <a:p>
            <a:pPr>
              <a:buNone/>
            </a:pPr>
            <a:r>
              <a:rPr lang="ru-RU" b="1" dirty="0" smtClean="0"/>
              <a:t>*  Будь справедлива </a:t>
            </a:r>
            <a:r>
              <a:rPr lang="ru-RU" dirty="0" smtClean="0"/>
              <a:t>- ибо обиды больно ранят детскую душу.</a:t>
            </a: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*Умей видеть положительные качества ученика </a:t>
            </a:r>
            <a:r>
              <a:rPr lang="ru-RU" dirty="0" smtClean="0"/>
              <a:t>- ибо хорошего в детях больше, чем плохого.</a:t>
            </a:r>
          </a:p>
          <a:p>
            <a:pPr>
              <a:buNone/>
            </a:pPr>
            <a:r>
              <a:rPr lang="ru-RU" dirty="0" smtClean="0"/>
              <a:t>*</a:t>
            </a:r>
            <a:r>
              <a:rPr lang="ru-RU" b="1" dirty="0" smtClean="0"/>
              <a:t>Зарази собственным примером </a:t>
            </a:r>
            <a:r>
              <a:rPr lang="ru-RU" dirty="0" smtClean="0"/>
              <a:t>- ибо кто-то должен быть паровозом.</a:t>
            </a:r>
          </a:p>
          <a:p>
            <a:pPr>
              <a:buNone/>
            </a:pPr>
            <a:r>
              <a:rPr lang="ru-RU" b="1" dirty="0" smtClean="0"/>
              <a:t>* Не ябедничай родителям по пустякам </a:t>
            </a:r>
            <a:r>
              <a:rPr lang="ru-RU" dirty="0" smtClean="0"/>
              <a:t>- ибо в собственном бессилии расписывается только слабак.</a:t>
            </a:r>
          </a:p>
          <a:p>
            <a:pPr lvl="0">
              <a:buNone/>
            </a:pPr>
            <a:r>
              <a:rPr lang="ru-RU" b="1" dirty="0" smtClean="0"/>
              <a:t>* Употребляй во время общения много ласковых слов </a:t>
            </a:r>
            <a:r>
              <a:rPr lang="ru-RU" dirty="0" smtClean="0"/>
              <a:t>- ибо классный руководитель - мать от завтрака и до обеда.</a:t>
            </a:r>
          </a:p>
          <a:p>
            <a:pPr>
              <a:buNone/>
            </a:pPr>
            <a:r>
              <a:rPr lang="ru-RU" dirty="0" smtClean="0"/>
              <a:t>* </a:t>
            </a:r>
            <a:r>
              <a:rPr lang="ru-RU" b="1" dirty="0" smtClean="0"/>
              <a:t>Поощряй инициативу учеников </a:t>
            </a:r>
            <a:r>
              <a:rPr lang="ru-RU" dirty="0" smtClean="0"/>
              <a:t>- ибо сделать все самой невозможно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Решение педсовета 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.    Разнообразить формы  и  методы проведения  классных  часов, включая проектную  деятельность , КТД, методы самоконтроля  и  самооценки деятельности.</a:t>
            </a:r>
          </a:p>
          <a:p>
            <a:r>
              <a:rPr lang="en-US" dirty="0" smtClean="0"/>
              <a:t>2</a:t>
            </a:r>
            <a:r>
              <a:rPr lang="ru-RU" dirty="0" smtClean="0"/>
              <a:t>.    Педагогам школы ориентироваться на гуманистическое воспитание и обучение, на демократический стиль работы во взаимодействии с учащимися, видеть в каждом ученике личность.</a:t>
            </a:r>
          </a:p>
          <a:p>
            <a:r>
              <a:rPr lang="ru-RU" dirty="0" smtClean="0"/>
              <a:t>3.    Провести в школе неделю  творчества  с 16.04.2012 по 23.04.2012 и объявить конкурс на самое творческое классное мероприятие.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"/>
          </a:xfrm>
        </p:spPr>
        <p:txBody>
          <a:bodyPr>
            <a:normAutofit fontScale="90000"/>
          </a:bodyPr>
          <a:lstStyle/>
          <a:p>
            <a:pPr algn="ctr"/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 marL="0" lvl="0" indent="185738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pic>
        <p:nvPicPr>
          <p:cNvPr id="6" name="Булат Окуджава-Святое воинст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5643578"/>
            <a:ext cx="304800" cy="304800"/>
          </a:xfrm>
          <a:prstGeom prst="rect">
            <a:avLst/>
          </a:prstGeom>
        </p:spPr>
      </p:pic>
      <p:pic>
        <p:nvPicPr>
          <p:cNvPr id="5122" name="Picture 2" descr="http://900igr.net/datas/obschestvoznanie/Otsenka/0008-008-Sovest-blagorodstvo-i-dostoinstvo-Vot-ono-svjatoe-nashe-voinst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66"/>
            <a:ext cx="807249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627</TotalTime>
  <Words>256</Words>
  <Application>Microsoft Office PowerPoint</Application>
  <PresentationFormat>Экран (4:3)</PresentationFormat>
  <Paragraphs>32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   4. Не заходи в душу к детям,  если тебя об этом не просили. </vt:lpstr>
      <vt:lpstr> </vt:lpstr>
      <vt:lpstr>6. Говори родителям самую лучшую правду,  которую ты знаешь.</vt:lpstr>
      <vt:lpstr>7. Хорошо, если  поздним  вечером,  когда   ты  вспоминаешь своих   учеников,   лицо  твое   озаряется   улыбкой. </vt:lpstr>
      <vt:lpstr>10  заповедей   «классного» воспитателя: </vt:lpstr>
      <vt:lpstr>Слайд 7</vt:lpstr>
      <vt:lpstr>Решение педсовета :  </vt:lpstr>
      <vt:lpstr>Слайд 9</vt:lpstr>
      <vt:lpstr>Первый директор Васильевской школы  Бондарчук Александр Михайлович.</vt:lpstr>
      <vt:lpstr>Учитель русского языка и литературы  Наливкина  Нина Николаевна</vt:lpstr>
      <vt:lpstr>Слайд 12</vt:lpstr>
      <vt:lpstr>Желаю вам удачи!</vt:lpstr>
    </vt:vector>
  </TitlesOfParts>
  <Company>Org inc etc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69</cp:revision>
  <dcterms:created xsi:type="dcterms:W3CDTF">2012-03-24T14:06:06Z</dcterms:created>
  <dcterms:modified xsi:type="dcterms:W3CDTF">2012-08-29T15:38:29Z</dcterms:modified>
</cp:coreProperties>
</file>