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71" r:id="rId4"/>
    <p:sldId id="280" r:id="rId5"/>
    <p:sldId id="281" r:id="rId6"/>
    <p:sldId id="274" r:id="rId7"/>
    <p:sldId id="275" r:id="rId8"/>
    <p:sldId id="272" r:id="rId9"/>
    <p:sldId id="276" r:id="rId10"/>
    <p:sldId id="257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а 19 из 925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928670"/>
            <a:ext cx="56769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714512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Правила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  </a:t>
            </a:r>
            <a:br>
              <a:rPr lang="en-US" sz="3600" b="1" i="1" u="sng" dirty="0" smtClean="0">
                <a:solidFill>
                  <a:srgbClr val="FF0000"/>
                </a:solidFill>
              </a:rPr>
            </a:br>
            <a:r>
              <a:rPr lang="en-US" sz="3600" b="1" i="1" u="sng" dirty="0" smtClean="0">
                <a:solidFill>
                  <a:srgbClr val="FF0000"/>
                </a:solidFill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педагогической</a:t>
            </a:r>
            <a:r>
              <a:rPr lang="en-US" sz="3600" b="1" i="1" u="sng" dirty="0" smtClean="0">
                <a:solidFill>
                  <a:srgbClr val="FF0000"/>
                </a:solidFill>
              </a:rPr>
              <a:t> 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гигиены</a:t>
            </a:r>
            <a:r>
              <a:rPr lang="ru-RU" sz="3600" b="1" i="1" u="sng" dirty="0">
                <a:solidFill>
                  <a:srgbClr val="FF0000"/>
                </a:solidFill>
              </a:rPr>
              <a:t>:</a:t>
            </a:r>
            <a:r>
              <a:rPr lang="ru-RU" sz="3600" u="sng" dirty="0"/>
              <a:t/>
            </a:r>
            <a:br>
              <a:rPr lang="ru-RU" sz="3600" u="sng" dirty="0"/>
            </a:br>
            <a:endParaRPr lang="ru-RU" sz="3600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2" name="Picture 6" descr="Картинка 1 из 1067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692980" cy="4559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57298"/>
          </a:xfrm>
        </p:spPr>
        <p:txBody>
          <a:bodyPr>
            <a:noAutofit/>
          </a:bodyPr>
          <a:lstStyle/>
          <a:p>
            <a:pPr lvl="0"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1. Пришел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школу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сделай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умное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благородное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лицо.</a:t>
            </a:r>
            <a:r>
              <a:rPr lang="ru-RU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24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Картинка 13 из 14024"/>
          <p:cNvPicPr>
            <a:picLocks noChangeAspect="1" noChangeArrowheads="1"/>
          </p:cNvPicPr>
          <p:nvPr/>
        </p:nvPicPr>
        <p:blipFill>
          <a:blip r:embed="rId2" cstate="print"/>
          <a:srcRect r="892" b="11578"/>
          <a:stretch>
            <a:fillRect/>
          </a:stretch>
        </p:blipFill>
        <p:spPr bwMode="auto">
          <a:xfrm>
            <a:off x="142844" y="928670"/>
            <a:ext cx="328614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Картинка 16 из 9534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9058" y="2214554"/>
            <a:ext cx="6350000" cy="54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Картинка 90 из 90994"/>
          <p:cNvPicPr>
            <a:picLocks noChangeAspect="1" noChangeArrowheads="1"/>
          </p:cNvPicPr>
          <p:nvPr/>
        </p:nvPicPr>
        <p:blipFill>
          <a:blip r:embed="rId2" cstate="print"/>
          <a:srcRect l="6250" t="6443" r="6249" b="29124"/>
          <a:stretch>
            <a:fillRect/>
          </a:stretch>
        </p:blipFill>
        <p:spPr bwMode="auto">
          <a:xfrm>
            <a:off x="428596" y="2714620"/>
            <a:ext cx="500066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а 24 из 33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85860"/>
            <a:ext cx="322064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42852"/>
            <a:ext cx="5257808" cy="257176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Каждый раз, когда тебе захочется командовать детьми, вспомни свое детство или лучше съешь мороженное.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851648" cy="12144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Тема выступления: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7854696" cy="42862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«Творчество   классного   руководителя  или как   добиться  успеха   и   избежать   неудач   в  </a:t>
            </a:r>
          </a:p>
          <a:p>
            <a:pPr algn="ctr"/>
            <a:r>
              <a:rPr lang="ru-RU" sz="2800" dirty="0" smtClean="0"/>
              <a:t> воспитательной   деятельности   классного </a:t>
            </a:r>
          </a:p>
          <a:p>
            <a:pPr algn="ctr"/>
            <a:r>
              <a:rPr lang="ru-RU" sz="2800" dirty="0" smtClean="0"/>
              <a:t>  руководителя» </a:t>
            </a:r>
          </a:p>
          <a:p>
            <a:pPr algn="ctr"/>
            <a:r>
              <a:rPr lang="ru-RU" sz="3200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1026" name="Picture 2" descr="Картинка 24 из 10679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1" y="3714752"/>
            <a:ext cx="475297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471990" cy="314327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«Воспитание – высшее из благ, </a:t>
            </a:r>
            <a:br>
              <a:rPr lang="ru-RU" sz="2400" b="1" i="1" dirty="0" smtClean="0"/>
            </a:br>
            <a:r>
              <a:rPr lang="ru-RU" sz="2400" b="1" i="1" dirty="0" smtClean="0"/>
              <a:t>но только тогда, </a:t>
            </a:r>
            <a:br>
              <a:rPr lang="ru-RU" sz="2400" b="1" i="1" dirty="0" smtClean="0"/>
            </a:br>
            <a:r>
              <a:rPr lang="ru-RU" sz="2400" b="1" i="1" dirty="0" smtClean="0"/>
              <a:t>когда оно первого сорта, </a:t>
            </a:r>
            <a:br>
              <a:rPr lang="ru-RU" sz="2400" b="1" i="1" dirty="0" smtClean="0"/>
            </a:br>
            <a:r>
              <a:rPr lang="ru-RU" sz="2400" b="1" i="1" dirty="0" smtClean="0"/>
              <a:t>иначе оно ни на что не годно».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					Р. Киплинг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Картинка 18 из 1077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876"/>
            <a:ext cx="4286250" cy="2952751"/>
          </a:xfrm>
          <a:prstGeom prst="rect">
            <a:avLst/>
          </a:prstGeom>
          <a:noFill/>
        </p:spPr>
      </p:pic>
      <p:pic>
        <p:nvPicPr>
          <p:cNvPr id="5" name="Picture 2" descr="Картинка 40 из 135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881244" cy="2914632"/>
          </a:xfrm>
          <a:prstGeom prst="rect">
            <a:avLst/>
          </a:prstGeom>
          <a:noFill/>
        </p:spPr>
      </p:pic>
      <p:pic>
        <p:nvPicPr>
          <p:cNvPr id="19458" name="Picture 2" descr="Картинка 9 из 106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52"/>
            <a:ext cx="2702485" cy="331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400684" cy="1714512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Селестен</a:t>
            </a:r>
            <a:r>
              <a:rPr lang="ru-RU" sz="4000" b="1" dirty="0" smtClean="0">
                <a:solidFill>
                  <a:srgbClr val="FF0000"/>
                </a:solidFill>
              </a:rPr>
              <a:t> </a:t>
            </a:r>
            <a:r>
              <a:rPr lang="ru-RU" sz="4000" b="1" dirty="0" err="1" smtClean="0">
                <a:solidFill>
                  <a:srgbClr val="FF0000"/>
                </a:solidFill>
              </a:rPr>
              <a:t>Френе</a:t>
            </a:r>
            <a:r>
              <a:rPr lang="ru-RU" sz="4000" b="1" dirty="0" smtClean="0">
                <a:solidFill>
                  <a:srgbClr val="FF0000"/>
                </a:solidFill>
              </a:rPr>
              <a:t>,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французский педагог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143272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Воспитание - это максимальное развитие личности в разумно организованном обществе».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6866" name="Picture 2" descr="Картинка 7 из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68" y="14285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Какие же воспитательные задачи ставит перед собой классный руководитель?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*Сплочение ученического коллектива.</a:t>
            </a:r>
          </a:p>
          <a:p>
            <a:r>
              <a:rPr lang="ru-RU" dirty="0" smtClean="0"/>
              <a:t>*Организация коллективных творческих дел.</a:t>
            </a:r>
          </a:p>
          <a:p>
            <a:r>
              <a:rPr lang="ru-RU" dirty="0" smtClean="0"/>
              <a:t>* Создание благоприятного психолого-нравственного климата, комфортного состояния для каждого ученика.</a:t>
            </a:r>
          </a:p>
          <a:p>
            <a:r>
              <a:rPr lang="ru-RU" dirty="0" smtClean="0"/>
              <a:t>*  Создание условий самореализации, самораскрытия каждого ученика.</a:t>
            </a:r>
          </a:p>
          <a:p>
            <a:r>
              <a:rPr lang="ru-RU" dirty="0" smtClean="0"/>
              <a:t>* Коррекция межличностных отношений, способствующих разрешению конфликтов между учениками.</a:t>
            </a:r>
          </a:p>
          <a:p>
            <a:r>
              <a:rPr lang="ru-RU" dirty="0" smtClean="0"/>
              <a:t>* Стимулирование позитивного поведения учащихся.</a:t>
            </a:r>
          </a:p>
          <a:p>
            <a:r>
              <a:rPr lang="ru-RU" dirty="0" smtClean="0"/>
              <a:t>* Оказание помощи учащимся в сложных, затруднительных ситуациях.</a:t>
            </a:r>
          </a:p>
          <a:p>
            <a:r>
              <a:rPr lang="ru-RU" dirty="0" smtClean="0"/>
              <a:t>* . Координация взаимодействия учителей, учащихся и родителей.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000232" cy="192880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к/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ф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«20 лет спустя»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а 5 из 21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6858000" cy="3048001"/>
          </a:xfrm>
          <a:prstGeom prst="rect">
            <a:avLst/>
          </a:prstGeom>
          <a:noFill/>
        </p:spPr>
      </p:pic>
      <p:pic>
        <p:nvPicPr>
          <p:cNvPr id="1028" name="Picture 4" descr="Картинка 46 из 218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85728"/>
            <a:ext cx="700092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Картинка 32 из 6757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29" y="-142917"/>
            <a:ext cx="6096000" cy="55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0" name="Picture 6" descr="Картинка 74 из 67574"/>
          <p:cNvPicPr>
            <a:picLocks noChangeAspect="1" noChangeArrowheads="1"/>
          </p:cNvPicPr>
          <p:nvPr/>
        </p:nvPicPr>
        <p:blipFill>
          <a:blip r:embed="rId3" cstate="print"/>
          <a:srcRect l="16778" t="37946" r="16108" b="8482"/>
          <a:stretch>
            <a:fillRect/>
          </a:stretch>
        </p:blipFill>
        <p:spPr bwMode="auto">
          <a:xfrm>
            <a:off x="214282" y="214290"/>
            <a:ext cx="285752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Картинка 29 из 639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643446"/>
            <a:ext cx="316558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Picture 10" descr="Картинка 50 из 63981"/>
          <p:cNvPicPr>
            <a:picLocks noChangeAspect="1" noChangeArrowheads="1"/>
          </p:cNvPicPr>
          <p:nvPr/>
        </p:nvPicPr>
        <p:blipFill>
          <a:blip r:embed="rId5" cstate="print"/>
          <a:srcRect t="2163" r="51103"/>
          <a:stretch>
            <a:fillRect/>
          </a:stretch>
        </p:blipFill>
        <p:spPr bwMode="auto">
          <a:xfrm>
            <a:off x="6929454" y="214290"/>
            <a:ext cx="2000264" cy="323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Картинка 170 из 1022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143248"/>
            <a:ext cx="233364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Правила успеха классного руководителя:</a:t>
            </a:r>
            <a:r>
              <a:rPr lang="ru-RU" sz="3600" i="1" u="sng" dirty="0" smtClean="0">
                <a:solidFill>
                  <a:srgbClr val="FF0000"/>
                </a:solidFill>
              </a:rPr>
              <a:t/>
            </a:r>
            <a:br>
              <a:rPr lang="ru-RU" sz="3600" i="1" u="sng" dirty="0" smtClean="0">
                <a:solidFill>
                  <a:srgbClr val="FF0000"/>
                </a:solidFill>
              </a:rPr>
            </a:br>
            <a:endParaRPr lang="ru-RU" sz="3600" i="1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1.  </a:t>
            </a:r>
            <a:r>
              <a:rPr lang="ru-RU" dirty="0" smtClean="0"/>
              <a:t>Будь честным и искренним.</a:t>
            </a:r>
          </a:p>
          <a:p>
            <a:pPr>
              <a:buNone/>
            </a:pPr>
            <a:r>
              <a:rPr lang="ru-RU" dirty="0" smtClean="0"/>
              <a:t>2.  Будь терпимым, принимай каждого ученика, его сильные и слабые стороны.</a:t>
            </a:r>
          </a:p>
          <a:p>
            <a:pPr>
              <a:buNone/>
            </a:pPr>
            <a:r>
              <a:rPr lang="ru-RU" dirty="0" smtClean="0"/>
              <a:t>3.  Оценивай не личность, а поступок.</a:t>
            </a:r>
          </a:p>
          <a:p>
            <a:pPr>
              <a:buNone/>
            </a:pPr>
            <a:r>
              <a:rPr lang="ru-RU" dirty="0" smtClean="0"/>
              <a:t>4.  Не будь равнодушным.</a:t>
            </a:r>
          </a:p>
          <a:p>
            <a:pPr>
              <a:buNone/>
            </a:pPr>
            <a:r>
              <a:rPr lang="ru-RU" dirty="0" smtClean="0"/>
              <a:t>5.  Будь открытым для общения с детьми, умей шутить.</a:t>
            </a:r>
          </a:p>
          <a:p>
            <a:pPr>
              <a:buNone/>
            </a:pPr>
            <a:r>
              <a:rPr lang="ru-RU" dirty="0" smtClean="0"/>
              <a:t>6.  Если не прав, умей признать свои ошибки.</a:t>
            </a:r>
          </a:p>
          <a:p>
            <a:pPr>
              <a:buNone/>
            </a:pPr>
            <a:r>
              <a:rPr lang="ru-RU" dirty="0" smtClean="0"/>
              <a:t>7.  Будь настойчивым в достижении поставленных целей.</a:t>
            </a:r>
          </a:p>
          <a:p>
            <a:pPr>
              <a:buNone/>
            </a:pPr>
            <a:r>
              <a:rPr lang="ru-RU" dirty="0" smtClean="0"/>
              <a:t>8.  Умей управлять своим настроением.</a:t>
            </a:r>
          </a:p>
          <a:p>
            <a:pPr>
              <a:buNone/>
            </a:pPr>
            <a:r>
              <a:rPr lang="ru-RU" dirty="0" smtClean="0"/>
              <a:t> 9. Способность понять и поддержать ученика;</a:t>
            </a:r>
          </a:p>
          <a:p>
            <a:pPr>
              <a:buNone/>
            </a:pPr>
            <a:r>
              <a:rPr lang="ru-RU" b="1" dirty="0" smtClean="0"/>
              <a:t>	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Анкета для учеников: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1. Каким, по твоему мнению, должен быть дружный класс?</a:t>
            </a:r>
          </a:p>
          <a:p>
            <a:pPr lvl="0">
              <a:buNone/>
            </a:pPr>
            <a:r>
              <a:rPr lang="ru-RU" dirty="0" smtClean="0"/>
              <a:t> 2. Как сделать так, чтобы класс стал дружным?</a:t>
            </a:r>
          </a:p>
          <a:p>
            <a:pPr lvl="0">
              <a:buNone/>
            </a:pPr>
            <a:r>
              <a:rPr lang="ru-RU" dirty="0" smtClean="0"/>
              <a:t> 3. Какие традиции уже есть в вашем классе?</a:t>
            </a:r>
          </a:p>
          <a:p>
            <a:pPr lvl="0">
              <a:buNone/>
            </a:pPr>
            <a:r>
              <a:rPr lang="ru-RU" dirty="0" smtClean="0"/>
              <a:t> 4. Назовите свои «можно» и «нельзя» в классе.</a:t>
            </a:r>
          </a:p>
          <a:p>
            <a:pPr lvl="0">
              <a:buNone/>
            </a:pPr>
            <a:r>
              <a:rPr lang="ru-RU" dirty="0" smtClean="0"/>
              <a:t> 5. Какие мероприятия в классе, по твоему мнению, должны стать традиционными.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627</TotalTime>
  <Words>285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  Тема выступления:</vt:lpstr>
      <vt:lpstr>«Воспитание – высшее из благ,  но только тогда,  когда оно первого сорта,  иначе оно ни на что не годно».       Р. Киплинг</vt:lpstr>
      <vt:lpstr>Селестен Френе, французский педагог</vt:lpstr>
      <vt:lpstr>Какие же воспитательные задачи ставит перед собой классный руководитель? </vt:lpstr>
      <vt:lpstr>к/ф  «20 лет спустя»</vt:lpstr>
      <vt:lpstr>Слайд 7</vt:lpstr>
      <vt:lpstr>   Правила успеха классного руководителя: </vt:lpstr>
      <vt:lpstr>Анкета для учеников:</vt:lpstr>
      <vt:lpstr>  Правила     педагогической    гигиены: </vt:lpstr>
      <vt:lpstr>1. Пришел  в  школу   - сделай   умное    и    благородное    лицо. </vt:lpstr>
      <vt:lpstr>2.   Каждый раз, когда тебе захочется командовать детьми, вспомни свое детство или лучше съешь мороженное. </vt:lpstr>
    </vt:vector>
  </TitlesOfParts>
  <Company>Org inc 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2012-03-24T14:06:06Z</dcterms:created>
  <dcterms:modified xsi:type="dcterms:W3CDTF">2012-08-29T15:36:27Z</dcterms:modified>
</cp:coreProperties>
</file>