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857488" y="500042"/>
            <a:ext cx="6143668" cy="1714512"/>
          </a:xfrm>
        </p:spPr>
        <p:txBody>
          <a:bodyPr>
            <a:noAutofit/>
          </a:bodyPr>
          <a:lstStyle>
            <a:lvl1pPr algn="r">
              <a:defRPr sz="6000" b="1">
                <a:solidFill>
                  <a:srgbClr val="F61897"/>
                </a:solidFill>
              </a:defRPr>
            </a:lvl1pPr>
          </a:lstStyle>
          <a:p>
            <a:r>
              <a:rPr lang="ru-RU" smtClean="0"/>
              <a:t>Образец</a:t>
            </a:r>
            <a:br>
              <a:rPr lang="ru-RU" smtClean="0"/>
            </a:br>
            <a:r>
              <a:rPr lang="ru-RU" smtClean="0"/>
              <a:t> заголовка</a:t>
            </a:r>
            <a:endParaRPr lang="ru-RU"/>
          </a:p>
        </p:txBody>
      </p:sp>
      <p:sp>
        <p:nvSpPr>
          <p:cNvPr id="3" name="Подзаголовок 2"/>
          <p:cNvSpPr>
            <a:spLocks noGrp="1"/>
          </p:cNvSpPr>
          <p:nvPr>
            <p:ph type="subTitle" idx="1"/>
          </p:nvPr>
        </p:nvSpPr>
        <p:spPr>
          <a:xfrm>
            <a:off x="5357818" y="5214950"/>
            <a:ext cx="3643306" cy="966782"/>
          </a:xfrm>
        </p:spPr>
        <p:txBody>
          <a:bodyPr>
            <a:normAutofit/>
          </a:bodyPr>
          <a:lstStyle>
            <a:lvl1pPr marL="0" indent="0" algn="r">
              <a:buNone/>
              <a:defRPr sz="2800" b="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1A4BC7-2C91-49A5-8C5D-4F166DE2EFBA}" type="datetimeFigureOut">
              <a:rPr lang="ru-RU" smtClean="0"/>
              <a:pPr/>
              <a:t>30.09.2013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3C7F48-72FC-4BE5-9BF6-0167BB60C7D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28662" y="1600200"/>
            <a:ext cx="792961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B0F0"/>
                </a:solidFill>
              </a:defRPr>
            </a:lvl1pPr>
          </a:lstStyle>
          <a:p>
            <a:fld id="{FF1A4BC7-2C91-49A5-8C5D-4F166DE2EFBA}" type="datetimeFigureOut">
              <a:rPr lang="ru-RU" smtClean="0"/>
              <a:pPr/>
              <a:t>30.09.2013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B0F0"/>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B0F0"/>
                </a:solidFill>
              </a:defRPr>
            </a:lvl1pPr>
          </a:lstStyle>
          <a:p>
            <a:fld id="{453C7F48-72FC-4BE5-9BF6-0167BB60C7D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lang="ru-RU" sz="4800" b="1" kern="1200" smtClean="0">
          <a:solidFill>
            <a:srgbClr val="F618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1090;&#1088;&#1091;&#107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hyperlink" Target="http://www.mircitaty.com/leonardo_da_vinci.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ozon.ru/context/detail/id/18830772/" TargetMode="External"/><Relationship Id="rId7" Type="http://schemas.openxmlformats.org/officeDocument/2006/relationships/image" Target="../media/image23.jpeg"/><Relationship Id="rId2" Type="http://schemas.openxmlformats.org/officeDocument/2006/relationships/hyperlink" Target="http://www.ozon.ru/context/detail/id/4510445/"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500042"/>
            <a:ext cx="8715436" cy="1714512"/>
          </a:xfrm>
        </p:spPr>
        <p:txBody>
          <a:bodyPr/>
          <a:lstStyle/>
          <a:p>
            <a:pPr algn="ctr"/>
            <a:r>
              <a:rPr smtClean="0"/>
              <a:t>"РУКОТВОРНЫЕ ЧУДЕСА"</a:t>
            </a:r>
            <a:br>
              <a:rPr smtClean="0"/>
            </a:br>
            <a:r>
              <a:rPr sz="2400" smtClean="0"/>
              <a:t>ТВОРЧЕСКОЕ ОБЪЕДИНЕНИЕ</a:t>
            </a:r>
            <a:endParaRPr lang="ru-RU" dirty="0"/>
          </a:p>
        </p:txBody>
      </p:sp>
      <p:sp>
        <p:nvSpPr>
          <p:cNvPr id="3" name="Подзаголовок 2"/>
          <p:cNvSpPr>
            <a:spLocks noGrp="1"/>
          </p:cNvSpPr>
          <p:nvPr>
            <p:ph type="subTitle" idx="1"/>
          </p:nvPr>
        </p:nvSpPr>
        <p:spPr>
          <a:xfrm>
            <a:off x="5357818" y="5214950"/>
            <a:ext cx="3643306" cy="1143008"/>
          </a:xfrm>
        </p:spPr>
        <p:txBody>
          <a:bodyPr>
            <a:noAutofit/>
          </a:bodyPr>
          <a:lstStyle/>
          <a:p>
            <a:pPr algn="ctr"/>
            <a:r>
              <a:rPr lang="ru-RU" sz="1600" b="1" dirty="0" smtClean="0"/>
              <a:t>ГБОУ СОШ №110 Выборгского района </a:t>
            </a:r>
          </a:p>
          <a:p>
            <a:pPr algn="ctr"/>
            <a:r>
              <a:rPr lang="ru-RU" sz="1600" b="1" dirty="0" smtClean="0"/>
              <a:t>Педагог </a:t>
            </a:r>
            <a:r>
              <a:rPr lang="ru-RU" sz="1600" b="1" dirty="0" err="1" smtClean="0"/>
              <a:t>Белешина</a:t>
            </a:r>
            <a:r>
              <a:rPr lang="ru-RU" sz="1600" b="1" dirty="0" smtClean="0"/>
              <a:t> С.Н.</a:t>
            </a:r>
          </a:p>
          <a:p>
            <a:pPr algn="ctr"/>
            <a:r>
              <a:rPr lang="ru-RU" sz="1600" b="1" dirty="0" smtClean="0"/>
              <a:t>Санкт-Петербург</a:t>
            </a:r>
          </a:p>
          <a:p>
            <a:pPr algn="ctr"/>
            <a:r>
              <a:rPr lang="ru-RU" sz="1600" b="1" dirty="0" smtClean="0"/>
              <a:t>2013-2014 </a:t>
            </a:r>
            <a:r>
              <a:rPr lang="ru-RU" sz="1600" b="1" dirty="0" err="1" smtClean="0"/>
              <a:t>уч</a:t>
            </a:r>
            <a:r>
              <a:rPr lang="ru-RU" sz="1600" b="1" dirty="0" smtClean="0"/>
              <a:t>. год</a:t>
            </a:r>
            <a:endParaRPr lang="ru-RU" sz="1600" b="1" dirty="0"/>
          </a:p>
        </p:txBody>
      </p:sp>
      <p:pic>
        <p:nvPicPr>
          <p:cNvPr id="6" name="Рисунок 5" descr="SAM_1214.JPG"/>
          <p:cNvPicPr>
            <a:picLocks noChangeAspect="1"/>
          </p:cNvPicPr>
          <p:nvPr/>
        </p:nvPicPr>
        <p:blipFill>
          <a:blip r:embed="rId2"/>
          <a:stretch>
            <a:fillRect/>
          </a:stretch>
        </p:blipFill>
        <p:spPr>
          <a:xfrm>
            <a:off x="4929190" y="2071678"/>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3000" fill="hold"/>
                                        <p:tgtEl>
                                          <p:spTgt spid="6"/>
                                        </p:tgtEl>
                                        <p:attrNameLst>
                                          <p:attrName>ppt_x</p:attrName>
                                        </p:attrNameLst>
                                      </p:cBhvr>
                                      <p:tavLst>
                                        <p:tav tm="0">
                                          <p:val>
                                            <p:strVal val="1+#ppt_w/2"/>
                                          </p:val>
                                        </p:tav>
                                        <p:tav tm="100000">
                                          <p:val>
                                            <p:strVal val="#ppt_x"/>
                                          </p:val>
                                        </p:tav>
                                      </p:tavLst>
                                    </p:anim>
                                    <p:anim calcmode="lin" valueType="num">
                                      <p:cBhvr additive="base">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654032"/>
          </a:xfrm>
        </p:spPr>
        <p:txBody>
          <a:bodyPr>
            <a:normAutofit fontScale="90000"/>
          </a:bodyPr>
          <a:lstStyle/>
          <a:p>
            <a:r>
              <a:rPr smtClean="0"/>
              <a:t>ЖИВОПИСЬ ШЕРСТЬЮ</a:t>
            </a:r>
            <a:endParaRPr lang="ru-RU" dirty="0"/>
          </a:p>
        </p:txBody>
      </p:sp>
      <p:sp>
        <p:nvSpPr>
          <p:cNvPr id="3" name="Содержимое 2"/>
          <p:cNvSpPr>
            <a:spLocks noGrp="1"/>
          </p:cNvSpPr>
          <p:nvPr>
            <p:ph idx="1"/>
          </p:nvPr>
        </p:nvSpPr>
        <p:spPr>
          <a:xfrm>
            <a:off x="928662" y="1142984"/>
            <a:ext cx="7929618" cy="4983179"/>
          </a:xfrm>
        </p:spPr>
        <p:txBody>
          <a:bodyPr>
            <a:noAutofit/>
          </a:bodyPr>
          <a:lstStyle/>
          <a:p>
            <a:pPr algn="r">
              <a:buNone/>
            </a:pPr>
            <a:r>
              <a:rPr lang="ru-RU" sz="1800" b="1" i="1" dirty="0" smtClean="0">
                <a:solidFill>
                  <a:srgbClr val="0000FF"/>
                </a:solidFill>
                <a:latin typeface="Microsoft Sans Serif" pitchFamily="34" charset="0"/>
                <a:cs typeface="Microsoft Sans Serif" pitchFamily="34" charset="0"/>
              </a:rPr>
              <a:t>Творческая работа — это прекрасный, необычайно тяжелый и изумительно радостный </a:t>
            </a:r>
            <a:r>
              <a:rPr lang="ru-RU" sz="1800" b="1" i="1" dirty="0" smtClean="0">
                <a:solidFill>
                  <a:srgbClr val="0000FF"/>
                </a:solidFill>
                <a:latin typeface="Microsoft Sans Serif" pitchFamily="34" charset="0"/>
                <a:cs typeface="Microsoft Sans Serif" pitchFamily="34" charset="0"/>
                <a:hlinkClick r:id="rId2"/>
              </a:rPr>
              <a:t>труд</a:t>
            </a:r>
            <a:r>
              <a:rPr lang="ru-RU" sz="1800" b="1" i="1" dirty="0" smtClean="0">
                <a:solidFill>
                  <a:srgbClr val="0000FF"/>
                </a:solidFill>
                <a:latin typeface="Microsoft Sans Serif" pitchFamily="34" charset="0"/>
                <a:cs typeface="Microsoft Sans Serif" pitchFamily="34" charset="0"/>
              </a:rPr>
              <a:t>.</a:t>
            </a:r>
            <a:br>
              <a:rPr lang="ru-RU" sz="1800" b="1" i="1" dirty="0" smtClean="0">
                <a:solidFill>
                  <a:srgbClr val="0000FF"/>
                </a:solidFill>
                <a:latin typeface="Microsoft Sans Serif" pitchFamily="34" charset="0"/>
                <a:cs typeface="Microsoft Sans Serif" pitchFamily="34" charset="0"/>
              </a:rPr>
            </a:br>
            <a:r>
              <a:rPr lang="ru-RU" sz="1800" b="1" i="1" dirty="0" smtClean="0">
                <a:solidFill>
                  <a:srgbClr val="0000FF"/>
                </a:solidFill>
                <a:latin typeface="Microsoft Sans Serif" pitchFamily="34" charset="0"/>
                <a:cs typeface="Microsoft Sans Serif" pitchFamily="34" charset="0"/>
              </a:rPr>
              <a:t>Н. Островский</a:t>
            </a:r>
            <a:endParaRPr lang="ru-RU" sz="1800" b="1" i="1" dirty="0" smtClean="0">
              <a:solidFill>
                <a:srgbClr val="0000FF"/>
              </a:solidFill>
              <a:latin typeface="Microsoft Sans Serif" pitchFamily="34" charset="0"/>
              <a:cs typeface="Microsoft Sans Serif" pitchFamily="34" charset="0"/>
            </a:endParaRPr>
          </a:p>
          <a:p>
            <a:pPr>
              <a:buFont typeface="Wingdings" pitchFamily="2" charset="2"/>
              <a:buChar char="v"/>
            </a:pPr>
            <a:r>
              <a:rPr lang="ru-RU" sz="1600" dirty="0" smtClean="0">
                <a:latin typeface="Times New Roman" pitchFamily="18" charset="0"/>
                <a:cs typeface="Times New Roman" pitchFamily="18" charset="0"/>
              </a:rPr>
              <a:t>Формирование </a:t>
            </a:r>
            <a:r>
              <a:rPr lang="ru-RU" sz="1600" dirty="0" smtClean="0">
                <a:latin typeface="Times New Roman" pitchFamily="18" charset="0"/>
                <a:cs typeface="Times New Roman" pitchFamily="18" charset="0"/>
              </a:rPr>
              <a:t>творческой личности - одна из важных задач творческого объединения «Рукотворные чудеса». В процессе рисования, лепки, аппликации ребенок испытывает разнообразные чувства: радуется красивому изображению, которое он создал сам, огорчается, если что-то не получается. Но самое главное: создавая изображение, ребенок приобретает различные знания; уточняются и углубляются его представления об окружающем; в процессе работы он начинает осмысливать качества предметов, запоминать их характерные особенности и детали, овладевать изобразительными навыками и умениями, учится осознанно их использовать. </a:t>
            </a:r>
          </a:p>
          <a:p>
            <a:pPr>
              <a:buFont typeface="Wingdings" pitchFamily="2" charset="2"/>
              <a:buChar char="v"/>
            </a:pPr>
            <a:r>
              <a:rPr lang="ru-RU" sz="1600" dirty="0" smtClean="0">
                <a:latin typeface="Times New Roman" pitchFamily="18" charset="0"/>
                <a:cs typeface="Times New Roman" pitchFamily="18" charset="0"/>
              </a:rPr>
              <a:t>Техника живописи шерстью позволяет ребятам познакомиться с новыми творческими возможностями. Техника шерстяной живописи не только нова и интересна, но и очень красива. Изготовление  картин из непряденой шерсти – это очень увлекательное и приятное занятия. Но, как и любое ремесло требует терпения и практики. Главное, усидчивость и желание работать с этим чудесным материалом. Шерсть очень благотворно влияет на эмоциональное и творческое состояние, она успокаивает и пробуждает творческие способности даже у тех, кто не был знаком с творчеством. По сути, это очень позитивная АРТ-ТЕРАПИЯ. </a:t>
            </a:r>
          </a:p>
          <a:p>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a:t>
            </a:r>
          </a:p>
          <a:p>
            <a:endParaRPr lang="ru-RU" sz="1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t>ЖИВОПИСЬ ШЕРСТЬЮ</a:t>
            </a:r>
            <a:endParaRPr lang="ru-RU" dirty="0"/>
          </a:p>
        </p:txBody>
      </p:sp>
      <p:sp>
        <p:nvSpPr>
          <p:cNvPr id="3" name="Содержимое 2"/>
          <p:cNvSpPr>
            <a:spLocks noGrp="1"/>
          </p:cNvSpPr>
          <p:nvPr>
            <p:ph idx="1"/>
          </p:nvPr>
        </p:nvSpPr>
        <p:spPr/>
        <p:txBody>
          <a:bodyPr>
            <a:normAutofit/>
          </a:bodyPr>
          <a:lstStyle/>
          <a:p>
            <a:pPr>
              <a:buFont typeface="Wingdings" pitchFamily="2" charset="2"/>
              <a:buChar char="v"/>
            </a:pPr>
            <a:r>
              <a:rPr lang="ru-RU" sz="2000" dirty="0" smtClean="0">
                <a:latin typeface="Times New Roman" pitchFamily="18" charset="0"/>
                <a:cs typeface="Times New Roman" pitchFamily="18" charset="0"/>
              </a:rPr>
              <a:t>Знакомство с шерстью - это всегда радость, а результат (небольшая "тёплая" картина в уникальной технике. «Живопись шерстью - это ещё и уверенность в себе, возможность удивить оригинальным детским авторским подарком.</a:t>
            </a:r>
          </a:p>
          <a:p>
            <a:pPr>
              <a:buFont typeface="Wingdings" pitchFamily="2" charset="2"/>
              <a:buChar char="v"/>
            </a:pPr>
            <a:r>
              <a:rPr lang="ru-RU" sz="2000" dirty="0" smtClean="0">
                <a:latin typeface="Times New Roman" pitchFamily="18" charset="0"/>
                <a:cs typeface="Times New Roman" pitchFamily="18" charset="0"/>
              </a:rPr>
              <a:t>Любое проявление творческой  стороны личности ребенка  оказывает на его развитие  сильнейшее воздействие, как известно,  рисование позволяет ребенку избавиться от внутреннего напряжения. Наверное ничто сильнее, чем творчество не может дать ребенку больше  наслаждения, счастья, веры в себя, чем творчество! Творчество в любом деле - это праздник, шаг в небывалое, незнакомое, прорыв в будущее, а искусство - одно из самых ярких его проявлений! </a:t>
            </a:r>
            <a:endParaRPr lang="ru-RU" sz="20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SAM_2663.JPG"/>
          <p:cNvPicPr>
            <a:picLocks noGrp="1" noChangeAspect="1"/>
          </p:cNvPicPr>
          <p:nvPr>
            <p:ph idx="1"/>
          </p:nvPr>
        </p:nvPicPr>
        <p:blipFill>
          <a:blip r:embed="rId2" cstate="print"/>
          <a:stretch>
            <a:fillRect/>
          </a:stretch>
        </p:blipFill>
        <p:spPr>
          <a:xfrm rot="20991391">
            <a:off x="1100274" y="1336617"/>
            <a:ext cx="1684547" cy="22467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SAM_2862.JPG"/>
          <p:cNvPicPr>
            <a:picLocks noChangeAspect="1"/>
          </p:cNvPicPr>
          <p:nvPr/>
        </p:nvPicPr>
        <p:blipFill>
          <a:blip r:embed="rId3" cstate="print"/>
          <a:stretch>
            <a:fillRect/>
          </a:stretch>
        </p:blipFill>
        <p:spPr>
          <a:xfrm rot="444844">
            <a:off x="6779990" y="1313774"/>
            <a:ext cx="1683800" cy="2221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p:txBody>
          <a:bodyPr/>
          <a:lstStyle/>
          <a:p>
            <a:r>
              <a:rPr smtClean="0"/>
              <a:t>НАШЕ ТВОРЧЕСТВО</a:t>
            </a:r>
            <a:endParaRPr lang="ru-RU" dirty="0"/>
          </a:p>
        </p:txBody>
      </p:sp>
      <p:pic>
        <p:nvPicPr>
          <p:cNvPr id="8" name="Рисунок 7" descr="SAM_2852.JPG"/>
          <p:cNvPicPr>
            <a:picLocks noChangeAspect="1"/>
          </p:cNvPicPr>
          <p:nvPr/>
        </p:nvPicPr>
        <p:blipFill>
          <a:blip r:embed="rId4" cstate="print"/>
          <a:stretch>
            <a:fillRect/>
          </a:stretch>
        </p:blipFill>
        <p:spPr>
          <a:xfrm>
            <a:off x="3428992" y="4572008"/>
            <a:ext cx="2628158" cy="1835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SAM_2886.JPG"/>
          <p:cNvPicPr>
            <a:picLocks noChangeAspect="1"/>
          </p:cNvPicPr>
          <p:nvPr/>
        </p:nvPicPr>
        <p:blipFill>
          <a:blip r:embed="rId5" cstate="print"/>
          <a:stretch>
            <a:fillRect/>
          </a:stretch>
        </p:blipFill>
        <p:spPr>
          <a:xfrm rot="20706613">
            <a:off x="794447" y="3984665"/>
            <a:ext cx="1876269" cy="2536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SAM_2909.JPG"/>
          <p:cNvPicPr>
            <a:picLocks noChangeAspect="1"/>
          </p:cNvPicPr>
          <p:nvPr/>
        </p:nvPicPr>
        <p:blipFill>
          <a:blip r:embed="rId6" cstate="print"/>
          <a:stretch>
            <a:fillRect/>
          </a:stretch>
        </p:blipFill>
        <p:spPr>
          <a:xfrm rot="696113">
            <a:off x="6734637" y="4076831"/>
            <a:ext cx="1723511" cy="2500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SAM_2799.JPG"/>
          <p:cNvPicPr>
            <a:picLocks noChangeAspect="1"/>
          </p:cNvPicPr>
          <p:nvPr/>
        </p:nvPicPr>
        <p:blipFill>
          <a:blip r:embed="rId7" cstate="print"/>
          <a:stretch>
            <a:fillRect/>
          </a:stretch>
        </p:blipFill>
        <p:spPr>
          <a:xfrm>
            <a:off x="4929190" y="1285860"/>
            <a:ext cx="1705193" cy="21613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SAM_2669.JPG"/>
          <p:cNvPicPr>
            <a:picLocks noChangeAspect="1"/>
          </p:cNvPicPr>
          <p:nvPr/>
        </p:nvPicPr>
        <p:blipFill>
          <a:blip r:embed="rId8" cstate="print"/>
          <a:stretch>
            <a:fillRect/>
          </a:stretch>
        </p:blipFill>
        <p:spPr>
          <a:xfrm>
            <a:off x="3000364" y="1285860"/>
            <a:ext cx="1606566" cy="2142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1+#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3000" fill="hold"/>
                                        <p:tgtEl>
                                          <p:spTgt spid="8"/>
                                        </p:tgtEl>
                                        <p:attrNameLst>
                                          <p:attrName>ppt_x</p:attrName>
                                        </p:attrNameLst>
                                      </p:cBhvr>
                                      <p:tavLst>
                                        <p:tav tm="0">
                                          <p:val>
                                            <p:strVal val="#ppt_x"/>
                                          </p:val>
                                        </p:tav>
                                        <p:tav tm="100000">
                                          <p:val>
                                            <p:strVal val="#ppt_x"/>
                                          </p:val>
                                        </p:tav>
                                      </p:tavLst>
                                    </p:anim>
                                    <p:anim calcmode="lin" valueType="num">
                                      <p:cBhvr additive="base">
                                        <p:cTn id="26"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2664.JPG"/>
          <p:cNvPicPr>
            <a:picLocks noGrp="1" noChangeAspect="1"/>
          </p:cNvPicPr>
          <p:nvPr>
            <p:ph idx="1"/>
          </p:nvPr>
        </p:nvPicPr>
        <p:blipFill>
          <a:blip r:embed="rId2" cstate="print"/>
          <a:stretch>
            <a:fillRect/>
          </a:stretch>
        </p:blipFill>
        <p:spPr>
          <a:xfrm>
            <a:off x="714348" y="1500174"/>
            <a:ext cx="2262708" cy="1697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p:txBody>
          <a:bodyPr/>
          <a:lstStyle/>
          <a:p>
            <a:r>
              <a:rPr smtClean="0"/>
              <a:t>РАБОТА В ГРУППАХ</a:t>
            </a:r>
            <a:endParaRPr lang="ru-RU" dirty="0"/>
          </a:p>
        </p:txBody>
      </p:sp>
      <p:pic>
        <p:nvPicPr>
          <p:cNvPr id="5" name="Рисунок 4" descr="SAM_2832.JPG"/>
          <p:cNvPicPr>
            <a:picLocks noChangeAspect="1"/>
          </p:cNvPicPr>
          <p:nvPr/>
        </p:nvPicPr>
        <p:blipFill>
          <a:blip r:embed="rId3" cstate="print"/>
          <a:stretch>
            <a:fillRect/>
          </a:stretch>
        </p:blipFill>
        <p:spPr>
          <a:xfrm>
            <a:off x="2928926" y="2857496"/>
            <a:ext cx="3143240" cy="2357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SAM_2841.JPG"/>
          <p:cNvPicPr>
            <a:picLocks noChangeAspect="1"/>
          </p:cNvPicPr>
          <p:nvPr/>
        </p:nvPicPr>
        <p:blipFill>
          <a:blip r:embed="rId4" cstate="print"/>
          <a:stretch>
            <a:fillRect/>
          </a:stretch>
        </p:blipFill>
        <p:spPr>
          <a:xfrm>
            <a:off x="5857884" y="4232652"/>
            <a:ext cx="2643206" cy="1982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butterfly-clip-art(1).gif"/>
          <p:cNvPicPr>
            <a:picLocks noChangeAspect="1"/>
          </p:cNvPicPr>
          <p:nvPr/>
        </p:nvPicPr>
        <p:blipFill>
          <a:blip r:embed="rId5"/>
          <a:stretch>
            <a:fillRect/>
          </a:stretch>
        </p:blipFill>
        <p:spPr>
          <a:xfrm>
            <a:off x="7286644" y="571480"/>
            <a:ext cx="1419225" cy="14097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3000" fill="hold"/>
                                        <p:tgtEl>
                                          <p:spTgt spid="4"/>
                                        </p:tgtEl>
                                        <p:attrNameLst>
                                          <p:attrName>ppt_x</p:attrName>
                                        </p:attrNameLst>
                                      </p:cBhvr>
                                      <p:tavLst>
                                        <p:tav tm="0">
                                          <p:val>
                                            <p:strVal val="#ppt_x"/>
                                          </p:val>
                                        </p:tav>
                                        <p:tav tm="100000">
                                          <p:val>
                                            <p:strVal val="#ppt_x"/>
                                          </p:val>
                                        </p:tav>
                                      </p:tavLst>
                                    </p:anim>
                                    <p:anim calcmode="lin" valueType="num">
                                      <p:cBhvr additive="base">
                                        <p:cTn id="20"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ppt_x"/>
                                          </p:val>
                                        </p:tav>
                                        <p:tav tm="100000">
                                          <p:val>
                                            <p:strVal val="#ppt_x"/>
                                          </p:val>
                                        </p:tav>
                                      </p:tavLst>
                                    </p:anim>
                                    <p:anim calcmode="lin" valueType="num">
                                      <p:cBhvr additive="base">
                                        <p:cTn id="26"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AM_2704.JPG"/>
          <p:cNvPicPr>
            <a:picLocks noGrp="1" noChangeAspect="1"/>
          </p:cNvPicPr>
          <p:nvPr>
            <p:ph idx="1"/>
          </p:nvPr>
        </p:nvPicPr>
        <p:blipFill>
          <a:blip r:embed="rId2" cstate="print"/>
          <a:stretch>
            <a:fillRect/>
          </a:stretch>
        </p:blipFill>
        <p:spPr>
          <a:xfrm>
            <a:off x="642910" y="785794"/>
            <a:ext cx="2018108" cy="2691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SAM_2913.JPG"/>
          <p:cNvPicPr>
            <a:picLocks noChangeAspect="1"/>
          </p:cNvPicPr>
          <p:nvPr/>
        </p:nvPicPr>
        <p:blipFill>
          <a:blip r:embed="rId3" cstate="print"/>
          <a:stretch>
            <a:fillRect/>
          </a:stretch>
        </p:blipFill>
        <p:spPr>
          <a:xfrm>
            <a:off x="7072330" y="1142984"/>
            <a:ext cx="1834642" cy="2870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p:txBody>
          <a:bodyPr/>
          <a:lstStyle/>
          <a:p>
            <a:r>
              <a:rPr smtClean="0"/>
              <a:t>НАШИ РАБОТЫ</a:t>
            </a:r>
            <a:endParaRPr lang="ru-RU" dirty="0"/>
          </a:p>
        </p:txBody>
      </p:sp>
      <p:pic>
        <p:nvPicPr>
          <p:cNvPr id="7" name="Рисунок 6" descr="SAM_2923.JPG"/>
          <p:cNvPicPr>
            <a:picLocks noChangeAspect="1"/>
          </p:cNvPicPr>
          <p:nvPr/>
        </p:nvPicPr>
        <p:blipFill>
          <a:blip r:embed="rId4" cstate="print"/>
          <a:stretch>
            <a:fillRect/>
          </a:stretch>
        </p:blipFill>
        <p:spPr>
          <a:xfrm>
            <a:off x="4929190" y="3643314"/>
            <a:ext cx="2142452" cy="2857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SAM_2875.JPG"/>
          <p:cNvPicPr>
            <a:picLocks noChangeAspect="1"/>
          </p:cNvPicPr>
          <p:nvPr/>
        </p:nvPicPr>
        <p:blipFill>
          <a:blip r:embed="rId5" cstate="print"/>
          <a:stretch>
            <a:fillRect/>
          </a:stretch>
        </p:blipFill>
        <p:spPr>
          <a:xfrm>
            <a:off x="2143108" y="2857496"/>
            <a:ext cx="2857493" cy="2143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ppt_x"/>
                                          </p:val>
                                        </p:tav>
                                        <p:tav tm="100000">
                                          <p:val>
                                            <p:strVal val="#ppt_x"/>
                                          </p:val>
                                        </p:tav>
                                      </p:tavLst>
                                    </p:anim>
                                    <p:anim calcmode="lin" valueType="num">
                                      <p:cBhvr additive="base">
                                        <p:cTn id="14"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0" fill="hold"/>
                                        <p:tgtEl>
                                          <p:spTgt spid="8"/>
                                        </p:tgtEl>
                                        <p:attrNameLst>
                                          <p:attrName>ppt_x</p:attrName>
                                        </p:attrNameLst>
                                      </p:cBhvr>
                                      <p:tavLst>
                                        <p:tav tm="0">
                                          <p:val>
                                            <p:strVal val="#ppt_x"/>
                                          </p:val>
                                        </p:tav>
                                        <p:tav tm="100000">
                                          <p:val>
                                            <p:strVal val="#ppt_x"/>
                                          </p:val>
                                        </p:tav>
                                      </p:tavLst>
                                    </p:anim>
                                    <p:anim calcmode="lin" valueType="num">
                                      <p:cBhvr additive="base">
                                        <p:cTn id="20" dur="3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ppt_x"/>
                                          </p:val>
                                        </p:tav>
                                        <p:tav tm="100000">
                                          <p:val>
                                            <p:strVal val="#ppt_x"/>
                                          </p:val>
                                        </p:tav>
                                      </p:tavLst>
                                    </p:anim>
                                    <p:anim calcmode="lin" valueType="num">
                                      <p:cBhvr additive="base">
                                        <p:cTn id="26"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ppt_x"/>
                                          </p:val>
                                        </p:tav>
                                        <p:tav tm="100000">
                                          <p:val>
                                            <p:strVal val="#ppt_x"/>
                                          </p:val>
                                        </p:tav>
                                      </p:tavLst>
                                    </p:anim>
                                    <p:anim calcmode="lin" valueType="num">
                                      <p:cBhvr additive="base">
                                        <p:cTn id="32"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t>ЖИВОПИСЬ ШЕРСТЬЮ</a:t>
            </a:r>
            <a:endParaRPr lang="ru-RU" dirty="0"/>
          </a:p>
        </p:txBody>
      </p:sp>
      <p:sp>
        <p:nvSpPr>
          <p:cNvPr id="3" name="Содержимое 2"/>
          <p:cNvSpPr>
            <a:spLocks noGrp="1"/>
          </p:cNvSpPr>
          <p:nvPr>
            <p:ph idx="1"/>
          </p:nvPr>
        </p:nvSpPr>
        <p:spPr/>
        <p:txBody>
          <a:bodyPr>
            <a:normAutofit fontScale="55000" lnSpcReduction="20000"/>
          </a:bodyPr>
          <a:lstStyle/>
          <a:p>
            <a:pPr fontAlgn="base">
              <a:buFont typeface="Wingdings" pitchFamily="2" charset="2"/>
              <a:buChar char="v"/>
            </a:pPr>
            <a:r>
              <a:rPr lang="ru-RU" dirty="0" smtClean="0">
                <a:latin typeface="Times New Roman" pitchFamily="18" charset="0"/>
                <a:cs typeface="Times New Roman" pitchFamily="18" charset="0"/>
              </a:rPr>
              <a:t>Секрет чуть ли не магического действия живописи шерстью состоит в материальном воплощении мечты, в освобождении и раскрытии творческого потенциала учащегося от сомнений: «я так не смогу», «у меня никогда не получится».</a:t>
            </a:r>
            <a:endParaRPr lang="ru-RU" b="1" dirty="0" smtClean="0">
              <a:latin typeface="Times New Roman" pitchFamily="18" charset="0"/>
              <a:cs typeface="Times New Roman" pitchFamily="18" charset="0"/>
            </a:endParaRPr>
          </a:p>
          <a:p>
            <a:pPr fontAlgn="base">
              <a:buFont typeface="Wingdings" pitchFamily="2" charset="2"/>
              <a:buChar char="v"/>
            </a:pPr>
            <a:r>
              <a:rPr lang="ru-RU" dirty="0" smtClean="0">
                <a:latin typeface="Times New Roman" pitchFamily="18" charset="0"/>
                <a:cs typeface="Times New Roman" pitchFamily="18" charset="0"/>
              </a:rPr>
              <a:t>Вы почувствуете - Вы оказывается, можете!  Ребята осваивают технику и этапы выкладывания работы. Обучение будет сопровождаться не ученической неуверенностью в себе или страхом испортить свою первую живописную работу, а ощущением удовольствия от процесса и обретением уверенности.</a:t>
            </a:r>
            <a:endParaRPr lang="ru-RU" b="1" dirty="0" smtClean="0">
              <a:latin typeface="Times New Roman" pitchFamily="18" charset="0"/>
              <a:cs typeface="Times New Roman" pitchFamily="18" charset="0"/>
            </a:endParaRPr>
          </a:p>
          <a:p>
            <a:pPr fontAlgn="base">
              <a:buFont typeface="Wingdings" pitchFamily="2" charset="2"/>
              <a:buChar char="v"/>
            </a:pPr>
            <a:r>
              <a:rPr lang="ru-RU" dirty="0" smtClean="0">
                <a:latin typeface="Times New Roman" pitchFamily="18" charset="0"/>
                <a:cs typeface="Times New Roman" pitchFamily="18" charset="0"/>
              </a:rPr>
              <a:t>Протекающая сквозь пальцы шерсть, в которой видны отдельные волокна, ложится на ткань слоями, цвета взаимодействуют с воздушным пространством между волокнами, играют, вибрируют, и в этом смысле живопись шерстью богаче, воздействует сильнее живописи красками, не говоря уж о рисовании. Ребятам очень интересно и они с огромным удовольствием ждут следующего занятия</a:t>
            </a:r>
            <a:r>
              <a:rPr lang="ru-RU" dirty="0" smtClean="0">
                <a:latin typeface="Times New Roman" pitchFamily="18" charset="0"/>
                <a:cs typeface="Times New Roman" pitchFamily="18" charset="0"/>
              </a:rPr>
              <a:t>.</a:t>
            </a:r>
          </a:p>
          <a:p>
            <a:pPr algn="r">
              <a:buNone/>
            </a:pPr>
            <a:r>
              <a:rPr lang="ru-RU" b="1" i="1" dirty="0" smtClean="0">
                <a:solidFill>
                  <a:srgbClr val="0000FF"/>
                </a:solidFill>
                <a:latin typeface="Microsoft Sans Serif" pitchFamily="34" charset="0"/>
                <a:ea typeface="MS Mincho" pitchFamily="49" charset="-128"/>
                <a:cs typeface="Microsoft Sans Serif" pitchFamily="34" charset="0"/>
              </a:rPr>
              <a:t>Живопись - это поэзия, которую видят, а поэзия - это живопись, которую слышат.</a:t>
            </a:r>
          </a:p>
          <a:p>
            <a:pPr algn="r">
              <a:buNone/>
            </a:pPr>
            <a:r>
              <a:rPr lang="ru-RU" b="1" i="1" dirty="0" smtClean="0">
                <a:solidFill>
                  <a:srgbClr val="7030A0"/>
                </a:solidFill>
                <a:latin typeface="Microsoft Sans Serif" pitchFamily="34" charset="0"/>
                <a:ea typeface="MS Mincho" pitchFamily="49" charset="-128"/>
                <a:cs typeface="Microsoft Sans Serif" pitchFamily="34" charset="0"/>
                <a:hlinkClick r:id="rId2" tooltip="Леонардо да Винчи"/>
              </a:rPr>
              <a:t>Леонардо да Винчи</a:t>
            </a:r>
            <a:endParaRPr lang="ru-RU" b="1" i="1" dirty="0" smtClean="0">
              <a:solidFill>
                <a:srgbClr val="7030A0"/>
              </a:solidFill>
              <a:latin typeface="Microsoft Sans Serif" pitchFamily="34" charset="0"/>
              <a:ea typeface="MS Mincho" pitchFamily="49" charset="-128"/>
              <a:cs typeface="Microsoft Sans Serif" pitchFamily="34" charset="0"/>
            </a:endParaRPr>
          </a:p>
          <a:p>
            <a:pPr fontAlgn="base">
              <a:buFont typeface="Wingdings" pitchFamily="2" charset="2"/>
              <a:buChar char="v"/>
            </a:pPr>
            <a:endParaRPr lang="ru-RU" b="1"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00042"/>
            <a:ext cx="7429552" cy="2143140"/>
          </a:xfrm>
        </p:spPr>
        <p:txBody>
          <a:bodyPr>
            <a:prstTxWarp prst="textDoubleWave1">
              <a:avLst/>
            </a:prstTxWarp>
            <a:noAutofit/>
          </a:bodyPr>
          <a:lstStyle/>
          <a:p>
            <a:r>
              <a:rPr sz="5400">
                <a:ln w="11430">
                  <a:solidFill>
                    <a:srgbClr val="7030A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Творческих успехов!</a:t>
            </a:r>
            <a:r>
              <a:rPr sz="54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sz="54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sz="5400" dirty="0"/>
          </a:p>
        </p:txBody>
      </p:sp>
      <p:pic>
        <p:nvPicPr>
          <p:cNvPr id="4" name="Содержимое 3" descr="sun.jpg"/>
          <p:cNvPicPr>
            <a:picLocks noGrp="1" noChangeAspect="1"/>
          </p:cNvPicPr>
          <p:nvPr>
            <p:ph idx="1"/>
          </p:nvPr>
        </p:nvPicPr>
        <p:blipFill>
          <a:blip r:embed="rId2"/>
          <a:stretch>
            <a:fillRect/>
          </a:stretch>
        </p:blipFill>
        <p:spPr>
          <a:xfrm>
            <a:off x="3428992" y="1928802"/>
            <a:ext cx="2298842" cy="291147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ppt_x"/>
                                          </p:val>
                                        </p:tav>
                                        <p:tav tm="100000">
                                          <p:val>
                                            <p:strVal val="#ppt_x"/>
                                          </p:val>
                                        </p:tav>
                                      </p:tavLst>
                                    </p:anim>
                                    <p:anim calcmode="lin" valueType="num">
                                      <p:cBhvr additive="base">
                                        <p:cTn id="14" dur="3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a:ln w="6350">
                  <a:solidFill>
                    <a:schemeClr val="bg1"/>
                  </a:solidFill>
                </a:ln>
                <a:solidFill>
                  <a:srgbClr val="FF0000"/>
                </a:solidFill>
              </a:rPr>
              <a:t>ЛИТЕРАТУРА</a:t>
            </a:r>
            <a:endParaRPr lang="ru-RU" dirty="0"/>
          </a:p>
        </p:txBody>
      </p:sp>
      <p:sp>
        <p:nvSpPr>
          <p:cNvPr id="3" name="Содержимое 2"/>
          <p:cNvSpPr>
            <a:spLocks noGrp="1"/>
          </p:cNvSpPr>
          <p:nvPr>
            <p:ph idx="1"/>
          </p:nvPr>
        </p:nvSpPr>
        <p:spPr/>
        <p:txBody>
          <a:bodyPr/>
          <a:lstStyle/>
          <a:p>
            <a:pPr>
              <a:buFont typeface="Wingdings" pitchFamily="2" charset="2"/>
              <a:buChar char="v"/>
            </a:pPr>
            <a:r>
              <a:rPr lang="ru-RU" sz="2400" dirty="0" smtClean="0">
                <a:solidFill>
                  <a:srgbClr val="0070C0"/>
                </a:solidFill>
              </a:rPr>
              <a:t>Журнал Лена рукоделие. </a:t>
            </a:r>
            <a:r>
              <a:rPr lang="ru-RU" sz="2400" dirty="0" err="1" smtClean="0">
                <a:solidFill>
                  <a:srgbClr val="0070C0"/>
                </a:solidFill>
              </a:rPr>
              <a:t>Спецвыпуск</a:t>
            </a:r>
            <a:r>
              <a:rPr lang="ru-RU" sz="2400" dirty="0" smtClean="0">
                <a:solidFill>
                  <a:srgbClr val="0070C0"/>
                </a:solidFill>
              </a:rPr>
              <a:t> ,  №1 2011г.</a:t>
            </a:r>
          </a:p>
          <a:p>
            <a:pPr>
              <a:buFont typeface="Wingdings" pitchFamily="2" charset="2"/>
              <a:buChar char="v"/>
            </a:pPr>
            <a:r>
              <a:rPr lang="ru-RU" sz="2400" u="sng" dirty="0" smtClean="0">
                <a:solidFill>
                  <a:srgbClr val="0070C0"/>
                </a:solidFill>
                <a:hlinkClick r:id="rId2" tooltip="Ия Кокарева"/>
              </a:rPr>
              <a:t>Ия Кокарева</a:t>
            </a:r>
            <a:r>
              <a:rPr lang="ru-RU" sz="2400" u="sng" dirty="0" smtClean="0">
                <a:solidFill>
                  <a:srgbClr val="0070C0"/>
                </a:solidFill>
              </a:rPr>
              <a:t> - </a:t>
            </a:r>
            <a:r>
              <a:rPr lang="ru-RU" sz="2400" dirty="0" smtClean="0">
                <a:solidFill>
                  <a:srgbClr val="0070C0"/>
                </a:solidFill>
              </a:rPr>
              <a:t>Живописный войлок. Техника. Приемы. Изделия. </a:t>
            </a:r>
          </a:p>
          <a:p>
            <a:pPr>
              <a:buFont typeface="Wingdings" pitchFamily="2" charset="2"/>
              <a:buChar char="v"/>
            </a:pPr>
            <a:r>
              <a:rPr lang="ru-RU" sz="2400" u="sng" dirty="0" smtClean="0">
                <a:solidFill>
                  <a:srgbClr val="0070C0"/>
                </a:solidFill>
                <a:hlinkClick r:id="rId3" tooltip="Май Мэкки"/>
              </a:rPr>
              <a:t>Май </a:t>
            </a:r>
            <a:r>
              <a:rPr lang="ru-RU" sz="2400" u="sng" dirty="0" err="1" smtClean="0">
                <a:solidFill>
                  <a:srgbClr val="0070C0"/>
                </a:solidFill>
                <a:hlinkClick r:id="rId3" tooltip="Май Мэкки"/>
              </a:rPr>
              <a:t>Мэкки</a:t>
            </a:r>
            <a:r>
              <a:rPr lang="ru-RU" sz="2400" u="sng" dirty="0" smtClean="0">
                <a:solidFill>
                  <a:srgbClr val="0070C0"/>
                </a:solidFill>
              </a:rPr>
              <a:t> - </a:t>
            </a:r>
            <a:r>
              <a:rPr lang="ru-RU" sz="2400" dirty="0" smtClean="0">
                <a:solidFill>
                  <a:srgbClr val="0070C0"/>
                </a:solidFill>
              </a:rPr>
              <a:t>Картины из шерсти и войлока. Интересные проекты, новая техника.</a:t>
            </a:r>
          </a:p>
          <a:p>
            <a:endParaRPr lang="ru-RU" dirty="0" smtClean="0">
              <a:solidFill>
                <a:schemeClr val="bg1"/>
              </a:solidFill>
            </a:endParaRPr>
          </a:p>
          <a:p>
            <a:endParaRPr lang="ru-RU" dirty="0"/>
          </a:p>
        </p:txBody>
      </p:sp>
      <p:pic>
        <p:nvPicPr>
          <p:cNvPr id="4" name="Рисунок 3" descr="i.jpg"/>
          <p:cNvPicPr>
            <a:picLocks noChangeAspect="1"/>
          </p:cNvPicPr>
          <p:nvPr/>
        </p:nvPicPr>
        <p:blipFill>
          <a:blip r:embed="rId4"/>
          <a:stretch>
            <a:fillRect/>
          </a:stretch>
        </p:blipFill>
        <p:spPr>
          <a:xfrm>
            <a:off x="1285852" y="4429132"/>
            <a:ext cx="1500198" cy="2071702"/>
          </a:xfrm>
          <a:prstGeom prst="rect">
            <a:avLst/>
          </a:prstGeom>
        </p:spPr>
      </p:pic>
      <p:pic>
        <p:nvPicPr>
          <p:cNvPr id="5" name="Рисунок 4" descr="hudozhestvnniy-voilok-svoimi-rukami.jpg"/>
          <p:cNvPicPr>
            <a:picLocks noChangeAspect="1"/>
          </p:cNvPicPr>
          <p:nvPr/>
        </p:nvPicPr>
        <p:blipFill>
          <a:blip r:embed="rId5"/>
          <a:stretch>
            <a:fillRect/>
          </a:stretch>
        </p:blipFill>
        <p:spPr>
          <a:xfrm>
            <a:off x="2857488" y="4572008"/>
            <a:ext cx="1381128" cy="1896750"/>
          </a:xfrm>
          <a:prstGeom prst="rect">
            <a:avLst/>
          </a:prstGeom>
        </p:spPr>
      </p:pic>
      <p:pic>
        <p:nvPicPr>
          <p:cNvPr id="6" name="Рисунок 5" descr="felting-podelki-iz-shersti.jpg"/>
          <p:cNvPicPr>
            <a:picLocks noChangeAspect="1"/>
          </p:cNvPicPr>
          <p:nvPr/>
        </p:nvPicPr>
        <p:blipFill>
          <a:blip r:embed="rId6"/>
          <a:stretch>
            <a:fillRect/>
          </a:stretch>
        </p:blipFill>
        <p:spPr>
          <a:xfrm>
            <a:off x="4357686" y="4786322"/>
            <a:ext cx="1081616" cy="1672899"/>
          </a:xfrm>
          <a:prstGeom prst="rect">
            <a:avLst/>
          </a:prstGeom>
        </p:spPr>
      </p:pic>
      <p:pic>
        <p:nvPicPr>
          <p:cNvPr id="7" name="Рисунок 6" descr="zveruyshki-iz-voiloka.jpg"/>
          <p:cNvPicPr>
            <a:picLocks noChangeAspect="1"/>
          </p:cNvPicPr>
          <p:nvPr/>
        </p:nvPicPr>
        <p:blipFill>
          <a:blip r:embed="rId7"/>
          <a:stretch>
            <a:fillRect/>
          </a:stretch>
        </p:blipFill>
        <p:spPr>
          <a:xfrm>
            <a:off x="5500694" y="4857760"/>
            <a:ext cx="1073281" cy="1581300"/>
          </a:xfrm>
          <a:prstGeom prst="rect">
            <a:avLst/>
          </a:prstGeom>
        </p:spPr>
      </p:pic>
      <p:pic>
        <p:nvPicPr>
          <p:cNvPr id="8" name="Рисунок 7" descr="lena-rukodelie-2012-4.jpg"/>
          <p:cNvPicPr>
            <a:picLocks noChangeAspect="1"/>
          </p:cNvPicPr>
          <p:nvPr/>
        </p:nvPicPr>
        <p:blipFill>
          <a:blip r:embed="rId8"/>
          <a:stretch>
            <a:fillRect/>
          </a:stretch>
        </p:blipFill>
        <p:spPr>
          <a:xfrm>
            <a:off x="6643702" y="5000636"/>
            <a:ext cx="1071570" cy="142876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lowersYellowBackground">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TS101944155</Template>
  <TotalTime>150</TotalTime>
  <Words>170</Words>
  <Application>Microsoft Office PowerPoint</Application>
  <PresentationFormat>Экран (4:3)</PresentationFormat>
  <Paragraphs>28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FlowersYellowBackground</vt:lpstr>
      <vt:lpstr>"РУКОТВОРНЫЕ ЧУДЕСА" ТВОРЧЕСКОЕ ОБЪЕДИНЕНИЕ</vt:lpstr>
      <vt:lpstr>ЖИВОПИСЬ ШЕРСТЬЮ</vt:lpstr>
      <vt:lpstr>ЖИВОПИСЬ ШЕРСТЬЮ</vt:lpstr>
      <vt:lpstr>НАШЕ ТВОРЧЕСТВО</vt:lpstr>
      <vt:lpstr>РАБОТА В ГРУППАХ</vt:lpstr>
      <vt:lpstr>НАШИ РАБОТЫ</vt:lpstr>
      <vt:lpstr>ЖИВОПИСЬ ШЕРСТЬЮ</vt:lpstr>
      <vt:lpstr>Творческих успехов! </vt:lpstr>
      <vt:lpstr>ЛИТЕРАТУРА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света</dc:creator>
  <cp:lastModifiedBy>света</cp:lastModifiedBy>
  <cp:revision>19</cp:revision>
  <dcterms:created xsi:type="dcterms:W3CDTF">2013-09-29T18:04:37Z</dcterms:created>
  <dcterms:modified xsi:type="dcterms:W3CDTF">2013-09-30T16:44:51Z</dcterms:modified>
</cp:coreProperties>
</file>