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3F8530-9112-4A00-98E2-BA4184634D2A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3EAF06-1842-4601-8FE9-697867BB32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3F8530-9112-4A00-98E2-BA4184634D2A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3EAF06-1842-4601-8FE9-697867BB32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3F8530-9112-4A00-98E2-BA4184634D2A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3EAF06-1842-4601-8FE9-697867BB32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3F8530-9112-4A00-98E2-BA4184634D2A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3EAF06-1842-4601-8FE9-697867BB32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3F8530-9112-4A00-98E2-BA4184634D2A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3EAF06-1842-4601-8FE9-697867BB32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3F8530-9112-4A00-98E2-BA4184634D2A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3EAF06-1842-4601-8FE9-697867BB32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3F8530-9112-4A00-98E2-BA4184634D2A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3EAF06-1842-4601-8FE9-697867BB32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3F8530-9112-4A00-98E2-BA4184634D2A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3EAF06-1842-4601-8FE9-697867BB32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3F8530-9112-4A00-98E2-BA4184634D2A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3EAF06-1842-4601-8FE9-697867BB32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3F8530-9112-4A00-98E2-BA4184634D2A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3EAF06-1842-4601-8FE9-697867BB32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A13F8530-9112-4A00-98E2-BA4184634D2A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CE3EAF06-1842-4601-8FE9-697867BB32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13F8530-9112-4A00-98E2-BA4184634D2A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CE3EAF06-1842-4601-8FE9-697867BB328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214686"/>
            <a:ext cx="7772400" cy="214314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Особенности работы по формированию у учащихся сознательных и прочных вычислительных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навыков</a:t>
            </a:r>
            <a:b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опыт работы)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429264"/>
            <a:ext cx="7058052" cy="1071570"/>
          </a:xfrm>
        </p:spPr>
        <p:txBody>
          <a:bodyPr>
            <a:normAutofit fontScale="70000" lnSpcReduction="20000"/>
          </a:bodyPr>
          <a:lstStyle/>
          <a:p>
            <a:pPr algn="r">
              <a:lnSpc>
                <a:spcPct val="120000"/>
              </a:lnSpc>
              <a:spcBef>
                <a:spcPts val="600"/>
              </a:spcBef>
            </a:pPr>
            <a:r>
              <a:rPr lang="ru-RU" sz="1800" dirty="0" smtClean="0">
                <a:solidFill>
                  <a:schemeClr val="tx1">
                    <a:lumMod val="85000"/>
                  </a:schemeClr>
                </a:solidFill>
              </a:rPr>
              <a:t>Учитель математики </a:t>
            </a:r>
            <a:r>
              <a:rPr lang="ru-RU" sz="1800" dirty="0" err="1" smtClean="0">
                <a:solidFill>
                  <a:schemeClr val="tx1">
                    <a:lumMod val="85000"/>
                  </a:schemeClr>
                </a:solidFill>
              </a:rPr>
              <a:t>Певкина</a:t>
            </a:r>
            <a:r>
              <a:rPr lang="ru-RU" sz="1800" dirty="0" smtClean="0">
                <a:solidFill>
                  <a:schemeClr val="tx1">
                    <a:lumMod val="85000"/>
                  </a:schemeClr>
                </a:solidFill>
              </a:rPr>
              <a:t> Н.В.</a:t>
            </a:r>
          </a:p>
          <a:p>
            <a:pPr algn="r">
              <a:lnSpc>
                <a:spcPct val="120000"/>
              </a:lnSpc>
              <a:spcBef>
                <a:spcPts val="600"/>
              </a:spcBef>
            </a:pPr>
            <a:r>
              <a:rPr lang="ru-RU" sz="1800" dirty="0" smtClean="0">
                <a:solidFill>
                  <a:schemeClr val="tx1">
                    <a:lumMod val="85000"/>
                  </a:schemeClr>
                </a:solidFill>
              </a:rPr>
              <a:t>МОУ СОШ №9</a:t>
            </a:r>
          </a:p>
          <a:p>
            <a:endParaRPr lang="ru-RU" sz="1800" dirty="0" smtClean="0">
              <a:solidFill>
                <a:schemeClr val="tx1">
                  <a:lumMod val="85000"/>
                </a:schemeClr>
              </a:solidFill>
            </a:endParaRPr>
          </a:p>
          <a:p>
            <a:endParaRPr lang="ru-RU" sz="1800" dirty="0">
              <a:solidFill>
                <a:schemeClr val="tx1">
                  <a:lumMod val="85000"/>
                </a:schemeClr>
              </a:solidFill>
            </a:endParaRPr>
          </a:p>
          <a:p>
            <a:pPr algn="ctr"/>
            <a:r>
              <a:rPr lang="ru-RU" sz="1800" smtClean="0">
                <a:solidFill>
                  <a:schemeClr val="tx1">
                    <a:lumMod val="85000"/>
                  </a:schemeClr>
                </a:solidFill>
              </a:rPr>
              <a:t>2014 г</a:t>
            </a:r>
            <a:endParaRPr lang="ru-RU" sz="1800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706902" y="2857496"/>
            <a:ext cx="8151378" cy="3357586"/>
          </a:xfrm>
        </p:spPr>
        <p:txBody>
          <a:bodyPr>
            <a:normAutofit/>
          </a:bodyPr>
          <a:lstStyle/>
          <a:p>
            <a:r>
              <a:rPr lang="ru-RU" dirty="0" smtClean="0"/>
              <a:t>Сложившаяся определенная система работы по совершенствованию вычислительных навыков в 5-9 классах состоит из следующих этапов:</a:t>
            </a:r>
          </a:p>
          <a:p>
            <a:pPr marL="512064" indent="-457200"/>
            <a:r>
              <a:rPr lang="ru-RU" dirty="0" smtClean="0"/>
              <a:t>1. Этап вводного контроля.</a:t>
            </a:r>
          </a:p>
          <a:p>
            <a:pPr marL="512064" indent="-457200"/>
            <a:r>
              <a:rPr lang="ru-RU" dirty="0" smtClean="0"/>
              <a:t>2.Этап текущей работы по формированию вычислительных навыков.</a:t>
            </a:r>
          </a:p>
          <a:p>
            <a:pPr marL="512064" indent="-457200"/>
            <a:r>
              <a:rPr lang="ru-RU" dirty="0" smtClean="0"/>
              <a:t>3.Этап итогового контроля</a:t>
            </a:r>
          </a:p>
          <a:p>
            <a:pPr marL="512064" indent="-457200"/>
            <a:endParaRPr lang="ru-RU" dirty="0" smtClean="0"/>
          </a:p>
          <a:p>
            <a:pPr marL="512064" indent="-457200">
              <a:buAutoNum type="arabicPeriod"/>
            </a:pP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700" dirty="0" smtClean="0">
                <a:solidFill>
                  <a:schemeClr val="accent2">
                    <a:lumMod val="75000"/>
                  </a:schemeClr>
                </a:solidFill>
              </a:rPr>
              <a:t>Глава 2. </a:t>
            </a:r>
            <a:r>
              <a:rPr lang="ru-RU" sz="1700" b="1" dirty="0" smtClean="0">
                <a:solidFill>
                  <a:schemeClr val="accent2">
                    <a:lumMod val="75000"/>
                  </a:schemeClr>
                </a:solidFill>
              </a:rPr>
              <a:t>Система работы по совершенствованию вычислительных навыков</a:t>
            </a:r>
            <a:endParaRPr lang="ru-RU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706902" y="2571744"/>
            <a:ext cx="8151378" cy="292895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Упражнения в устных вычислениях должны пронизывать весь урок. Их можно соединять с проверкой домашних заданий, закреплением изученного материала, предлагать при опросе. Особенно хорошо, если наряду с этим, специально отводить 5-7 минут на уроке для устного счёта. Материал для этого можно подобрать из учебника или специальных сборников. Устные упражнения должны соответствовать теме и цели урока и помогать усвоению изучаемого на данном уроке или ранее пройденного материала. </a:t>
            </a:r>
            <a:endParaRPr lang="ru-RU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700" dirty="0" smtClean="0">
                <a:solidFill>
                  <a:schemeClr val="accent2">
                    <a:lumMod val="75000"/>
                  </a:schemeClr>
                </a:solidFill>
              </a:rPr>
              <a:t>Глава 2. </a:t>
            </a:r>
            <a:r>
              <a:rPr lang="ru-RU" sz="1700" b="1" dirty="0" smtClean="0">
                <a:solidFill>
                  <a:schemeClr val="accent2">
                    <a:lumMod val="75000"/>
                  </a:schemeClr>
                </a:solidFill>
              </a:rPr>
              <a:t>Система работы по совершенствованию вычислительных навыков</a:t>
            </a:r>
            <a:endParaRPr lang="ru-RU" sz="17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714348" y="1857364"/>
            <a:ext cx="8151378" cy="371477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Организация устных вычислений в методическом отношении представляет собой большую ценность. Устные упражнения используются как подготовительная ступень при объяснении нового материала, как иллюстрация изучаемых правил, законов, а также для закрепления и повторения изученного. </a:t>
            </a:r>
          </a:p>
          <a:p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При подготовке к уроку  учитель отбирает материал, систематизирует, продумывает переход от одного упражнения к другому. При обдумывании системы заданий и форм организация устного счета учитывается индивидуальная подготовка учащихся, склонности и способности к устным вычислениям. </a:t>
            </a:r>
            <a:endParaRPr lang="ru-RU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700" dirty="0" smtClean="0">
                <a:solidFill>
                  <a:schemeClr val="accent2">
                    <a:lumMod val="75000"/>
                  </a:schemeClr>
                </a:solidFill>
              </a:rPr>
              <a:t>Глава 3.</a:t>
            </a:r>
            <a:r>
              <a:rPr lang="ru-RU" sz="1700" b="1" dirty="0" smtClean="0">
                <a:solidFill>
                  <a:schemeClr val="accent2">
                    <a:lumMod val="75000"/>
                  </a:schemeClr>
                </a:solidFill>
              </a:rPr>
              <a:t> Организация и алгоритмы устных вычислений на уроках математики</a:t>
            </a:r>
            <a:r>
              <a:rPr lang="ru-RU" sz="17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17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700" b="1" dirty="0" smtClean="0">
                <a:solidFill>
                  <a:schemeClr val="accent2">
                    <a:lumMod val="75000"/>
                  </a:schemeClr>
                </a:solidFill>
              </a:rPr>
              <a:t>3.1.  Организация устных вычислений на уроках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706902" y="2428868"/>
            <a:ext cx="8151378" cy="4071966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ru-RU" i="1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сложение с перестановкой слагаемых;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 раздельное поразрядное вычитание; 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 вычитание путем уравнивания числа единиц последних разрядов уменьшаемого;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 умножение на 11;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 умножение на число, оканчивающиеся на 5;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 алгоритм возведения в квадрат чисел, близких к 50.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700" dirty="0" smtClean="0">
                <a:solidFill>
                  <a:schemeClr val="accent2">
                    <a:lumMod val="75000"/>
                  </a:schemeClr>
                </a:solidFill>
              </a:rPr>
              <a:t>Глава 3.</a:t>
            </a:r>
            <a:r>
              <a:rPr lang="ru-RU" sz="1700" b="1" dirty="0" smtClean="0">
                <a:solidFill>
                  <a:schemeClr val="accent2">
                    <a:lumMod val="75000"/>
                  </a:schemeClr>
                </a:solidFill>
              </a:rPr>
              <a:t> Организация и алгоритмы устных вычислений на уроках математики</a:t>
            </a:r>
            <a:r>
              <a:rPr lang="ru-RU" sz="17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17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700" b="1" dirty="0" smtClean="0">
                <a:solidFill>
                  <a:schemeClr val="accent2">
                    <a:lumMod val="75000"/>
                  </a:schemeClr>
                </a:solidFill>
              </a:rPr>
              <a:t> 3.2. Алгоритмы ускоренных вычислений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428596" y="2071678"/>
            <a:ext cx="8715404" cy="450059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Д</a:t>
            </a:r>
            <a:r>
              <a:rPr lang="ru-RU" b="1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ля повышения вычислительной культуры учащихся необходимо: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сформировать вычислительные навыки в 5-6 классах;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 научить учащихся в системе применять алгебраические формулы и свойства для рационального вычисления в 7-8 классах;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 постоянно закреплять все вычислительные навыки на уроках и внеурочной деятельности по предмету;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 создать систему работы по совершенствованию вычислительных навыков;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  постепенно усложнять устный счет;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 использовать интересные формы карточек, игр, соревнований;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 привлекать учащихся к работе по повышению вычислительной культуры.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06902" y="1500174"/>
            <a:ext cx="8156448" cy="571504"/>
          </a:xfrm>
        </p:spPr>
        <p:txBody>
          <a:bodyPr/>
          <a:lstStyle/>
          <a:p>
            <a:pPr algn="ctr"/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Вывод по работе: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785786" y="3500438"/>
            <a:ext cx="7786742" cy="1571636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tx1">
                    <a:lumMod val="85000"/>
                  </a:schemeClr>
                </a:solidFill>
              </a:rPr>
              <a:t>Спасибо, за внимание!</a:t>
            </a:r>
            <a:endParaRPr lang="ru-RU" sz="2000" dirty="0">
              <a:solidFill>
                <a:schemeClr val="tx1">
                  <a:lumMod val="85000"/>
                </a:schemeClr>
              </a:solidFill>
            </a:endParaRPr>
          </a:p>
        </p:txBody>
      </p:sp>
      <p:pic>
        <p:nvPicPr>
          <p:cNvPr id="11" name="Содержимое 3" descr="http://www.smdp.ru/images/stories/fruit/16.jpg"/>
          <p:cNvPicPr>
            <a:picLocks/>
          </p:cNvPicPr>
          <p:nvPr/>
        </p:nvPicPr>
        <p:blipFill>
          <a:blip r:embed="rId2" cstate="print"/>
          <a:srcRect l="43106" t="47968"/>
          <a:stretch>
            <a:fillRect/>
          </a:stretch>
        </p:blipFill>
        <p:spPr bwMode="auto">
          <a:xfrm>
            <a:off x="571472" y="214290"/>
            <a:ext cx="3429024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06902" y="1785926"/>
            <a:ext cx="8151378" cy="442915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Числа окружают нас повсюду, а выполнение арифметических действий над ними приводит к результату, на основании которого мы принимаем то или иное решение. </a:t>
            </a:r>
          </a:p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Вычисляй быстро, подчас на ходу !</a:t>
            </a:r>
          </a:p>
          <a:p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Повышение вычислительной культуры способствует развитию основных психических функций учащихся, развитию речи, вниманию, памяти, поэтому в современных условиях , не смотря на использование информационно-технологических средств, вычислительные навыки по-прежнему остаются актуальными.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706902" y="1357298"/>
            <a:ext cx="8079940" cy="507209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Цель  работы:</a:t>
            </a:r>
          </a:p>
          <a:p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обобщить сложившуюся систему работы по вычислительным навыкам учащихся 5-9 классов.</a:t>
            </a: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Задачи работы:</a:t>
            </a:r>
            <a:endParaRPr lang="ru-RU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0"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 рассмотреть особенности работы по формированию вычислительных навыков;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 показать методику формирования у учащихся сознательных и прочных вычислительных навыков; 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 рассмотреть организацию устных вычислений на уроках математики.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706902" y="2357430"/>
            <a:ext cx="8222816" cy="278608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Вычислительные умения формируются в процессе выполнения целенаправленной системы упражнений. Очень важно владение некоторыми вычислительными умениями доводить до навыка. Вычислительные навыки отличаются от умений тем, что выполняются почти бесконтрольно. Такая степень овладения умениями достигается в условиях их целенаправленного формирования.</a:t>
            </a:r>
            <a:endParaRPr lang="ru-RU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700" dirty="0" smtClean="0">
                <a:solidFill>
                  <a:schemeClr val="accent2">
                    <a:lumMod val="75000"/>
                  </a:schemeClr>
                </a:solidFill>
              </a:rPr>
              <a:t>Глава 1.</a:t>
            </a:r>
            <a:r>
              <a:rPr lang="ru-RU" sz="1700" b="1" dirty="0" smtClean="0">
                <a:solidFill>
                  <a:schemeClr val="accent2">
                    <a:lumMod val="75000"/>
                  </a:schemeClr>
                </a:solidFill>
              </a:rPr>
              <a:t> Формирование у учащихся сознательных и прочных вычислительных навыков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500034" y="785794"/>
            <a:ext cx="8643966" cy="607220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Важнейшие вычислительные умения и навыки: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 в 5 классе выполнять основные действия с десятичными дробями; применять законы сложения и умножения к упрощению выражений; округлять числа до любого разряда; определять порядок действий при вычислении значения выражения. 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 в 6 классе выполнять сложение и вычитание обыкновенных дробей с разными знаменателями, умножение и деление дробей, совместные действия над обыкновенными и десятичными дробями, применять переместительный и сочетательный законы сложения к упрощению вычислений с дробями, использовать распределительный закон умножения, выполнять действия с положительными и отрицательными числами. 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 в 7 классе вычислительная техника  совершенствуется при выполнении тождественных преобразований над степенями с натуральным показателем, с одночленами и многочленами, при использовании тождеств сокращенного умножения. 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 в 8 классе выполнять действия с дробными числами в процессе нахождения числовых значений рациональных выражений, преобразование выражений, содержащих степени с целыми показателями, решения неравенств, вычисления квадратных корней. 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 в 9 классе свободно владеть навыками действий с рациональными числами.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700" dirty="0" smtClean="0">
                <a:solidFill>
                  <a:schemeClr val="accent2">
                    <a:lumMod val="75000"/>
                  </a:schemeClr>
                </a:solidFill>
              </a:rPr>
              <a:t>Глава 1.</a:t>
            </a:r>
            <a:r>
              <a:rPr lang="ru-RU" sz="1700" b="1" dirty="0" smtClean="0">
                <a:solidFill>
                  <a:schemeClr val="accent2">
                    <a:lumMod val="75000"/>
                  </a:schemeClr>
                </a:solidFill>
              </a:rPr>
              <a:t> Формирование у учащихся сознательных и прочных вычислительных навыков</a:t>
            </a:r>
            <a:endParaRPr lang="ru-RU" sz="17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706902" y="2571744"/>
            <a:ext cx="8079940" cy="3500462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Учитель должен составить представление об уровне вычислительных умений и навыков учащихся, сформированных ранее.</a:t>
            </a:r>
          </a:p>
          <a:p>
            <a:endParaRPr lang="ru-RU" dirty="0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Также учитель должен постоянно следить за тем, чтобы учащиеся закрепляли свои навыки в действиях с многозначными числами, восстанавливали в памяти приемы вычисления.</a:t>
            </a:r>
            <a:endParaRPr lang="ru-RU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700" dirty="0" smtClean="0">
                <a:solidFill>
                  <a:schemeClr val="accent2">
                    <a:lumMod val="75000"/>
                  </a:schemeClr>
                </a:solidFill>
              </a:rPr>
              <a:t>Глава 1.</a:t>
            </a:r>
            <a:r>
              <a:rPr lang="ru-RU" sz="1700" b="1" dirty="0" smtClean="0">
                <a:solidFill>
                  <a:schemeClr val="accent2">
                    <a:lumMod val="75000"/>
                  </a:schemeClr>
                </a:solidFill>
              </a:rPr>
              <a:t> Формирование у учащихся сознательных и прочных вычислительных навыков</a:t>
            </a:r>
            <a:endParaRPr lang="ru-RU" sz="17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706902" y="2143116"/>
            <a:ext cx="8151378" cy="392909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Причины невысокой вычислительной культуры учащихся : 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 низкий уровень мыслительной деятельности;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 отсутствие соответствующей подготовки и воспитания со стороны семьи и детских дошкольных учреждений;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 отсутствие надлежащего контроля при подготовке домашних заданий со стороны родителей;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 неразвитые внимание и память учащихся;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 недостаточная подготовка по математике за курс начальной школы;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 отсутствие системы в выработке вычислительных навыков и в контроле за овладением данными навыками в период обучения. </a:t>
            </a:r>
            <a:endParaRPr lang="ru-RU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700" dirty="0" smtClean="0">
                <a:solidFill>
                  <a:schemeClr val="accent2">
                    <a:lumMod val="75000"/>
                  </a:schemeClr>
                </a:solidFill>
              </a:rPr>
              <a:t>Глава 2. </a:t>
            </a:r>
            <a:r>
              <a:rPr lang="ru-RU" sz="1700" b="1" dirty="0" smtClean="0">
                <a:solidFill>
                  <a:schemeClr val="accent2">
                    <a:lumMod val="75000"/>
                  </a:schemeClr>
                </a:solidFill>
              </a:rPr>
              <a:t>Система работы по совершенствованию вычислительных навыков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706902" y="2428868"/>
            <a:ext cx="8079940" cy="385765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Результаты проверки знаний учащихся, проводимых Центром оценки качества образования ИСМО РАО в различных регионах нашей страны, не радуют: учащиеся недостаточно уверенно владеют вычислительными стратегиями (сочетанием устных, письменных и инструментальных вычислений), пренебрегают промежуточным контролем и проверкой правдоподобия результата. Ошибки в расчетах сбивают с пути, намеченного для достижения результата, а внимание, сосредоточенное на осмыслении хода решения задачи, переносится на преодоление трудностей, связанных с вычислениями</a:t>
            </a:r>
            <a:endParaRPr lang="ru-RU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700" dirty="0" smtClean="0">
                <a:solidFill>
                  <a:schemeClr val="accent2">
                    <a:lumMod val="75000"/>
                  </a:schemeClr>
                </a:solidFill>
              </a:rPr>
              <a:t>Глава 2. </a:t>
            </a:r>
            <a:r>
              <a:rPr lang="ru-RU" sz="1700" b="1" dirty="0" smtClean="0">
                <a:solidFill>
                  <a:schemeClr val="accent2">
                    <a:lumMod val="75000"/>
                  </a:schemeClr>
                </a:solidFill>
              </a:rPr>
              <a:t>Система работы по совершенствованию вычислительных навыков</a:t>
            </a:r>
            <a:endParaRPr lang="ru-RU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706902" y="2000240"/>
            <a:ext cx="8079940" cy="3786214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Важно в процессе обучения математике в 5-6 классах формировать, а в 7-9 классах развивать у учащихся: опыт и сноровку в простых вычислениях наряду с отработкой навыков письменных и инструментальных вычислений, умение выбрать наиболее подходящий способ получения результата; умение пользоваться приемами проверки и интерпретации ответа; предвидение возможностей использования математических знаний для рационализации вычислений. Нельзя не отметить, что обучение вычислениям вносит специфический вклад в развитие основных психических функций учащихся, способствуя развитию речи, внимания, памяти. </a:t>
            </a:r>
          </a:p>
          <a:p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Вычисления – основа для формирования умений пользоваться алгоритмами, логическими рассуждениями.</a:t>
            </a:r>
            <a:endParaRPr lang="ru-RU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700" dirty="0" smtClean="0">
                <a:solidFill>
                  <a:schemeClr val="accent2">
                    <a:lumMod val="75000"/>
                  </a:schemeClr>
                </a:solidFill>
              </a:rPr>
              <a:t>Глава 2. </a:t>
            </a:r>
            <a:r>
              <a:rPr lang="ru-RU" sz="1700" b="1" dirty="0" smtClean="0">
                <a:solidFill>
                  <a:schemeClr val="accent2">
                    <a:lumMod val="75000"/>
                  </a:schemeClr>
                </a:solidFill>
              </a:rPr>
              <a:t>Система работы по совершенствованию вычислительных навыков</a:t>
            </a:r>
            <a:endParaRPr lang="ru-RU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146</TotalTime>
  <Words>1045</Words>
  <Application>Microsoft Office PowerPoint</Application>
  <PresentationFormat>Экран (4:3)</PresentationFormat>
  <Paragraphs>69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Метро</vt:lpstr>
      <vt:lpstr>Особенности работы по формированию у учащихся сознательных и прочных вычислительных навыков (опыт работы) </vt:lpstr>
      <vt:lpstr>Слайд 2</vt:lpstr>
      <vt:lpstr>Слайд 3</vt:lpstr>
      <vt:lpstr>Глава 1. Формирование у учащихся сознательных и прочных вычислительных навыков </vt:lpstr>
      <vt:lpstr>Глава 1. Формирование у учащихся сознательных и прочных вычислительных навыков</vt:lpstr>
      <vt:lpstr>Глава 1. Формирование у учащихся сознательных и прочных вычислительных навыков</vt:lpstr>
      <vt:lpstr>Глава 2. Система работы по совершенствованию вычислительных навыков </vt:lpstr>
      <vt:lpstr>Глава 2. Система работы по совершенствованию вычислительных навыков</vt:lpstr>
      <vt:lpstr>Глава 2. Система работы по совершенствованию вычислительных навыков</vt:lpstr>
      <vt:lpstr>Глава 2. Система работы по совершенствованию вычислительных навыков</vt:lpstr>
      <vt:lpstr>Глава 2. Система работы по совершенствованию вычислительных навыков</vt:lpstr>
      <vt:lpstr>Глава 3. Организация и алгоритмы устных вычислений на уроках математики 3.1.  Организация устных вычислений на уроках </vt:lpstr>
      <vt:lpstr>Глава 3. Организация и алгоритмы устных вычислений на уроках математики  3.2. Алгоритмы ускоренных вычислений </vt:lpstr>
      <vt:lpstr>Вывод по работе: </vt:lpstr>
      <vt:lpstr>Слайд 15</vt:lpstr>
    </vt:vector>
  </TitlesOfParts>
  <Company>Wg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работы по формированию у учащихся сознательных и прочных вычислительных навыков </dc:title>
  <dc:creator>FoM</dc:creator>
  <cp:lastModifiedBy>User</cp:lastModifiedBy>
  <cp:revision>19</cp:revision>
  <dcterms:created xsi:type="dcterms:W3CDTF">2013-03-26T13:50:13Z</dcterms:created>
  <dcterms:modified xsi:type="dcterms:W3CDTF">2014-12-23T16:53:13Z</dcterms:modified>
</cp:coreProperties>
</file>