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3" r:id="rId4"/>
    <p:sldId id="272" r:id="rId5"/>
    <p:sldId id="276" r:id="rId6"/>
    <p:sldId id="274" r:id="rId7"/>
    <p:sldId id="275" r:id="rId8"/>
    <p:sldId id="277" r:id="rId9"/>
    <p:sldId id="278" r:id="rId10"/>
    <p:sldId id="279" r:id="rId11"/>
    <p:sldId id="280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3F30D"/>
    <a:srgbClr val="FFFF66"/>
    <a:srgbClr val="CC0099"/>
    <a:srgbClr val="990000"/>
    <a:srgbClr val="008000"/>
    <a:srgbClr val="FF0000"/>
    <a:srgbClr val="00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>
        <p:scale>
          <a:sx n="70" d="100"/>
          <a:sy n="70" d="100"/>
        </p:scale>
        <p:origin x="-138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C4E5-B776-4759-AFC6-101915541C4A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38C3-EBDB-4607-86F0-0784F5A8C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9001156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  <a:t>«Математическая викторина</a:t>
            </a:r>
            <a:b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для обучающихся </a:t>
            </a: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5-6 </a:t>
            </a: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классов»</a:t>
            </a:r>
            <a:b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Автор: </a:t>
            </a:r>
            <a:r>
              <a:rPr lang="ru-RU" sz="4000" dirty="0" err="1" smtClean="0">
                <a:solidFill>
                  <a:schemeClr val="bg1"/>
                </a:solidFill>
                <a:latin typeface="Monotype Corsiva" pitchFamily="66" charset="0"/>
              </a:rPr>
              <a:t>Табачкова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В.Е.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учитель математики</a:t>
            </a:r>
            <a:b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МБОУ «</a:t>
            </a:r>
            <a:r>
              <a:rPr lang="ru-RU" sz="4000" dirty="0" err="1" smtClean="0">
                <a:solidFill>
                  <a:schemeClr val="bg1"/>
                </a:solidFill>
                <a:latin typeface="Monotype Corsiva" pitchFamily="66" charset="0"/>
              </a:rPr>
              <a:t>Зубово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-Полянская ООШ»</a:t>
            </a: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8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-142900"/>
            <a:ext cx="2492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9900CC"/>
                </a:solidFill>
              </a:rPr>
              <a:t>Отгадка:</a:t>
            </a:r>
            <a:endParaRPr lang="ru-RU" sz="4800" b="1" dirty="0">
              <a:solidFill>
                <a:srgbClr val="99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857364"/>
          <a:ext cx="7929617" cy="35719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77033"/>
                <a:gridCol w="929260"/>
                <a:gridCol w="1115110"/>
                <a:gridCol w="1115110"/>
                <a:gridCol w="1115110"/>
                <a:gridCol w="1300962"/>
                <a:gridCol w="1177032"/>
              </a:tblGrid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А 1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Б 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В 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Г 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Д 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Е 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Ё 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Ж 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З 9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И 10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Й 11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К 12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Л 13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М 14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Н 15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О 16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П 17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Р 18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С 19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Т 20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У 21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Ф 22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Х 23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Ц 24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Ч 25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Ш 26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Щ 27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Ъ 28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80873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Ы 29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Ь 30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Э 31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Ю 32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Я</a:t>
                      </a:r>
                      <a:r>
                        <a:rPr lang="ru-RU" sz="3200" b="1" baseline="0" dirty="0" smtClean="0"/>
                        <a:t> 33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7356" y="642918"/>
            <a:ext cx="5262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10   12   14   6   20   18   16   13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929058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е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500562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5143504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р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786446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о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6429388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л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286116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м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643174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к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1857356" y="9286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и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5572140"/>
            <a:ext cx="3175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Километр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714884"/>
            <a:ext cx="3500462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Кроссворды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2910" y="428604"/>
            <a:ext cx="3214710" cy="2714644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2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5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4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1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3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357554" y="3429000"/>
            <a:ext cx="5214974" cy="3071834"/>
            <a:chOff x="285720" y="928670"/>
            <a:chExt cx="8358246" cy="4071966"/>
          </a:xfrm>
        </p:grpSpPr>
        <p:sp>
          <p:nvSpPr>
            <p:cNvPr id="42" name="7-конечная звезда 41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0" name="7-конечная звезда 59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0" name="7-конечная звезда 69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1" name="7-конечная звезда 70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2" name="7-конечная звезда 71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3" name="7-конечная звезда 72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4" name="7-конечная звезда 73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5" name="7-конечная звезда 74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6" name="7-конечная звезда 75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7" name="7-конечная звезда 76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8" name="7-конечная звезда 77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79" name="7-конечная звезда 78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80" name="7-конечная звезда 79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81" name="7-конечная звезда 80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82" name="7-конечная звезда 81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83" name="7-конечная звезда 82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1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4544523" y="1260115"/>
            <a:ext cx="3797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 №5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/>
                <a:t>3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214414" y="507207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1. Раздел математики, посвященный изучению свойств фигур.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6</a:t>
            </a:r>
            <a:endParaRPr lang="ru-RU" sz="32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14414" y="507207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2. Часть прямой, ограниченная с одной стороны какой-либо точкой этой прямой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ч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л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85720" y="4929198"/>
            <a:ext cx="9429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3. Число, которое показывает, сколько кубиков с ребром, равным единице длины, можно уложить внутри фигуры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ъ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б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ч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л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42910" y="5000636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4. Результат сложения двух чисел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а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с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ъ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б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ч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л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14282" y="5000636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5. Все точки прямой, расположенные между какими-либо двумя точками этой прямой, и сами эти две точки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i="1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к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з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tx2"/>
                  </a:solidFill>
                </a:rPr>
                <a:t>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а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с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ъ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б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ч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л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14414" y="5072074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6. Величина, равная 1/180       развернутого угла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/>
          <p:nvPr/>
        </p:nvGrpSpPr>
        <p:grpSpPr>
          <a:xfrm>
            <a:off x="1214414" y="714356"/>
            <a:ext cx="4572032" cy="3857652"/>
            <a:chOff x="-285752" y="0"/>
            <a:chExt cx="6786578" cy="51435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г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а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578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д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с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3306" y="457200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к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4330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43306" y="342900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з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3306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6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43306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tx2"/>
                  </a:solidFill>
                </a:rPr>
                <a:t>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00298" y="2857496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а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00298" y="2285992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00298" y="571480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с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00298" y="114298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35781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я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8631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и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1481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р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т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1802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00298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928794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о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57290" y="171448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85786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у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2932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м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57818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е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314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err="1" smtClean="0">
                  <a:solidFill>
                    <a:schemeClr val="tx2"/>
                  </a:solidFill>
                </a:rPr>
                <a:t>ъ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б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57290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ч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282" y="4000504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>
                  <a:solidFill>
                    <a:schemeClr val="tx2"/>
                  </a:solidFill>
                </a:rPr>
                <a:t>л</a:t>
              </a:r>
              <a:endParaRPr lang="ru-RU" sz="32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28575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43306" y="57148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500298" y="0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4282" y="1714488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4000504"/>
              <a:ext cx="571504" cy="5715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14414" y="5072074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Молодцы!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1571612"/>
            <a:ext cx="385015" cy="428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6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429124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«Определения»</a:t>
            </a:r>
            <a:endParaRPr lang="ru-RU" sz="36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282" y="5000636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1. Фигура, образованная двумя лучами, имеющими общее начало.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62243">
            <a:off x="1603191" y="5262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Угадайте закономерность и заполните пропуски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t="13235"/>
          <a:stretch>
            <a:fillRect/>
          </a:stretch>
        </p:blipFill>
        <p:spPr bwMode="auto">
          <a:xfrm>
            <a:off x="428596" y="2214554"/>
            <a:ext cx="835824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214678" y="2571744"/>
            <a:ext cx="8842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VIII</a:t>
            </a:r>
            <a:endParaRPr lang="ru-RU" sz="2800" b="1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214942" y="2643182"/>
            <a:ext cx="844550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XII 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715140" y="2643182"/>
            <a:ext cx="887412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XIV</a:t>
            </a:r>
            <a:endParaRPr lang="ru-RU" sz="2800" b="1" dirty="0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857488" y="3643314"/>
            <a:ext cx="1000132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VII</a:t>
            </a:r>
            <a:endParaRPr lang="ru-RU" sz="2800" b="1" dirty="0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072066" y="3571876"/>
            <a:ext cx="844550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cs typeface="Times New Roman" pitchFamily="18" charset="0"/>
              </a:rPr>
              <a:t> XI 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643702" y="3571876"/>
            <a:ext cx="844550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XIII 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500298" y="4643446"/>
            <a:ext cx="8842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cs typeface="Times New Roman" pitchFamily="18" charset="0"/>
              </a:rPr>
              <a:t>XV </a:t>
            </a: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786314" y="4572008"/>
            <a:ext cx="884238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cs typeface="Times New Roman" pitchFamily="18" charset="0"/>
              </a:rPr>
              <a:t>XXV 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286512" y="4500570"/>
            <a:ext cx="884238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CD0"/>
              </a:gs>
              <a:gs pos="50000">
                <a:schemeClr val="bg1"/>
              </a:gs>
              <a:gs pos="100000">
                <a:srgbClr val="FBFCD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cs typeface="Times New Roman" pitchFamily="18" charset="0"/>
              </a:rPr>
              <a:t>XXX 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5572140"/>
            <a:ext cx="8867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XX</a:t>
            </a:r>
            <a:r>
              <a:rPr lang="en-US" sz="2800" b="1" dirty="0" smtClean="0"/>
              <a:t>IV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>
            <a:off x="6215074" y="5500702"/>
            <a:ext cx="1004994" cy="578882"/>
          </a:xfrm>
          <a:prstGeom prst="roundRect">
            <a:avLst>
              <a:gd name="adj" fmla="val 16667"/>
            </a:avLst>
          </a:prstGeom>
          <a:solidFill>
            <a:srgbClr val="FBFCD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XC</a:t>
            </a:r>
            <a:r>
              <a:rPr lang="en-US" sz="2800" b="1" dirty="0" smtClean="0"/>
              <a:t>VI</a:t>
            </a:r>
            <a:r>
              <a:rPr lang="ru-RU" sz="2800" b="1" dirty="0" smtClean="0">
                <a:cs typeface="Times New Roman" pitchFamily="18" charset="0"/>
              </a:rPr>
              <a:t> 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1714488"/>
            <a:ext cx="3797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 №1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8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6" grpId="0" animBg="1" autoUpdateAnimBg="0"/>
      <p:bldP spid="18" grpId="0" animBg="1" autoUpdateAnimBg="0"/>
      <p:bldP spid="19" grpId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2. Число, которое показывает, сколько квадратов со стороной, равной единице длины можно уложить внутри фигуры.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д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щ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3. Равенство, из которого находят неизвестную величину.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в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и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д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щ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4. Результат действия вычитания.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з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с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т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в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и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д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щ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5. Правило вычисления значения какой –либо величины.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м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ф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з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с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т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в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и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д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щ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6. Одна сотая часть числа.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9"/>
          <p:cNvGrpSpPr/>
          <p:nvPr/>
        </p:nvGrpSpPr>
        <p:grpSpPr>
          <a:xfrm>
            <a:off x="285720" y="500042"/>
            <a:ext cx="6858048" cy="3571900"/>
            <a:chOff x="285720" y="928670"/>
            <a:chExt cx="8358246" cy="4071966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928662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8" name="7-конечная звезда 27"/>
            <p:cNvSpPr/>
            <p:nvPr/>
          </p:nvSpPr>
          <p:spPr>
            <a:xfrm>
              <a:off x="221454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м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9" name="7-конечная звезда 28"/>
            <p:cNvSpPr/>
            <p:nvPr/>
          </p:nvSpPr>
          <p:spPr>
            <a:xfrm>
              <a:off x="221454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0" name="7-конечная звезда 29"/>
            <p:cNvSpPr/>
            <p:nvPr/>
          </p:nvSpPr>
          <p:spPr>
            <a:xfrm>
              <a:off x="1571604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г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1" name="7-конечная звезда 30"/>
            <p:cNvSpPr/>
            <p:nvPr/>
          </p:nvSpPr>
          <p:spPr>
            <a:xfrm>
              <a:off x="221454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2" name="7-конечная звезда 31"/>
            <p:cNvSpPr/>
            <p:nvPr/>
          </p:nvSpPr>
          <p:spPr>
            <a:xfrm>
              <a:off x="221454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у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21454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4" name="7-конечная звезда 33"/>
            <p:cNvSpPr/>
            <p:nvPr/>
          </p:nvSpPr>
          <p:spPr>
            <a:xfrm>
              <a:off x="221454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5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5" name="7-конечная звезда 34"/>
            <p:cNvSpPr/>
            <p:nvPr/>
          </p:nvSpPr>
          <p:spPr>
            <a:xfrm>
              <a:off x="221454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ф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6" name="7-конечная звезда 35"/>
            <p:cNvSpPr/>
            <p:nvPr/>
          </p:nvSpPr>
          <p:spPr>
            <a:xfrm>
              <a:off x="2857488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7" name="7-конечная звезда 36"/>
            <p:cNvSpPr/>
            <p:nvPr/>
          </p:nvSpPr>
          <p:spPr>
            <a:xfrm>
              <a:off x="221454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8" name="7-конечная звезда 37"/>
            <p:cNvSpPr/>
            <p:nvPr/>
          </p:nvSpPr>
          <p:spPr>
            <a:xfrm>
              <a:off x="285720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1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39" name="7-конечная звезда 38"/>
            <p:cNvSpPr/>
            <p:nvPr/>
          </p:nvSpPr>
          <p:spPr>
            <a:xfrm>
              <a:off x="414337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0" name="7-конечная звезда 39"/>
            <p:cNvSpPr/>
            <p:nvPr/>
          </p:nvSpPr>
          <p:spPr>
            <a:xfrm>
              <a:off x="3500430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1" name="7-конечная звезда 40"/>
            <p:cNvSpPr/>
            <p:nvPr/>
          </p:nvSpPr>
          <p:spPr>
            <a:xfrm>
              <a:off x="285748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з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2" name="7-конечная звезда 41"/>
            <p:cNvSpPr/>
            <p:nvPr/>
          </p:nvSpPr>
          <p:spPr>
            <a:xfrm>
              <a:off x="157160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7-конечная звезда 42"/>
            <p:cNvSpPr/>
            <p:nvPr/>
          </p:nvSpPr>
          <p:spPr>
            <a:xfrm>
              <a:off x="4786314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с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4" name="7-конечная звезда 43"/>
            <p:cNvSpPr/>
            <p:nvPr/>
          </p:nvSpPr>
          <p:spPr>
            <a:xfrm>
              <a:off x="928662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5" name="7-конечная звезда 44"/>
            <p:cNvSpPr/>
            <p:nvPr/>
          </p:nvSpPr>
          <p:spPr>
            <a:xfrm>
              <a:off x="6072198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6" name="7-конечная звезда 45"/>
            <p:cNvSpPr/>
            <p:nvPr/>
          </p:nvSpPr>
          <p:spPr>
            <a:xfrm>
              <a:off x="5429256" y="442913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т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7" name="7-конечная звезда 46"/>
            <p:cNvSpPr/>
            <p:nvPr/>
          </p:nvSpPr>
          <p:spPr>
            <a:xfrm>
              <a:off x="478631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8" name="7-конечная звезда 47"/>
            <p:cNvSpPr/>
            <p:nvPr/>
          </p:nvSpPr>
          <p:spPr>
            <a:xfrm>
              <a:off x="414337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в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9" name="7-конечная звезда 48"/>
            <p:cNvSpPr/>
            <p:nvPr/>
          </p:nvSpPr>
          <p:spPr>
            <a:xfrm>
              <a:off x="350043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857488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1" name="7-конечная звезда 50"/>
            <p:cNvSpPr/>
            <p:nvPr/>
          </p:nvSpPr>
          <p:spPr>
            <a:xfrm>
              <a:off x="6000760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2" name="7-конечная звезда 51"/>
            <p:cNvSpPr/>
            <p:nvPr/>
          </p:nvSpPr>
          <p:spPr>
            <a:xfrm>
              <a:off x="5429256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3" name="7-конечная звезда 52"/>
            <p:cNvSpPr/>
            <p:nvPr/>
          </p:nvSpPr>
          <p:spPr>
            <a:xfrm>
              <a:off x="728664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е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6643702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и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5" name="7-конечная звезда 54"/>
            <p:cNvSpPr/>
            <p:nvPr/>
          </p:nvSpPr>
          <p:spPr>
            <a:xfrm>
              <a:off x="1571604" y="342900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6" name="7-конечная звезда 55"/>
            <p:cNvSpPr/>
            <p:nvPr/>
          </p:nvSpPr>
          <p:spPr>
            <a:xfrm>
              <a:off x="5429256" y="1928802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р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7" name="7-конечная звезда 56"/>
            <p:cNvSpPr/>
            <p:nvPr/>
          </p:nvSpPr>
          <p:spPr>
            <a:xfrm>
              <a:off x="5429256" y="392906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н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8" name="7-конечная звезда 57"/>
            <p:cNvSpPr/>
            <p:nvPr/>
          </p:nvSpPr>
          <p:spPr>
            <a:xfrm>
              <a:off x="5429256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о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59" name="7-конечная звезда 58"/>
            <p:cNvSpPr/>
            <p:nvPr/>
          </p:nvSpPr>
          <p:spPr>
            <a:xfrm>
              <a:off x="5429256" y="2928934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ц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1" name="7-конечная звезда 60"/>
            <p:cNvSpPr/>
            <p:nvPr/>
          </p:nvSpPr>
          <p:spPr>
            <a:xfrm>
              <a:off x="5429256" y="928670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6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2" name="7-конечная звезда 61"/>
            <p:cNvSpPr/>
            <p:nvPr/>
          </p:nvSpPr>
          <p:spPr>
            <a:xfrm>
              <a:off x="5429256" y="1428736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3" name="7-конечная звезда 62"/>
            <p:cNvSpPr/>
            <p:nvPr/>
          </p:nvSpPr>
          <p:spPr>
            <a:xfrm>
              <a:off x="735808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д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4" name="7-конечная звезда 63"/>
            <p:cNvSpPr/>
            <p:nvPr/>
          </p:nvSpPr>
          <p:spPr>
            <a:xfrm>
              <a:off x="671514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а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5" name="7-конечная звезда 64"/>
            <p:cNvSpPr/>
            <p:nvPr/>
          </p:nvSpPr>
          <p:spPr>
            <a:xfrm>
              <a:off x="6072198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щ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6" name="7-конечная звезда 65"/>
            <p:cNvSpPr/>
            <p:nvPr/>
          </p:nvSpPr>
          <p:spPr>
            <a:xfrm>
              <a:off x="3500430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2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7" name="7-конечная звезда 66"/>
            <p:cNvSpPr/>
            <p:nvPr/>
          </p:nvSpPr>
          <p:spPr>
            <a:xfrm>
              <a:off x="4143372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п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8" name="7-конечная звезда 67"/>
            <p:cNvSpPr/>
            <p:nvPr/>
          </p:nvSpPr>
          <p:spPr>
            <a:xfrm>
              <a:off x="478631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Comic Sans MS" pitchFamily="66" charset="0"/>
                </a:rPr>
                <a:t>л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69" name="7-конечная звезда 68"/>
            <p:cNvSpPr/>
            <p:nvPr/>
          </p:nvSpPr>
          <p:spPr>
            <a:xfrm>
              <a:off x="8001024" y="2428868"/>
              <a:ext cx="642942" cy="57150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err="1" smtClean="0">
                  <a:solidFill>
                    <a:srgbClr val="000099"/>
                  </a:solidFill>
                  <a:latin typeface="Comic Sans MS" pitchFamily="66" charset="0"/>
                </a:rPr>
                <a:t>ь</a:t>
              </a:r>
              <a:endParaRPr lang="ru-RU" sz="2400" b="1" i="1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500562" y="35716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Кроссворд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Segoe Print" pitchFamily="2" charset="0"/>
              </a:rPr>
              <a:t>«Определения»</a:t>
            </a:r>
            <a:endParaRPr lang="ru-RU" sz="2800" b="1" i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5000636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Молодцы!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dirty="0" smtClean="0"/>
              <a:t>Список источников:</a:t>
            </a:r>
            <a:br>
              <a:rPr lang="ru-RU" dirty="0" smtClean="0"/>
            </a:br>
            <a:r>
              <a:rPr lang="ru-RU" sz="2000" dirty="0" smtClean="0"/>
              <a:t>1.   И.И. Зубарева А.Г. Мордкович  Математика 5 </a:t>
            </a:r>
            <a:r>
              <a:rPr lang="ru-RU" sz="2000" dirty="0" err="1" smtClean="0"/>
              <a:t>кл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 И.И. Зубарева Математика 5 </a:t>
            </a:r>
            <a:r>
              <a:rPr lang="ru-RU" sz="2000" dirty="0" err="1" smtClean="0"/>
              <a:t>кл</a:t>
            </a:r>
            <a:r>
              <a:rPr lang="ru-RU" sz="2000" dirty="0" smtClean="0"/>
              <a:t> </a:t>
            </a:r>
            <a:r>
              <a:rPr lang="ru-RU" sz="2000" smtClean="0"/>
              <a:t>Рабочая тетрадь №1</a:t>
            </a:r>
            <a:endParaRPr lang="ru-RU" sz="2000" dirty="0"/>
          </a:p>
        </p:txBody>
      </p:sp>
    </p:spTree>
  </p:cSld>
  <p:clrMapOvr>
    <a:masterClrMapping/>
  </p:clrMapOvr>
  <p:transition spd="med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500042"/>
          <a:ext cx="8572560" cy="6374125"/>
        </p:xfrm>
        <a:graphic>
          <a:graphicData uri="http://schemas.openxmlformats.org/drawingml/2006/table">
            <a:tbl>
              <a:tblPr/>
              <a:tblGrid>
                <a:gridCol w="571504"/>
                <a:gridCol w="8001056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C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2000" b="1" dirty="0">
                        <a:solidFill>
                          <a:srgbClr val="CC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Математическая модель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800" b="1" dirty="0" err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 Сумма произведения 13 и 4 и частного 100 и 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кл. Частное суммы чисел 49 и 98 и произведения 3 и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800" b="1" dirty="0" err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Разность произведения 7 на 15 и произведения 17 на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кл. Произведение частного 36 и 3 и разности 100 и 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800" b="1" dirty="0" err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Произведение числа 100 и суммы чисел  8 и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кл. Произведение разности чисел 57 и 42 и числа 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кл. Сумма произведения чисел 15 и 2 и частного чисел 42 и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кл.  Разность частного чисел 270 и 3 и произведения чисел 25 и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800" b="1" dirty="0" err="1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b="1" dirty="0">
                          <a:solidFill>
                            <a:srgbClr val="9900CC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Частное суммы чисел 32 и 24 и числа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2"/>
          <a:srcRect l="16058" t="4432" b="85581"/>
          <a:stretch>
            <a:fillRect/>
          </a:stretch>
        </p:blipFill>
        <p:spPr bwMode="auto">
          <a:xfrm>
            <a:off x="1571604" y="4214818"/>
            <a:ext cx="50006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2"/>
          <a:srcRect l="16058" t="15999" b="68960"/>
          <a:stretch>
            <a:fillRect/>
          </a:stretch>
        </p:blipFill>
        <p:spPr bwMode="auto">
          <a:xfrm>
            <a:off x="1571604" y="4857760"/>
            <a:ext cx="61436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2"/>
          <a:srcRect l="16058" t="29640" b="63422"/>
          <a:stretch>
            <a:fillRect/>
          </a:stretch>
        </p:blipFill>
        <p:spPr bwMode="auto">
          <a:xfrm>
            <a:off x="1643042" y="5572140"/>
            <a:ext cx="47149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2"/>
          <a:srcRect l="16058" t="53186" b="37110"/>
          <a:stretch>
            <a:fillRect/>
          </a:stretch>
        </p:blipFill>
        <p:spPr bwMode="auto">
          <a:xfrm>
            <a:off x="1714480" y="6215082"/>
            <a:ext cx="4500594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20" y="0"/>
            <a:ext cx="895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Comic Sans MS" pitchFamily="66" charset="0"/>
              </a:rPr>
              <a:t>Составь выражение и найди его значение</a:t>
            </a:r>
            <a:endParaRPr lang="ru-RU" sz="3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702978">
            <a:off x="5426965" y="4003963"/>
            <a:ext cx="3654097" cy="9947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№2.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571480"/>
          <a:ext cx="8786842" cy="5641533"/>
        </p:xfrm>
        <a:graphic>
          <a:graphicData uri="http://schemas.openxmlformats.org/drawingml/2006/table">
            <a:tbl>
              <a:tblPr/>
              <a:tblGrid>
                <a:gridCol w="792632"/>
                <a:gridCol w="7994210"/>
              </a:tblGrid>
              <a:tr h="128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Calibri"/>
                          <a:ea typeface="Times New Roman"/>
                          <a:cs typeface="Times New Roman"/>
                        </a:rPr>
                        <a:t>Выражение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85720" y="0"/>
            <a:ext cx="895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Составь выражение и найди его значение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62" y="785794"/>
            <a:ext cx="4467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13х4  + 100:25 = 52+4=56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1538" y="1214422"/>
            <a:ext cx="4851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(49+98) : (3х7) = 147 :21 = 7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2976" y="1714488"/>
            <a:ext cx="4733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7х15 - 17х3 = 105 – 51 = 54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8662" y="2071678"/>
            <a:ext cx="4889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36:3 </a:t>
            </a:r>
            <a:r>
              <a:rPr lang="ru-RU" sz="3200" b="1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 (100-92) = 12 </a:t>
            </a:r>
            <a:r>
              <a:rPr lang="ru-RU" sz="3200" b="1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 8 = 96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1538" y="2428868"/>
            <a:ext cx="3195105" cy="625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100 </a:t>
            </a:r>
            <a:r>
              <a:rPr lang="ru-RU" sz="3200" b="1" dirty="0" err="1" smtClean="0">
                <a:solidFill>
                  <a:srgbClr val="7030A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 (8+7)= 1500</a:t>
            </a:r>
            <a:endParaRPr lang="ru-RU" sz="3200" b="1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0100" y="2857496"/>
            <a:ext cx="4134465" cy="625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(57-42) </a:t>
            </a:r>
            <a:r>
              <a:rPr lang="ru-RU" sz="3200" b="1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 1000 =  15000</a:t>
            </a:r>
            <a:endParaRPr lang="ru-RU" sz="3200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1538" y="3357562"/>
            <a:ext cx="2922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15х2 + 42:6 = 37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8662" y="3786190"/>
            <a:ext cx="4666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C0099"/>
                </a:solidFill>
                <a:ea typeface="Times New Roman"/>
                <a:cs typeface="Times New Roman"/>
              </a:rPr>
              <a:t>270:3 - 25х3 = 90 – 75 = 15</a:t>
            </a:r>
            <a:endParaRPr lang="ru-RU" sz="3200" b="1" dirty="0">
              <a:solidFill>
                <a:srgbClr val="CC00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0100" y="4143380"/>
            <a:ext cx="3611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(32+24): 7 = 56:7 = 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1538" y="4572008"/>
            <a:ext cx="5410455" cy="625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8000"/>
                </a:solidFill>
                <a:ea typeface="Times New Roman"/>
                <a:cs typeface="Times New Roman"/>
              </a:rPr>
              <a:t>3⅓  +2,5 </a:t>
            </a:r>
            <a:r>
              <a:rPr lang="ru-RU" sz="3200" b="1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008000"/>
                </a:solidFill>
                <a:ea typeface="Times New Roman"/>
                <a:cs typeface="Times New Roman"/>
              </a:rPr>
              <a:t> 16 =  3⅓  + 40 = 43⅓ </a:t>
            </a:r>
            <a:endParaRPr lang="ru-RU" sz="3200" b="1" dirty="0">
              <a:solidFill>
                <a:srgbClr val="008000"/>
              </a:solidFill>
              <a:ea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5000636"/>
            <a:ext cx="5056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2⅟</a:t>
            </a:r>
            <a:r>
              <a:rPr lang="ru-RU" sz="16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7</a:t>
            </a:r>
            <a:r>
              <a:rPr lang="ru-RU" sz="32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  </a:t>
            </a:r>
            <a:r>
              <a:rPr lang="ru-RU" sz="3200" b="1" dirty="0" err="1" smtClean="0">
                <a:solidFill>
                  <a:srgbClr val="0000FF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 2</a:t>
            </a:r>
            <a:r>
              <a:rPr lang="ru-RU" sz="16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4/5</a:t>
            </a:r>
            <a:r>
              <a:rPr lang="ru-RU" sz="3200" b="1" dirty="0" smtClean="0">
                <a:solidFill>
                  <a:srgbClr val="0000FF"/>
                </a:solidFill>
                <a:ea typeface="Times New Roman"/>
                <a:cs typeface="Times New Roman"/>
              </a:rPr>
              <a:t>  -  2,4 = 6 - 2,4 = 3,6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8662" y="5357826"/>
            <a:ext cx="6526146" cy="625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990000"/>
                </a:solidFill>
                <a:ea typeface="Times New Roman"/>
                <a:cs typeface="Times New Roman"/>
              </a:rPr>
              <a:t>(2,4+5,6)</a:t>
            </a:r>
            <a:r>
              <a:rPr lang="ru-RU" sz="3200" b="1" dirty="0" err="1" smtClean="0">
                <a:solidFill>
                  <a:srgbClr val="99000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990000"/>
                </a:solidFill>
                <a:ea typeface="Times New Roman"/>
                <a:cs typeface="Times New Roman"/>
              </a:rPr>
              <a:t> (2,4-5,6) = 8 </a:t>
            </a:r>
            <a:r>
              <a:rPr lang="ru-RU" sz="3200" b="1" dirty="0" err="1" smtClean="0">
                <a:solidFill>
                  <a:srgbClr val="990000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990000"/>
                </a:solidFill>
                <a:ea typeface="Times New Roman"/>
                <a:cs typeface="Times New Roman"/>
              </a:rPr>
              <a:t> (-3,2) = -25,6</a:t>
            </a:r>
            <a:endParaRPr lang="ru-RU" sz="3200" b="1" dirty="0">
              <a:solidFill>
                <a:srgbClr val="990000"/>
              </a:solidFill>
              <a:ea typeface="Times New Roman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8662" y="5786454"/>
            <a:ext cx="3387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C0099"/>
                </a:solidFill>
                <a:ea typeface="Times New Roman"/>
                <a:cs typeface="Times New Roman"/>
              </a:rPr>
              <a:t>2⅓+ 2,4 </a:t>
            </a:r>
            <a:r>
              <a:rPr lang="ru-RU" sz="3200" b="1" dirty="0" err="1" smtClean="0">
                <a:solidFill>
                  <a:srgbClr val="CC0099"/>
                </a:solidFill>
                <a:ea typeface="Times New Roman"/>
                <a:cs typeface="Times New Roman"/>
              </a:rPr>
              <a:t>х</a:t>
            </a:r>
            <a:r>
              <a:rPr lang="ru-RU" sz="3200" b="1" dirty="0" smtClean="0">
                <a:solidFill>
                  <a:srgbClr val="CC0099"/>
                </a:solidFill>
                <a:ea typeface="Times New Roman"/>
                <a:cs typeface="Times New Roman"/>
              </a:rPr>
              <a:t> 15 = 38⅓</a:t>
            </a:r>
            <a:endParaRPr lang="ru-RU" sz="32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Решите задачи: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bg1"/>
                </a:solidFill>
              </a:rPr>
              <a:t>   В вольере сидят фазаны  и кролики. Всего у них 12 голов и 34 ноги. Сколько фазанов и сколько кроликов в вольере?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36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7572428" cy="354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564833">
            <a:off x="5108452" y="305478"/>
            <a:ext cx="3797643" cy="7575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 №3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/>
              <a:t>В вольере сидят фазаны  и кролики. Всего у них 12 голов и 34 ноги. Сколько фазанов и сколько кроликов в вольере?</a:t>
            </a:r>
          </a:p>
          <a:p>
            <a:pPr>
              <a:buNone/>
            </a:pPr>
            <a:r>
              <a:rPr lang="ru-RU" sz="2400" b="1" dirty="0" smtClean="0"/>
              <a:t>Фазаны –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шт.  ; кролики – у шт.</a:t>
            </a:r>
          </a:p>
          <a:p>
            <a:pPr>
              <a:buNone/>
            </a:pPr>
            <a:r>
              <a:rPr lang="ru-RU" sz="2400" b="1" dirty="0" smtClean="0"/>
              <a:t>Всего фазанов и кроликов  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 =12 (по количеству голов)</a:t>
            </a:r>
          </a:p>
          <a:p>
            <a:pPr>
              <a:buNone/>
            </a:pPr>
            <a:r>
              <a:rPr lang="ru-RU" sz="2400" b="1" dirty="0" smtClean="0"/>
              <a:t>У фазанов  2х ног, а  у кроликов -  4у ног, у всех вместе - 2х + 4у = 34 (н.)</a:t>
            </a:r>
          </a:p>
          <a:p>
            <a:pPr>
              <a:buNone/>
            </a:pPr>
            <a:r>
              <a:rPr lang="ru-RU" sz="2800" b="1" dirty="0" err="1" smtClean="0"/>
              <a:t>х+у</a:t>
            </a:r>
            <a:r>
              <a:rPr lang="ru-RU" sz="2800" b="1" dirty="0" smtClean="0"/>
              <a:t> =12                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12 –у                     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12 – у = 12 – 5 = 7</a:t>
            </a:r>
          </a:p>
          <a:p>
            <a:pPr>
              <a:buNone/>
            </a:pPr>
            <a:r>
              <a:rPr lang="ru-RU" sz="2800" b="1" dirty="0" smtClean="0"/>
              <a:t>2х + 4у = 34           2(12-у) +4у = 34</a:t>
            </a:r>
          </a:p>
          <a:p>
            <a:pPr>
              <a:buNone/>
            </a:pPr>
            <a:r>
              <a:rPr lang="ru-RU" sz="2800" b="1" dirty="0" smtClean="0"/>
              <a:t>                                24 – 2у + 4у = 34</a:t>
            </a:r>
          </a:p>
          <a:p>
            <a:pPr>
              <a:buNone/>
            </a:pPr>
            <a:r>
              <a:rPr lang="ru-RU" sz="2800" b="1" dirty="0" smtClean="0"/>
              <a:t>                                24 + 2у = 34</a:t>
            </a:r>
          </a:p>
          <a:p>
            <a:pPr>
              <a:buNone/>
            </a:pPr>
            <a:r>
              <a:rPr lang="ru-RU" sz="2800" b="1" dirty="0" smtClean="0"/>
              <a:t>                                2у = 34 – 24</a:t>
            </a:r>
          </a:p>
          <a:p>
            <a:pPr>
              <a:buNone/>
            </a:pPr>
            <a:r>
              <a:rPr lang="ru-RU" sz="2800" b="1" dirty="0" smtClean="0"/>
              <a:t>                                 2у = 10</a:t>
            </a:r>
          </a:p>
          <a:p>
            <a:pPr>
              <a:buNone/>
            </a:pPr>
            <a:r>
              <a:rPr lang="ru-RU" sz="2800" b="1" dirty="0" smtClean="0"/>
              <a:t>                                  у = 5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Ответ: 7 фазанов, 5 кроликов.</a:t>
            </a:r>
            <a:endParaRPr lang="ru-RU" sz="2800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 flipH="1">
            <a:off x="0" y="2428868"/>
            <a:ext cx="285784" cy="5715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mtClean="0"/>
              <a:t>Решение задач.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429124" cy="116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720" y="1928803"/>
            <a:ext cx="8858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Петухи –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шт</a:t>
            </a:r>
            <a:r>
              <a:rPr lang="ru-RU" sz="2400" b="1" dirty="0" smtClean="0"/>
              <a:t>, поросята – у шт. Всего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+ у = 11 (по кол-ву хвостов)</a:t>
            </a:r>
          </a:p>
          <a:p>
            <a:r>
              <a:rPr lang="ru-RU" sz="2400" b="1" dirty="0" smtClean="0"/>
              <a:t>У петухов – 2х ног, а у поросят – 4у ног, всего 2х + 4у = 30.</a:t>
            </a:r>
          </a:p>
          <a:p>
            <a:r>
              <a:rPr lang="ru-RU" sz="2400" b="1" dirty="0" err="1" smtClean="0"/>
              <a:t>х+у</a:t>
            </a:r>
            <a:r>
              <a:rPr lang="ru-RU" sz="2400" b="1" dirty="0" smtClean="0"/>
              <a:t> =11           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= 11 – у                        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= 11 –у = 11 – 4 = 7</a:t>
            </a:r>
          </a:p>
          <a:p>
            <a:r>
              <a:rPr lang="ru-RU" sz="2400" b="1" dirty="0" smtClean="0"/>
              <a:t>2х+4у = 30       2(11-у) + 4у = 30</a:t>
            </a:r>
          </a:p>
          <a:p>
            <a:r>
              <a:rPr lang="ru-RU" sz="2400" b="1" dirty="0" smtClean="0"/>
              <a:t>                          22-2у +4у = 30</a:t>
            </a:r>
          </a:p>
          <a:p>
            <a:r>
              <a:rPr lang="ru-RU" sz="2400" b="1" dirty="0" smtClean="0"/>
              <a:t>                          22+2у = 30</a:t>
            </a:r>
          </a:p>
          <a:p>
            <a:r>
              <a:rPr lang="ru-RU" sz="2400" b="1" dirty="0" smtClean="0"/>
              <a:t>                          2у = 30-22</a:t>
            </a:r>
          </a:p>
          <a:p>
            <a:r>
              <a:rPr lang="ru-RU" sz="2400" b="1" dirty="0" smtClean="0"/>
              <a:t>                          2у = 8</a:t>
            </a:r>
          </a:p>
          <a:p>
            <a:r>
              <a:rPr lang="ru-RU" sz="2400" b="1" dirty="0" smtClean="0"/>
              <a:t>                           у = 4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Ответ:  7 петухов, 4 поросенка. 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 flipH="1">
            <a:off x="0" y="2786058"/>
            <a:ext cx="285784" cy="5715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CC"/>
                </a:solidFill>
                <a:cs typeface="Myanmar Text" pitchFamily="34" charset="0"/>
              </a:rPr>
              <a:t>Шифровка</a:t>
            </a:r>
            <a:endParaRPr lang="ru-RU" b="1" dirty="0">
              <a:solidFill>
                <a:srgbClr val="9900CC"/>
              </a:solidFill>
              <a:cs typeface="Myanmar Tex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78647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Алена  составила слово из 8 кубиков. На одной стороне каждого кубика – буква, а на другой – порядковый номер этой буквы в алфавите. Ее брат Ваня перевернул кубики числами вверх, перемешал их и предложил младшей сестренке Кате разгадать слово. Помогите Кате восстановить слово:   10    24   14   6   20    18   6    5 </a:t>
            </a:r>
          </a:p>
          <a:p>
            <a:pPr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r>
              <a:rPr lang="ru-RU" b="1" dirty="0" err="1" smtClean="0">
                <a:solidFill>
                  <a:srgbClr val="0000FF"/>
                </a:solidFill>
              </a:rPr>
              <a:t>Карлсон</a:t>
            </a:r>
            <a:r>
              <a:rPr lang="ru-RU" b="1" dirty="0" smtClean="0">
                <a:solidFill>
                  <a:srgbClr val="0000FF"/>
                </a:solidFill>
              </a:rPr>
              <a:t>  составил слово из 8 кубиков. На одной стороне каждого кубика – буква, а на другой – порядковый номер этой буквы в алфавите. Малыш  перевернул кубики числами вверх, перемешал их и предложил </a:t>
            </a:r>
            <a:r>
              <a:rPr lang="ru-RU" b="1" dirty="0" err="1" smtClean="0">
                <a:solidFill>
                  <a:srgbClr val="0000FF"/>
                </a:solidFill>
              </a:rPr>
              <a:t>домоуправительнице</a:t>
            </a:r>
            <a:r>
              <a:rPr lang="ru-RU" b="1" dirty="0" smtClean="0">
                <a:solidFill>
                  <a:srgbClr val="0000FF"/>
                </a:solidFill>
              </a:rPr>
              <a:t> разгадать слово. Помогите </a:t>
            </a:r>
            <a:r>
              <a:rPr lang="ru-RU" b="1" dirty="0" err="1" smtClean="0">
                <a:solidFill>
                  <a:srgbClr val="0000FF"/>
                </a:solidFill>
              </a:rPr>
              <a:t>домоуправительнице</a:t>
            </a:r>
            <a:r>
              <a:rPr lang="ru-RU" b="1" dirty="0" smtClean="0">
                <a:solidFill>
                  <a:srgbClr val="0000FF"/>
                </a:solidFill>
              </a:rPr>
              <a:t>  восстановить слово:   10   12   14   6   20    18   16   13  </a:t>
            </a:r>
          </a:p>
          <a:p>
            <a:endParaRPr lang="ru-RU" b="1" dirty="0" smtClean="0">
              <a:solidFill>
                <a:srgbClr val="0000FF"/>
              </a:solidFill>
            </a:endParaRPr>
          </a:p>
          <a:p>
            <a:endParaRPr lang="ru-RU" b="1" dirty="0" smtClean="0">
              <a:solidFill>
                <a:srgbClr val="0000FF"/>
              </a:solidFill>
            </a:endParaRPr>
          </a:p>
          <a:p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394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№4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857364"/>
          <a:ext cx="7929617" cy="35719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77033"/>
                <a:gridCol w="929260"/>
                <a:gridCol w="1115110"/>
                <a:gridCol w="1115110"/>
                <a:gridCol w="1115110"/>
                <a:gridCol w="1300962"/>
                <a:gridCol w="1177032"/>
              </a:tblGrid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А 1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Б 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В 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Г 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Д 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Е 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Ё 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Ж 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З 9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И 10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Й 11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К 12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Л 13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М 14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Н 15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О 16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П 17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Р 18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С 19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Т 20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У 21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690792"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Ф 22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Х 23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Ц 24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Ч 25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Ш 26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Щ 27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Ъ 28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</a:tr>
              <a:tr h="808732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Ы 29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/>
                        <a:t>Ь 30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Э 31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200" b="1"/>
                        <a:t>Ю 32</a:t>
                      </a:r>
                      <a:endParaRPr lang="ru-RU" sz="3200" b="1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Я</a:t>
                      </a:r>
                      <a:r>
                        <a:rPr lang="ru-RU" sz="3200" b="1" baseline="0" dirty="0" smtClean="0"/>
                        <a:t> 33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7290" y="714356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10    24   14   6   20   18   6   5  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1142984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1142984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1142984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1142984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1142984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Т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1142984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1142984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84" y="1142984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Д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5572140"/>
            <a:ext cx="3550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ДЕЦИМЕТР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0"/>
            <a:ext cx="2492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9900CC"/>
                </a:solidFill>
              </a:rPr>
              <a:t>Отгадка:</a:t>
            </a:r>
            <a:endParaRPr lang="ru-RU" sz="48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568</TotalTime>
  <Words>1441</Words>
  <Application>Microsoft Office PowerPoint</Application>
  <PresentationFormat>Экран (4:3)</PresentationFormat>
  <Paragraphs>587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  «Математическая викторина для обучающихся 5-6 классов» Автор: Табачкова В.Е. учитель математики МБОУ «Зубово-Полянская ООШ»  </vt:lpstr>
      <vt:lpstr>Угадайте закономерность и заполните пропуски</vt:lpstr>
      <vt:lpstr>Презентация PowerPoint</vt:lpstr>
      <vt:lpstr>Презентация PowerPoint</vt:lpstr>
      <vt:lpstr>Решите задачи:</vt:lpstr>
      <vt:lpstr>Решение задач.</vt:lpstr>
      <vt:lpstr>Решение задач.</vt:lpstr>
      <vt:lpstr>Шифровка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источников: 1.   И.И. Зубарева А.Г. Мордкович  Математика 5 кл 2.  И.И. Зубарева Математика 5 кл Рабочая тетрадь №1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валя</cp:lastModifiedBy>
  <cp:revision>91</cp:revision>
  <dcterms:created xsi:type="dcterms:W3CDTF">2014-02-12T19:16:24Z</dcterms:created>
  <dcterms:modified xsi:type="dcterms:W3CDTF">2014-12-14T19:23:24Z</dcterms:modified>
</cp:coreProperties>
</file>