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61" r:id="rId3"/>
    <p:sldId id="262" r:id="rId4"/>
    <p:sldId id="273"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D5616-3687-4779-AD4B-914A0A40D96C}" type="datetimeFigureOut">
              <a:rPr lang="ru-RU" smtClean="0"/>
              <a:pPr/>
              <a:t>22.12.2014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01E3B-7272-4F26-ABEF-A8C1F869426B}" type="slidenum">
              <a:rPr lang="ru-RU" smtClean="0"/>
              <a:pPr/>
              <a:t>‹#›</a:t>
            </a:fld>
            <a:endParaRPr lang="ru-RU"/>
          </a:p>
        </p:txBody>
      </p:sp>
    </p:spTree>
    <p:extLst>
      <p:ext uri="{BB962C8B-B14F-4D97-AF65-F5344CB8AC3E}">
        <p14:creationId xmlns:p14="http://schemas.microsoft.com/office/powerpoint/2010/main" val="68006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2</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12</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3</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5</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6</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7</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8</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9</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10</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EB1AF-7070-42F0-A362-A838036745FC}" type="slidenum">
              <a:rPr lang="ru-RU"/>
              <a:pPr/>
              <a:t>11</a:t>
            </a:fld>
            <a:endParaRPr lang="ru-R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DCB7394-F901-4D40-B177-60AB2AE7D758}" type="datetimeFigureOut">
              <a:rPr lang="ru-RU" smtClean="0"/>
              <a:pPr/>
              <a:t>22.12.2014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1F4525-EC35-4F10-B8F9-23744F8E24E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1F4525-EC35-4F10-B8F9-23744F8E24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1F4525-EC35-4F10-B8F9-23744F8E24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1F4525-EC35-4F10-B8F9-23744F8E24E5}"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1F4525-EC35-4F10-B8F9-23744F8E24E5}"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1F4525-EC35-4F10-B8F9-23744F8E24E5}"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1F4525-EC35-4F10-B8F9-23744F8E24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1F4525-EC35-4F10-B8F9-23744F8E24E5}"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DCB7394-F901-4D40-B177-60AB2AE7D758}" type="datetimeFigureOut">
              <a:rPr lang="ru-RU" smtClean="0"/>
              <a:pPr/>
              <a:t>22.12.2014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1F4525-EC35-4F10-B8F9-23744F8E24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DCB7394-F901-4D40-B177-60AB2AE7D758}" type="datetimeFigureOut">
              <a:rPr lang="ru-RU" smtClean="0"/>
              <a:pPr/>
              <a:t>22.12.2014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1F4525-EC35-4F10-B8F9-23744F8E24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DCB7394-F901-4D40-B177-60AB2AE7D758}" type="datetimeFigureOut">
              <a:rPr lang="ru-RU" smtClean="0"/>
              <a:pPr/>
              <a:t>22.12.2014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1F4525-EC35-4F10-B8F9-23744F8E24E5}"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CB7394-F901-4D40-B177-60AB2AE7D758}" type="datetimeFigureOut">
              <a:rPr lang="ru-RU" smtClean="0"/>
              <a:pPr/>
              <a:t>22.12.2014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1F4525-EC35-4F10-B8F9-23744F8E24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7772400" cy="3312368"/>
          </a:xfrm>
          <a:solidFill>
            <a:schemeClr val="bg2"/>
          </a:solidFill>
        </p:spPr>
        <p:txBody>
          <a:bodyPr>
            <a:normAutofit fontScale="90000"/>
          </a:bodyPr>
          <a:lstStyle/>
          <a:p>
            <a:r>
              <a:rPr lang="ru-RU" sz="3600" dirty="0" smtClean="0">
                <a:solidFill>
                  <a:schemeClr val="tx2"/>
                </a:solidFill>
                <a:latin typeface="Constantia" pitchFamily="18" charset="0"/>
              </a:rPr>
              <a:t/>
            </a:r>
            <a:br>
              <a:rPr lang="ru-RU" sz="3600" dirty="0" smtClean="0">
                <a:solidFill>
                  <a:schemeClr val="tx2"/>
                </a:solidFill>
                <a:latin typeface="Constantia" pitchFamily="18" charset="0"/>
              </a:rPr>
            </a:br>
            <a:r>
              <a:rPr lang="ru-RU" sz="3600" dirty="0" smtClean="0">
                <a:latin typeface="Constantia" pitchFamily="18" charset="0"/>
              </a:rPr>
              <a:t/>
            </a:r>
            <a:br>
              <a:rPr lang="ru-RU" sz="3600" dirty="0" smtClean="0">
                <a:latin typeface="Constantia" pitchFamily="18" charset="0"/>
              </a:rPr>
            </a:br>
            <a:r>
              <a:rPr lang="ru-RU" sz="3600" dirty="0" smtClean="0">
                <a:latin typeface="Constantia" pitchFamily="18" charset="0"/>
              </a:rPr>
              <a:t/>
            </a:r>
            <a:br>
              <a:rPr lang="ru-RU" sz="3600" dirty="0" smtClean="0">
                <a:latin typeface="Constantia" pitchFamily="18" charset="0"/>
              </a:rPr>
            </a:br>
            <a:r>
              <a:rPr lang="ru-RU" sz="3600" dirty="0" smtClean="0">
                <a:latin typeface="Constantia" pitchFamily="18" charset="0"/>
              </a:rPr>
              <a:t/>
            </a:r>
            <a:br>
              <a:rPr lang="ru-RU" sz="3600" dirty="0" smtClean="0">
                <a:latin typeface="Constantia" pitchFamily="18" charset="0"/>
              </a:rPr>
            </a:br>
            <a:r>
              <a:rPr lang="ru-RU" sz="3600" dirty="0" smtClean="0">
                <a:latin typeface="Constantia" pitchFamily="18" charset="0"/>
              </a:rPr>
              <a:t/>
            </a:r>
            <a:br>
              <a:rPr lang="ru-RU" sz="3600" dirty="0" smtClean="0">
                <a:latin typeface="Constantia" pitchFamily="18" charset="0"/>
              </a:rPr>
            </a:br>
            <a:r>
              <a:rPr lang="ru-RU" sz="3600" dirty="0" smtClean="0">
                <a:latin typeface="Constantia" pitchFamily="18" charset="0"/>
              </a:rPr>
              <a:t/>
            </a:r>
            <a:br>
              <a:rPr lang="ru-RU" sz="3600" dirty="0" smtClean="0">
                <a:latin typeface="Constantia" pitchFamily="18" charset="0"/>
              </a:rPr>
            </a:br>
            <a:r>
              <a:rPr lang="ru-RU" sz="3600" dirty="0" smtClean="0">
                <a:latin typeface="Constantia" pitchFamily="18" charset="0"/>
              </a:rPr>
              <a:t/>
            </a:r>
            <a:br>
              <a:rPr lang="ru-RU" sz="3600" dirty="0" smtClean="0">
                <a:latin typeface="Constantia" pitchFamily="18" charset="0"/>
              </a:rPr>
            </a:br>
            <a:r>
              <a:rPr lang="ru-RU" dirty="0" smtClean="0">
                <a:solidFill>
                  <a:schemeClr val="tx2"/>
                </a:solidFill>
              </a:rPr>
              <a:t> </a:t>
            </a:r>
            <a:br>
              <a:rPr lang="ru-RU" dirty="0" smtClean="0">
                <a:solidFill>
                  <a:schemeClr val="tx2"/>
                </a:solidFill>
              </a:rPr>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latin typeface="Constantia" pitchFamily="18" charset="0"/>
              </a:rPr>
              <a:t> </a:t>
            </a:r>
            <a:r>
              <a:rPr lang="ru-RU" dirty="0" smtClean="0"/>
              <a:t/>
            </a:r>
            <a:br>
              <a:rPr lang="ru-RU" dirty="0" smtClean="0"/>
            </a:br>
            <a:r>
              <a:rPr lang="ru-RU" dirty="0" smtClean="0"/>
              <a:t/>
            </a:r>
            <a:br>
              <a:rPr lang="ru-RU" dirty="0" smtClean="0"/>
            </a:br>
            <a:r>
              <a:rPr lang="ru-RU" dirty="0" smtClean="0"/>
              <a:t/>
            </a:r>
            <a:br>
              <a:rPr lang="ru-RU" dirty="0" smtClean="0"/>
            </a:br>
            <a:r>
              <a:rPr lang="ru-RU" dirty="0" smtClean="0">
                <a:solidFill>
                  <a:schemeClr val="accent1">
                    <a:lumMod val="75000"/>
                  </a:schemeClr>
                </a:solidFill>
                <a:latin typeface="Century" pitchFamily="18" charset="0"/>
              </a:rPr>
              <a:t>Решение логарифмических </a:t>
            </a:r>
            <a:r>
              <a:rPr lang="ru-RU" dirty="0" smtClean="0">
                <a:solidFill>
                  <a:schemeClr val="accent1">
                    <a:lumMod val="75000"/>
                  </a:schemeClr>
                </a:solidFill>
                <a:latin typeface="Constantia" pitchFamily="18" charset="0"/>
              </a:rPr>
              <a:t>уравнений и неравенств</a:t>
            </a:r>
            <a:br>
              <a:rPr lang="ru-RU" dirty="0" smtClean="0">
                <a:solidFill>
                  <a:schemeClr val="accent1">
                    <a:lumMod val="75000"/>
                  </a:schemeClr>
                </a:solidFill>
                <a:latin typeface="Constantia" pitchFamily="18" charset="0"/>
              </a:rPr>
            </a:br>
            <a:r>
              <a:rPr lang="ru-RU" sz="4000" dirty="0" smtClean="0">
                <a:solidFill>
                  <a:schemeClr val="accent1">
                    <a:lumMod val="75000"/>
                  </a:schemeClr>
                </a:solidFill>
                <a:latin typeface="Constantia" pitchFamily="18" charset="0"/>
              </a:rPr>
              <a:t>Урок-соревнование</a:t>
            </a:r>
            <a:br>
              <a:rPr lang="ru-RU" sz="4000" dirty="0" smtClean="0">
                <a:solidFill>
                  <a:schemeClr val="accent1">
                    <a:lumMod val="75000"/>
                  </a:schemeClr>
                </a:solidFill>
                <a:latin typeface="Constantia" pitchFamily="18" charset="0"/>
              </a:rPr>
            </a:br>
            <a:r>
              <a:rPr lang="ru-RU" sz="4000" dirty="0" smtClean="0">
                <a:solidFill>
                  <a:schemeClr val="accent1">
                    <a:lumMod val="75000"/>
                  </a:schemeClr>
                </a:solidFill>
                <a:latin typeface="Constantia" pitchFamily="18" charset="0"/>
              </a:rPr>
              <a:t> по математике в 11 классе</a:t>
            </a:r>
            <a:br>
              <a:rPr lang="ru-RU" sz="4000" dirty="0" smtClean="0">
                <a:solidFill>
                  <a:schemeClr val="accent1">
                    <a:lumMod val="75000"/>
                  </a:schemeClr>
                </a:solidFill>
                <a:latin typeface="Constantia" pitchFamily="18" charset="0"/>
              </a:rPr>
            </a:br>
            <a:endParaRPr lang="ru-RU" sz="4000" dirty="0">
              <a:solidFill>
                <a:schemeClr val="accent1">
                  <a:lumMod val="75000"/>
                </a:schemeClr>
              </a:solidFill>
            </a:endParaRPr>
          </a:p>
        </p:txBody>
      </p:sp>
      <p:sp>
        <p:nvSpPr>
          <p:cNvPr id="3" name="Подзаголовок 2"/>
          <p:cNvSpPr>
            <a:spLocks noGrp="1"/>
          </p:cNvSpPr>
          <p:nvPr>
            <p:ph type="subTitle" idx="1"/>
          </p:nvPr>
        </p:nvSpPr>
        <p:spPr>
          <a:xfrm>
            <a:off x="611560" y="3573016"/>
            <a:ext cx="8206680" cy="2880320"/>
          </a:xfrm>
        </p:spPr>
        <p:txBody>
          <a:bodyPr>
            <a:normAutofit/>
          </a:bodyPr>
          <a:lstStyle/>
          <a:p>
            <a:r>
              <a:rPr lang="ru-RU" sz="2400" dirty="0" err="1" smtClean="0">
                <a:solidFill>
                  <a:srgbClr val="C00000"/>
                </a:solidFill>
                <a:latin typeface="Constantia" pitchFamily="18" charset="0"/>
              </a:rPr>
              <a:t>Ванян</a:t>
            </a:r>
            <a:r>
              <a:rPr lang="ru-RU" sz="2400" dirty="0" smtClean="0">
                <a:solidFill>
                  <a:srgbClr val="C00000"/>
                </a:solidFill>
                <a:latin typeface="Constantia" pitchFamily="18" charset="0"/>
              </a:rPr>
              <a:t> Рита </a:t>
            </a:r>
            <a:r>
              <a:rPr lang="ru-RU" sz="2400" dirty="0" err="1" smtClean="0">
                <a:solidFill>
                  <a:srgbClr val="C00000"/>
                </a:solidFill>
                <a:latin typeface="Constantia" pitchFamily="18" charset="0"/>
              </a:rPr>
              <a:t>Санасаровна</a:t>
            </a:r>
            <a:endParaRPr lang="ru-RU" sz="2400" dirty="0" smtClean="0">
              <a:solidFill>
                <a:srgbClr val="C00000"/>
              </a:solidFill>
              <a:latin typeface="Constantia" pitchFamily="18" charset="0"/>
            </a:endParaRPr>
          </a:p>
          <a:p>
            <a:r>
              <a:rPr lang="ru-RU" sz="2400" dirty="0" smtClean="0">
                <a:solidFill>
                  <a:srgbClr val="C00000"/>
                </a:solidFill>
                <a:latin typeface="Constantia" pitchFamily="18" charset="0"/>
              </a:rPr>
              <a:t>МБОУ-СОШ№17 г. Армавир</a:t>
            </a: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200" dirty="0" smtClean="0">
                <a:solidFill>
                  <a:schemeClr val="tx1"/>
                </a:solidFill>
                <a:latin typeface="Cambria Math" pitchFamily="18" charset="0"/>
                <a:ea typeface="Cambria Math" pitchFamily="18" charset="0"/>
              </a:rPr>
              <a:t>Решение логарифмических уравнений</a:t>
            </a:r>
            <a:r>
              <a:rPr lang="ru-RU" sz="3600" dirty="0" smtClean="0">
                <a:solidFill>
                  <a:schemeClr val="tx1"/>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ru-RU" sz="4000" dirty="0" smtClean="0">
                <a:latin typeface="Cambria Math" pitchFamily="18" charset="0"/>
                <a:ea typeface="Cambria Math" pitchFamily="18" charset="0"/>
              </a:rPr>
              <a:t>4</a:t>
            </a:r>
            <a:r>
              <a:rPr lang="en-US" sz="2400" dirty="0" smtClean="0">
                <a:latin typeface="Cambria Math" pitchFamily="18" charset="0"/>
                <a:ea typeface="Cambria Math" pitchFamily="18" charset="0"/>
              </a:rPr>
              <a:t>)</a:t>
            </a:r>
            <a:r>
              <a:rPr lang="ru-RU"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Log</a:t>
            </a:r>
            <a:r>
              <a:rPr lang="ru-RU" sz="2400" dirty="0" smtClean="0">
                <a:latin typeface="Cambria Math" pitchFamily="18" charset="0"/>
                <a:ea typeface="Cambria Math" pitchFamily="18" charset="0"/>
              </a:rPr>
              <a:t> </a:t>
            </a:r>
            <a:r>
              <a:rPr lang="en-US" sz="2000" dirty="0" smtClean="0">
                <a:latin typeface="Cambria Math" pitchFamily="18" charset="0"/>
                <a:ea typeface="Cambria Math" pitchFamily="18" charset="0"/>
              </a:rPr>
              <a:t>x</a:t>
            </a:r>
            <a:r>
              <a:rPr lang="en-US" sz="2400" dirty="0" smtClean="0">
                <a:latin typeface="Cambria Math" pitchFamily="18" charset="0"/>
                <a:ea typeface="Cambria Math" pitchFamily="18" charset="0"/>
              </a:rPr>
              <a:t> </a:t>
            </a:r>
            <a:r>
              <a:rPr lang="en-US" sz="2800" dirty="0" smtClean="0">
                <a:latin typeface="Cambria Math" pitchFamily="18" charset="0"/>
                <a:ea typeface="Cambria Math" pitchFamily="18" charset="0"/>
              </a:rPr>
              <a:t>4</a:t>
            </a:r>
            <a:r>
              <a:rPr lang="ru-RU" sz="2400" dirty="0" smtClean="0"/>
              <a:t>+1\2</a:t>
            </a:r>
            <a:r>
              <a:rPr lang="en-US" sz="2400" dirty="0" smtClean="0"/>
              <a:t>log </a:t>
            </a:r>
            <a:r>
              <a:rPr lang="en-US" sz="1400" dirty="0" smtClean="0"/>
              <a:t>X</a:t>
            </a:r>
            <a:r>
              <a:rPr lang="ru-RU" sz="2400" dirty="0" smtClean="0"/>
              <a:t> </a:t>
            </a:r>
            <a:r>
              <a:rPr lang="en-US" sz="2400" dirty="0" smtClean="0"/>
              <a:t>64 </a:t>
            </a:r>
            <a:r>
              <a:rPr lang="ru-RU" sz="2400" dirty="0" smtClean="0"/>
              <a:t>=5  ОДЗ  </a:t>
            </a:r>
            <a:r>
              <a:rPr lang="en-US" sz="2400" dirty="0" smtClean="0"/>
              <a:t>x</a:t>
            </a:r>
            <a:r>
              <a:rPr lang="ru-RU" sz="2400" dirty="0" smtClean="0"/>
              <a:t>&gt; 0,</a:t>
            </a:r>
            <a:r>
              <a:rPr lang="en-US" sz="2400" dirty="0" smtClean="0"/>
              <a:t> </a:t>
            </a:r>
            <a:r>
              <a:rPr lang="en-US" sz="2000" dirty="0" smtClean="0"/>
              <a:t>X</a:t>
            </a:r>
            <a:r>
              <a:rPr lang="en-US" sz="2400" dirty="0" smtClean="0"/>
              <a:t>≠1</a:t>
            </a:r>
            <a:endParaRPr lang="ru-RU" sz="2400" dirty="0" smtClean="0"/>
          </a:p>
          <a:p>
            <a:pPr algn="l"/>
            <a:r>
              <a:rPr lang="ru-RU" sz="2400" baseline="30000" dirty="0" smtClean="0"/>
              <a:t>                          </a:t>
            </a:r>
            <a:r>
              <a:rPr lang="en-US" sz="2400" dirty="0" smtClean="0"/>
              <a:t>log </a:t>
            </a:r>
            <a:r>
              <a:rPr lang="en-US" sz="2400" baseline="-25000" dirty="0" smtClean="0"/>
              <a:t>x</a:t>
            </a:r>
            <a:r>
              <a:rPr lang="ru-RU" sz="2400" dirty="0" smtClean="0"/>
              <a:t> 32 = 5</a:t>
            </a:r>
          </a:p>
          <a:p>
            <a:pPr algn="l"/>
            <a:r>
              <a:rPr lang="ru-RU" sz="2400" dirty="0" smtClean="0"/>
              <a:t>                   </a:t>
            </a:r>
            <a:r>
              <a:rPr lang="en-US" sz="2400" dirty="0" smtClean="0"/>
              <a:t>x</a:t>
            </a:r>
            <a:r>
              <a:rPr lang="ru-RU" sz="2400" dirty="0" smtClean="0"/>
              <a:t>=2</a:t>
            </a:r>
          </a:p>
          <a:p>
            <a:pPr algn="l"/>
            <a:r>
              <a:rPr lang="ru-RU" sz="2400" dirty="0" smtClean="0"/>
              <a:t>Ответ:</a:t>
            </a:r>
            <a:r>
              <a:rPr lang="en-US" sz="2400" dirty="0" smtClean="0"/>
              <a:t>2.</a:t>
            </a:r>
            <a:endParaRPr lang="ru-RU" sz="2400" dirty="0" smtClean="0"/>
          </a:p>
          <a:p>
            <a:pPr algn="l"/>
            <a:endParaRPr lang="ru-RU" sz="2400" dirty="0">
              <a:latin typeface="Cambria Math" pitchFamily="18" charset="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6588224" y="1844824"/>
            <a:ext cx="2160240" cy="3888432"/>
          </a:xfrm>
          <a:prstGeom prst="rect">
            <a:avLst/>
          </a:prstGeom>
          <a:noFill/>
          <a:ln w="9525">
            <a:noFill/>
            <a:miter lim="800000"/>
            <a:headEnd/>
            <a:tailEnd/>
          </a:ln>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200" dirty="0" smtClean="0">
                <a:solidFill>
                  <a:schemeClr val="tx1"/>
                </a:solidFill>
                <a:latin typeface="Cambria Math" pitchFamily="18" charset="0"/>
                <a:ea typeface="Cambria Math" pitchFamily="18" charset="0"/>
              </a:rPr>
              <a:t>Решение логарифмических уравнений</a:t>
            </a:r>
            <a:r>
              <a:rPr lang="ru-RU" sz="3600" dirty="0" smtClean="0">
                <a:solidFill>
                  <a:schemeClr val="tx1"/>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en-US" sz="2400" dirty="0" smtClean="0">
                <a:latin typeface="Cambria Math" pitchFamily="18" charset="0"/>
                <a:ea typeface="Cambria Math" pitchFamily="18" charset="0"/>
              </a:rPr>
              <a:t>5)</a:t>
            </a:r>
            <a:r>
              <a:rPr lang="ru-RU" sz="2400" dirty="0" smtClean="0">
                <a:latin typeface="Cambria Math" pitchFamily="18" charset="0"/>
                <a:ea typeface="Cambria Math" pitchFamily="18" charset="0"/>
              </a:rPr>
              <a:t> </a:t>
            </a:r>
            <a:r>
              <a:rPr lang="en-US" sz="2400" dirty="0" smtClean="0">
                <a:ea typeface="Cambria Math" pitchFamily="18" charset="0"/>
              </a:rPr>
              <a:t>log</a:t>
            </a:r>
            <a:r>
              <a:rPr lang="en-US" sz="1800" dirty="0" smtClean="0">
                <a:ea typeface="Cambria Math" pitchFamily="18" charset="0"/>
              </a:rPr>
              <a:t>3</a:t>
            </a:r>
            <a:r>
              <a:rPr lang="en-US" sz="2400" dirty="0" smtClean="0">
                <a:ea typeface="Cambria Math" pitchFamily="18" charset="0"/>
              </a:rPr>
              <a:t> </a:t>
            </a:r>
            <a:r>
              <a:rPr lang="en-US" sz="3200" dirty="0" smtClean="0">
                <a:ea typeface="Cambria Math" pitchFamily="18" charset="0"/>
              </a:rPr>
              <a:t>x</a:t>
            </a:r>
            <a:r>
              <a:rPr lang="ru-RU" sz="2400" dirty="0" smtClean="0"/>
              <a:t>+</a:t>
            </a:r>
            <a:r>
              <a:rPr lang="en-US" sz="2400" dirty="0" smtClean="0"/>
              <a:t>log </a:t>
            </a:r>
            <a:r>
              <a:rPr lang="ru-RU" sz="1800" dirty="0" smtClean="0"/>
              <a:t>х</a:t>
            </a:r>
            <a:r>
              <a:rPr lang="ru-RU" sz="2400" dirty="0" smtClean="0"/>
              <a:t>9 </a:t>
            </a:r>
            <a:r>
              <a:rPr lang="en-US" sz="2400" dirty="0" smtClean="0"/>
              <a:t> </a:t>
            </a:r>
            <a:r>
              <a:rPr lang="ru-RU" sz="2400" dirty="0" smtClean="0"/>
              <a:t>=</a:t>
            </a:r>
            <a:r>
              <a:rPr lang="en-US" sz="2400" dirty="0" smtClean="0"/>
              <a:t>3</a:t>
            </a:r>
            <a:r>
              <a:rPr lang="ru-RU" sz="2400" dirty="0" smtClean="0"/>
              <a:t>        ОДЗ  </a:t>
            </a:r>
            <a:r>
              <a:rPr lang="en-US" sz="2400" dirty="0" smtClean="0"/>
              <a:t>x</a:t>
            </a:r>
            <a:r>
              <a:rPr lang="ru-RU" sz="2400" dirty="0" smtClean="0"/>
              <a:t>&gt; 0</a:t>
            </a:r>
          </a:p>
          <a:p>
            <a:pPr algn="l"/>
            <a:r>
              <a:rPr lang="en-US" sz="2400" dirty="0" smtClean="0">
                <a:ea typeface="Cambria Math" pitchFamily="18" charset="0"/>
              </a:rPr>
              <a:t>        log</a:t>
            </a:r>
            <a:r>
              <a:rPr lang="ru-RU" sz="2400" dirty="0" smtClean="0">
                <a:ea typeface="Cambria Math" pitchFamily="18" charset="0"/>
              </a:rPr>
              <a:t> </a:t>
            </a:r>
            <a:r>
              <a:rPr lang="en-US" sz="1800" dirty="0" smtClean="0">
                <a:ea typeface="Cambria Math" pitchFamily="18" charset="0"/>
              </a:rPr>
              <a:t>3</a:t>
            </a:r>
            <a:r>
              <a:rPr lang="en-US" sz="2400" dirty="0" smtClean="0">
                <a:ea typeface="Cambria Math" pitchFamily="18" charset="0"/>
              </a:rPr>
              <a:t> </a:t>
            </a:r>
            <a:r>
              <a:rPr lang="en-US" sz="3200" dirty="0" smtClean="0">
                <a:ea typeface="Cambria Math" pitchFamily="18" charset="0"/>
              </a:rPr>
              <a:t>x</a:t>
            </a:r>
            <a:r>
              <a:rPr lang="ru-RU" sz="2400" dirty="0" smtClean="0"/>
              <a:t>+ 1\</a:t>
            </a:r>
            <a:r>
              <a:rPr lang="en-US" sz="2400" dirty="0" smtClean="0"/>
              <a:t>log </a:t>
            </a:r>
            <a:r>
              <a:rPr lang="en-US" sz="1800" dirty="0" smtClean="0"/>
              <a:t>9</a:t>
            </a:r>
            <a:r>
              <a:rPr lang="en-US" sz="2400" dirty="0" smtClean="0"/>
              <a:t> </a:t>
            </a:r>
            <a:r>
              <a:rPr lang="en-US" sz="2800" dirty="0" smtClean="0"/>
              <a:t>x</a:t>
            </a:r>
            <a:r>
              <a:rPr lang="ru-RU" sz="2400" dirty="0" smtClean="0"/>
              <a:t> </a:t>
            </a:r>
            <a:r>
              <a:rPr lang="en-US" sz="2400" dirty="0" smtClean="0"/>
              <a:t> </a:t>
            </a:r>
            <a:r>
              <a:rPr lang="ru-RU" sz="2400" dirty="0" smtClean="0"/>
              <a:t>=</a:t>
            </a:r>
            <a:r>
              <a:rPr lang="en-US" sz="2400" dirty="0" smtClean="0"/>
              <a:t>3</a:t>
            </a:r>
            <a:endParaRPr lang="ru-RU" sz="2400" dirty="0" smtClean="0"/>
          </a:p>
          <a:p>
            <a:pPr algn="l"/>
            <a:r>
              <a:rPr lang="ru-RU" sz="2400" dirty="0" smtClean="0">
                <a:ea typeface="Cambria Math" pitchFamily="18" charset="0"/>
              </a:rPr>
              <a:t>         </a:t>
            </a:r>
            <a:r>
              <a:rPr lang="en-US" sz="2400" dirty="0" smtClean="0">
                <a:ea typeface="Cambria Math" pitchFamily="18" charset="0"/>
              </a:rPr>
              <a:t>log</a:t>
            </a:r>
            <a:r>
              <a:rPr lang="ru-RU" sz="2400" dirty="0" smtClean="0">
                <a:ea typeface="Cambria Math" pitchFamily="18" charset="0"/>
              </a:rPr>
              <a:t> </a:t>
            </a:r>
            <a:r>
              <a:rPr lang="en-US" sz="1800" dirty="0" smtClean="0">
                <a:ea typeface="Cambria Math" pitchFamily="18" charset="0"/>
              </a:rPr>
              <a:t>3</a:t>
            </a:r>
            <a:r>
              <a:rPr lang="en-US" sz="2400" dirty="0" smtClean="0">
                <a:ea typeface="Cambria Math" pitchFamily="18" charset="0"/>
              </a:rPr>
              <a:t> </a:t>
            </a:r>
            <a:r>
              <a:rPr lang="en-US" sz="3200" dirty="0" smtClean="0">
                <a:ea typeface="Cambria Math" pitchFamily="18" charset="0"/>
              </a:rPr>
              <a:t>x</a:t>
            </a:r>
            <a:r>
              <a:rPr lang="ru-RU" sz="2400" dirty="0" smtClean="0"/>
              <a:t>+ 2\</a:t>
            </a:r>
            <a:r>
              <a:rPr lang="en-US" sz="2400" dirty="0" smtClean="0"/>
              <a:t>log </a:t>
            </a:r>
            <a:r>
              <a:rPr lang="ru-RU" sz="1800" dirty="0" smtClean="0"/>
              <a:t>3</a:t>
            </a:r>
            <a:r>
              <a:rPr lang="en-US" sz="2400" dirty="0" smtClean="0"/>
              <a:t> </a:t>
            </a:r>
            <a:r>
              <a:rPr lang="en-US" sz="2800" dirty="0" smtClean="0"/>
              <a:t>x</a:t>
            </a:r>
            <a:r>
              <a:rPr lang="ru-RU" sz="2400" dirty="0" smtClean="0"/>
              <a:t> </a:t>
            </a:r>
            <a:r>
              <a:rPr lang="en-US" sz="2400" dirty="0" smtClean="0"/>
              <a:t> </a:t>
            </a:r>
            <a:r>
              <a:rPr lang="ru-RU" sz="2400" dirty="0" smtClean="0"/>
              <a:t>=</a:t>
            </a:r>
            <a:r>
              <a:rPr lang="en-US" sz="2400" dirty="0" smtClean="0"/>
              <a:t>3</a:t>
            </a:r>
            <a:endParaRPr lang="ru-RU" sz="2400" dirty="0" smtClean="0"/>
          </a:p>
          <a:p>
            <a:pPr algn="l"/>
            <a:r>
              <a:rPr lang="en-US" sz="2400" dirty="0" smtClean="0"/>
              <a:t>   log </a:t>
            </a:r>
            <a:r>
              <a:rPr lang="en-US" sz="1400" dirty="0" smtClean="0"/>
              <a:t>3</a:t>
            </a:r>
            <a:r>
              <a:rPr lang="en-US" sz="2400" dirty="0" smtClean="0"/>
              <a:t> </a:t>
            </a:r>
            <a:r>
              <a:rPr lang="en-US" sz="2800" dirty="0" smtClean="0"/>
              <a:t>x = t</a:t>
            </a:r>
            <a:endParaRPr lang="ru-RU" sz="2800" dirty="0" smtClean="0"/>
          </a:p>
          <a:p>
            <a:pPr algn="l"/>
            <a:r>
              <a:rPr lang="ru-RU" sz="2800" dirty="0" smtClean="0"/>
              <a:t>      </a:t>
            </a:r>
            <a:r>
              <a:rPr lang="en-US" sz="2400" dirty="0" smtClean="0"/>
              <a:t>t+ 2\t – 3 = 0</a:t>
            </a:r>
          </a:p>
          <a:p>
            <a:pPr algn="l"/>
            <a:r>
              <a:rPr lang="en-US" sz="2400" dirty="0" smtClean="0"/>
              <a:t> t</a:t>
            </a:r>
            <a:r>
              <a:rPr lang="en-US" sz="2400" baseline="30000" dirty="0" smtClean="0"/>
              <a:t>2 </a:t>
            </a:r>
            <a:r>
              <a:rPr lang="en-US" sz="2400" dirty="0" smtClean="0"/>
              <a:t>+ 2 -3t = 0, </a:t>
            </a:r>
          </a:p>
          <a:p>
            <a:pPr algn="l"/>
            <a:r>
              <a:rPr lang="en-US" sz="2400" dirty="0" smtClean="0"/>
              <a:t>   t</a:t>
            </a:r>
            <a:r>
              <a:rPr lang="en-US" sz="2400" baseline="-25000" dirty="0" smtClean="0"/>
              <a:t>1 </a:t>
            </a:r>
            <a:r>
              <a:rPr lang="en-US" sz="2400" dirty="0" smtClean="0"/>
              <a:t>= 1, t</a:t>
            </a:r>
            <a:r>
              <a:rPr lang="en-US" sz="2400" baseline="-25000" dirty="0" smtClean="0"/>
              <a:t>2  </a:t>
            </a:r>
            <a:r>
              <a:rPr lang="en-US" sz="2400" dirty="0" smtClean="0"/>
              <a:t>= 2</a:t>
            </a:r>
          </a:p>
          <a:p>
            <a:pPr algn="l"/>
            <a:r>
              <a:rPr lang="en-US" sz="2400" dirty="0" smtClean="0">
                <a:ea typeface="Cambria Math" pitchFamily="18" charset="0"/>
              </a:rPr>
              <a:t>      log</a:t>
            </a:r>
            <a:r>
              <a:rPr lang="en-US" sz="1800" dirty="0" smtClean="0">
                <a:ea typeface="Cambria Math" pitchFamily="18" charset="0"/>
              </a:rPr>
              <a:t>3</a:t>
            </a:r>
            <a:r>
              <a:rPr lang="en-US" sz="2400" dirty="0" smtClean="0">
                <a:ea typeface="Cambria Math" pitchFamily="18" charset="0"/>
              </a:rPr>
              <a:t> </a:t>
            </a:r>
            <a:r>
              <a:rPr lang="en-US" sz="3200" dirty="0" smtClean="0">
                <a:ea typeface="Cambria Math" pitchFamily="18" charset="0"/>
              </a:rPr>
              <a:t>x</a:t>
            </a:r>
            <a:r>
              <a:rPr lang="en-US" sz="2400" dirty="0" smtClean="0"/>
              <a:t> =2</a:t>
            </a:r>
            <a:r>
              <a:rPr lang="en-US" sz="2400" dirty="0" smtClean="0">
                <a:ea typeface="Cambria Math" pitchFamily="18" charset="0"/>
              </a:rPr>
              <a:t>       log</a:t>
            </a:r>
            <a:r>
              <a:rPr lang="en-US" sz="1800" dirty="0" smtClean="0">
                <a:ea typeface="Cambria Math" pitchFamily="18" charset="0"/>
              </a:rPr>
              <a:t>3</a:t>
            </a:r>
            <a:r>
              <a:rPr lang="en-US" sz="2400" dirty="0" smtClean="0">
                <a:ea typeface="Cambria Math" pitchFamily="18" charset="0"/>
              </a:rPr>
              <a:t> </a:t>
            </a:r>
            <a:r>
              <a:rPr lang="en-US" sz="3200" dirty="0" smtClean="0">
                <a:ea typeface="Cambria Math" pitchFamily="18" charset="0"/>
              </a:rPr>
              <a:t>x</a:t>
            </a:r>
            <a:r>
              <a:rPr lang="en-US" sz="2400" dirty="0" smtClean="0"/>
              <a:t>= 1 </a:t>
            </a:r>
            <a:endParaRPr lang="ru-RU" sz="2400" dirty="0" smtClean="0"/>
          </a:p>
          <a:p>
            <a:pPr algn="l"/>
            <a:r>
              <a:rPr lang="en-US" sz="2400" dirty="0" smtClean="0"/>
              <a:t>      X</a:t>
            </a:r>
            <a:r>
              <a:rPr lang="ru-RU" sz="2400" dirty="0" smtClean="0"/>
              <a:t>= </a:t>
            </a:r>
            <a:r>
              <a:rPr lang="en-US" sz="2400" dirty="0" smtClean="0"/>
              <a:t>9</a:t>
            </a:r>
            <a:r>
              <a:rPr lang="ru-RU" sz="2400" dirty="0" smtClean="0"/>
              <a:t>                       </a:t>
            </a:r>
            <a:r>
              <a:rPr lang="en-US" sz="2400" dirty="0" smtClean="0"/>
              <a:t>x</a:t>
            </a:r>
            <a:r>
              <a:rPr lang="ru-RU" sz="2400" dirty="0" smtClean="0"/>
              <a:t>=</a:t>
            </a:r>
            <a:r>
              <a:rPr lang="en-US" sz="2400" dirty="0" smtClean="0"/>
              <a:t>3</a:t>
            </a:r>
            <a:endParaRPr lang="ru-RU" sz="2400" dirty="0" smtClean="0"/>
          </a:p>
          <a:p>
            <a:pPr algn="l"/>
            <a:r>
              <a:rPr lang="ru-RU" sz="2400" dirty="0" smtClean="0"/>
              <a:t>Ответ: 3 и 9 </a:t>
            </a:r>
          </a:p>
          <a:p>
            <a:pPr algn="l"/>
            <a:endParaRPr lang="ru-RU" sz="2400" dirty="0" smtClean="0"/>
          </a:p>
          <a:p>
            <a:pPr algn="l"/>
            <a:endParaRPr lang="ru-RU" sz="2400" dirty="0">
              <a:latin typeface="Cambria Math" pitchFamily="18" charset="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6228184" y="1700808"/>
            <a:ext cx="2232248" cy="4032448"/>
          </a:xfrm>
          <a:prstGeom prst="rect">
            <a:avLst/>
          </a:prstGeom>
          <a:noFill/>
          <a:ln w="9525">
            <a:noFill/>
            <a:miter lim="800000"/>
            <a:headEnd/>
            <a:tailEnd/>
          </a:ln>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3" dur="500"/>
                                        <p:tgtEl>
                                          <p:spTgt spid="10">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0">
                                            <p:txEl>
                                              <p:pRg st="5" end="5"/>
                                            </p:txEl>
                                          </p:spTgt>
                                        </p:tgtEl>
                                        <p:attrNameLst>
                                          <p:attrName>style.visibility</p:attrName>
                                        </p:attrNameLst>
                                      </p:cBhvr>
                                      <p:to>
                                        <p:strVal val="visible"/>
                                      </p:to>
                                    </p:set>
                                    <p:animEffect transition="in" filter="checkerboard(across)">
                                      <p:cBhvr>
                                        <p:cTn id="48" dur="500"/>
                                        <p:tgtEl>
                                          <p:spTgt spid="10">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0">
                                            <p:txEl>
                                              <p:pRg st="6" end="6"/>
                                            </p:txEl>
                                          </p:spTgt>
                                        </p:tgtEl>
                                        <p:attrNameLst>
                                          <p:attrName>style.visibility</p:attrName>
                                        </p:attrNameLst>
                                      </p:cBhvr>
                                      <p:to>
                                        <p:strVal val="visible"/>
                                      </p:to>
                                    </p:set>
                                    <p:animEffect transition="in" filter="checkerboard(across)">
                                      <p:cBhvr>
                                        <p:cTn id="53" dur="500"/>
                                        <p:tgtEl>
                                          <p:spTgt spid="10">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10">
                                            <p:txEl>
                                              <p:pRg st="7" end="7"/>
                                            </p:txEl>
                                          </p:spTgt>
                                        </p:tgtEl>
                                        <p:attrNameLst>
                                          <p:attrName>style.visibility</p:attrName>
                                        </p:attrNameLst>
                                      </p:cBhvr>
                                      <p:to>
                                        <p:strVal val="visible"/>
                                      </p:to>
                                    </p:set>
                                    <p:animEffect transition="in" filter="checkerboard(across)">
                                      <p:cBhvr>
                                        <p:cTn id="58" dur="500"/>
                                        <p:tgtEl>
                                          <p:spTgt spid="10">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0">
                                            <p:txEl>
                                              <p:pRg st="8" end="8"/>
                                            </p:txEl>
                                          </p:spTgt>
                                        </p:tgtEl>
                                        <p:attrNameLst>
                                          <p:attrName>style.visibility</p:attrName>
                                        </p:attrNameLst>
                                      </p:cBhvr>
                                      <p:to>
                                        <p:strVal val="visible"/>
                                      </p:to>
                                    </p:set>
                                    <p:animEffect transition="in" filter="checkerboard(across)">
                                      <p:cBhvr>
                                        <p:cTn id="63" dur="500"/>
                                        <p:tgtEl>
                                          <p:spTgt spid="10">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10">
                                            <p:txEl>
                                              <p:pRg st="9" end="9"/>
                                            </p:txEl>
                                          </p:spTgt>
                                        </p:tgtEl>
                                        <p:attrNameLst>
                                          <p:attrName>style.visibility</p:attrName>
                                        </p:attrNameLst>
                                      </p:cBhvr>
                                      <p:to>
                                        <p:strVal val="visible"/>
                                      </p:to>
                                    </p:set>
                                    <p:animEffect transition="in" filter="checkerboard(across)">
                                      <p:cBhvr>
                                        <p:cTn id="68"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600" b="1" dirty="0" smtClean="0">
                <a:solidFill>
                  <a:schemeClr val="accent4"/>
                </a:solidFill>
              </a:rPr>
              <a:t>Математический поединок. </a:t>
            </a:r>
            <a:r>
              <a:rPr lang="ru-RU" sz="3600" dirty="0" smtClean="0">
                <a:solidFill>
                  <a:schemeClr val="accent4"/>
                </a:solidFill>
              </a:rPr>
              <a:t/>
            </a:r>
            <a:br>
              <a:rPr lang="ru-RU" sz="3600" dirty="0" smtClean="0">
                <a:solidFill>
                  <a:schemeClr val="accent4"/>
                </a:solidFill>
              </a:rPr>
            </a:br>
            <a:r>
              <a:rPr lang="ru-RU" sz="3600" dirty="0" smtClean="0">
                <a:solidFill>
                  <a:schemeClr val="accent4"/>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endParaRPr lang="en-US" sz="2400" i="1" dirty="0" smtClean="0">
              <a:solidFill>
                <a:schemeClr val="accent4"/>
              </a:solidFill>
            </a:endParaRPr>
          </a:p>
          <a:p>
            <a:pPr algn="l"/>
            <a:r>
              <a:rPr lang="ru-RU" sz="2400" b="1" dirty="0" smtClean="0">
                <a:solidFill>
                  <a:schemeClr val="accent4"/>
                </a:solidFill>
              </a:rPr>
              <a:t>Решите логарифмические неравенства</a:t>
            </a:r>
            <a:r>
              <a:rPr lang="en-US" sz="2400" b="1" dirty="0" smtClean="0">
                <a:solidFill>
                  <a:schemeClr val="accent4"/>
                </a:solidFill>
              </a:rPr>
              <a:t>:</a:t>
            </a:r>
            <a:r>
              <a:rPr lang="ru-RU" sz="2400" b="1" dirty="0" smtClean="0">
                <a:solidFill>
                  <a:schemeClr val="accent4"/>
                </a:solidFill>
              </a:rPr>
              <a:t> </a:t>
            </a:r>
          </a:p>
          <a:p>
            <a:pPr algn="l"/>
            <a:endParaRPr lang="en-US" sz="2400" dirty="0" smtClean="0">
              <a:solidFill>
                <a:schemeClr val="accent4"/>
              </a:solidFill>
              <a:latin typeface="Cambria Math" pitchFamily="18" charset="0"/>
              <a:ea typeface="Cambria Math" pitchFamily="18" charset="0"/>
            </a:endParaRPr>
          </a:p>
          <a:p>
            <a:pPr marL="514350" indent="-514350" algn="l"/>
            <a:r>
              <a:rPr lang="en-US" sz="2800" dirty="0" smtClean="0">
                <a:solidFill>
                  <a:schemeClr val="accent4"/>
                </a:solidFill>
              </a:rPr>
              <a:t>1)  log1\2 ( 3x-1)&lt; log1\2 ( 3-x)</a:t>
            </a:r>
          </a:p>
          <a:p>
            <a:pPr marL="514350" indent="-514350" algn="l">
              <a:buAutoNum type="arabicParenR"/>
            </a:pPr>
            <a:endParaRPr lang="ru-RU" sz="2800" dirty="0" smtClean="0">
              <a:solidFill>
                <a:schemeClr val="accent4"/>
              </a:solidFill>
            </a:endParaRPr>
          </a:p>
          <a:p>
            <a:pPr algn="l"/>
            <a:r>
              <a:rPr lang="en-US" sz="2800" dirty="0" smtClean="0">
                <a:solidFill>
                  <a:schemeClr val="accent4"/>
                </a:solidFill>
                <a:ea typeface="Cambria Math" pitchFamily="18" charset="0"/>
              </a:rPr>
              <a:t>2) Log 3 (4x-9) &lt;1</a:t>
            </a:r>
          </a:p>
          <a:p>
            <a:pPr algn="l"/>
            <a:endParaRPr lang="en-US" sz="2800" dirty="0" smtClean="0">
              <a:solidFill>
                <a:schemeClr val="accent4"/>
              </a:solidFill>
              <a:ea typeface="Cambria Math" pitchFamily="18" charset="0"/>
            </a:endParaRPr>
          </a:p>
          <a:p>
            <a:pPr algn="l"/>
            <a:r>
              <a:rPr lang="en-US" sz="2800" dirty="0" smtClean="0">
                <a:solidFill>
                  <a:schemeClr val="accent4"/>
                </a:solidFill>
                <a:ea typeface="Cambria Math" pitchFamily="18" charset="0"/>
              </a:rPr>
              <a:t>3) Log 1\</a:t>
            </a:r>
            <a:r>
              <a:rPr lang="el-GR" sz="2800" dirty="0" smtClean="0">
                <a:solidFill>
                  <a:schemeClr val="accent4"/>
                </a:solidFill>
                <a:ea typeface="Cambria Math" pitchFamily="18" charset="0"/>
              </a:rPr>
              <a:t>π</a:t>
            </a:r>
            <a:r>
              <a:rPr lang="en-US" sz="2800" dirty="0" smtClean="0">
                <a:solidFill>
                  <a:schemeClr val="accent4"/>
                </a:solidFill>
                <a:ea typeface="Cambria Math" pitchFamily="18" charset="0"/>
              </a:rPr>
              <a:t> ( 2+x) \ ( 2-x) &gt; log 1\</a:t>
            </a:r>
            <a:r>
              <a:rPr lang="el-GR" sz="2800" dirty="0" smtClean="0">
                <a:solidFill>
                  <a:schemeClr val="accent4"/>
                </a:solidFill>
                <a:ea typeface="Cambria Math" pitchFamily="18" charset="0"/>
              </a:rPr>
              <a:t>π</a:t>
            </a:r>
            <a:r>
              <a:rPr lang="en-US" sz="2800" dirty="0" smtClean="0">
                <a:solidFill>
                  <a:schemeClr val="accent4"/>
                </a:solidFill>
                <a:ea typeface="Cambria Math" pitchFamily="18" charset="0"/>
              </a:rPr>
              <a:t> 2</a:t>
            </a:r>
            <a:endParaRPr lang="ru-RU" sz="2800" dirty="0">
              <a:solidFill>
                <a:schemeClr val="accent4"/>
              </a:solidFill>
              <a:ea typeface="Cambria Math" pitchFamily="18" charset="0"/>
            </a:endParaRPr>
          </a:p>
        </p:txBody>
      </p:sp>
      <p:pic>
        <p:nvPicPr>
          <p:cNvPr id="11" name="Picture 4" descr="32"/>
          <p:cNvPicPr>
            <a:picLocks noGrp="1" noChangeAspect="1" noChangeArrowheads="1"/>
          </p:cNvPicPr>
          <p:nvPr>
            <p:ph sz="half" idx="1"/>
          </p:nvPr>
        </p:nvPicPr>
        <p:blipFill>
          <a:blip r:embed="rId3" cstate="print">
            <a:clrChange>
              <a:clrFrom>
                <a:srgbClr val="FFFFFF"/>
              </a:clrFrom>
              <a:clrTo>
                <a:srgbClr val="FFFFFF">
                  <a:alpha val="0"/>
                </a:srgbClr>
              </a:clrTo>
            </a:clrChange>
          </a:blip>
          <a:srcRect/>
          <a:stretch>
            <a:fillRect/>
          </a:stretch>
        </p:blipFill>
        <p:spPr bwMode="auto">
          <a:xfrm>
            <a:off x="7020272" y="1124744"/>
            <a:ext cx="1944216" cy="2808312"/>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0">
                                            <p:bg/>
                                          </p:spTgt>
                                        </p:tgtEl>
                                        <p:attrNameLst>
                                          <p:attrName>style.visibility</p:attrName>
                                        </p:attrNameLst>
                                      </p:cBhvr>
                                      <p:to>
                                        <p:strVal val="visible"/>
                                      </p:to>
                                    </p:set>
                                    <p:animEffect transition="in" filter="checkerboard(across)">
                                      <p:cBhvr>
                                        <p:cTn id="13" dur="500"/>
                                        <p:tgtEl>
                                          <p:spTgt spid="10">
                                            <p:bg/>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18" dur="500"/>
                                        <p:tgtEl>
                                          <p:spTgt spid="1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checkerboard(across)">
                                      <p:cBhvr>
                                        <p:cTn id="23" dur="500"/>
                                        <p:tgtEl>
                                          <p:spTgt spid="1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checkerboard(across)">
                                      <p:cBhvr>
                                        <p:cTn id="28" dur="500"/>
                                        <p:tgtEl>
                                          <p:spTgt spid="10">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animEffect transition="in" filter="checkerboard(across)">
                                      <p:cBhvr>
                                        <p:cTn id="33"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solidFill>
            <a:schemeClr val="accent1">
              <a:lumMod val="20000"/>
              <a:lumOff val="80000"/>
            </a:schemeClr>
          </a:solidFill>
          <a:ln>
            <a:noFill/>
          </a:ln>
        </p:spPr>
        <p:txBody>
          <a:bodyPr>
            <a:normAutofit lnSpcReduction="10000"/>
          </a:bodyPr>
          <a:lstStyle/>
          <a:p>
            <a:r>
              <a:rPr lang="ru-RU" b="1" dirty="0" smtClean="0">
                <a:solidFill>
                  <a:schemeClr val="bg2">
                    <a:lumMod val="25000"/>
                  </a:schemeClr>
                </a:solidFill>
                <a:latin typeface="Cambria Math" pitchFamily="18" charset="0"/>
                <a:ea typeface="Cambria Math" pitchFamily="18" charset="0"/>
              </a:rPr>
              <a:t> </a:t>
            </a:r>
            <a:r>
              <a:rPr lang="ru-RU" b="1" dirty="0" smtClean="0">
                <a:solidFill>
                  <a:srgbClr val="C00000"/>
                </a:solidFill>
                <a:latin typeface="Cambria Math" pitchFamily="18" charset="0"/>
                <a:ea typeface="Cambria Math" pitchFamily="18" charset="0"/>
              </a:rPr>
              <a:t>«Доказательство» неравенства 2&gt;3 </a:t>
            </a:r>
          </a:p>
          <a:p>
            <a:r>
              <a:rPr lang="ru-RU" dirty="0" smtClean="0">
                <a:solidFill>
                  <a:schemeClr val="bg2">
                    <a:lumMod val="25000"/>
                  </a:schemeClr>
                </a:solidFill>
              </a:rPr>
              <a:t> Рассмотрим неравенство </a:t>
            </a:r>
          </a:p>
          <a:p>
            <a:r>
              <a:rPr lang="ru-RU" dirty="0" smtClean="0">
                <a:solidFill>
                  <a:schemeClr val="bg2">
                    <a:lumMod val="25000"/>
                  </a:schemeClr>
                </a:solidFill>
              </a:rPr>
              <a:t> 1/4&gt;1/8 </a:t>
            </a:r>
          </a:p>
          <a:p>
            <a:r>
              <a:rPr lang="ru-RU" dirty="0" smtClean="0">
                <a:solidFill>
                  <a:schemeClr val="bg2">
                    <a:lumMod val="25000"/>
                  </a:schemeClr>
                </a:solidFill>
              </a:rPr>
              <a:t> Затем сделаем следующее преобразование </a:t>
            </a:r>
          </a:p>
          <a:p>
            <a:r>
              <a:rPr lang="ru-RU" dirty="0" smtClean="0">
                <a:solidFill>
                  <a:schemeClr val="bg2">
                    <a:lumMod val="25000"/>
                  </a:schemeClr>
                </a:solidFill>
              </a:rPr>
              <a:t> (1/2)</a:t>
            </a:r>
            <a:r>
              <a:rPr lang="ru-RU" baseline="30000" dirty="0" smtClean="0">
                <a:solidFill>
                  <a:schemeClr val="bg2">
                    <a:lumMod val="25000"/>
                  </a:schemeClr>
                </a:solidFill>
              </a:rPr>
              <a:t>2</a:t>
            </a:r>
            <a:r>
              <a:rPr lang="ru-RU" dirty="0" smtClean="0">
                <a:solidFill>
                  <a:schemeClr val="bg2">
                    <a:lumMod val="25000"/>
                  </a:schemeClr>
                </a:solidFill>
              </a:rPr>
              <a:t>&gt;(1/2)</a:t>
            </a:r>
            <a:r>
              <a:rPr lang="ru-RU" baseline="30000" dirty="0" smtClean="0">
                <a:solidFill>
                  <a:schemeClr val="bg2">
                    <a:lumMod val="25000"/>
                  </a:schemeClr>
                </a:solidFill>
              </a:rPr>
              <a:t>3</a:t>
            </a:r>
            <a:r>
              <a:rPr lang="ru-RU" dirty="0" smtClean="0">
                <a:solidFill>
                  <a:schemeClr val="bg2">
                    <a:lumMod val="25000"/>
                  </a:schemeClr>
                </a:solidFill>
              </a:rPr>
              <a:t> </a:t>
            </a:r>
          </a:p>
          <a:p>
            <a:r>
              <a:rPr lang="ru-RU" dirty="0" smtClean="0">
                <a:solidFill>
                  <a:schemeClr val="bg2">
                    <a:lumMod val="25000"/>
                  </a:schemeClr>
                </a:solidFill>
              </a:rPr>
              <a:t> Большему числу соответствует больший логарифм, значит, </a:t>
            </a:r>
          </a:p>
          <a:p>
            <a:r>
              <a:rPr lang="ru-RU" dirty="0" smtClean="0">
                <a:solidFill>
                  <a:schemeClr val="bg2">
                    <a:lumMod val="25000"/>
                  </a:schemeClr>
                </a:solidFill>
              </a:rPr>
              <a:t>  2</a:t>
            </a:r>
            <a:r>
              <a:rPr lang="en-US" dirty="0" err="1" smtClean="0">
                <a:solidFill>
                  <a:schemeClr val="bg2">
                    <a:lumMod val="25000"/>
                  </a:schemeClr>
                </a:solidFill>
              </a:rPr>
              <a:t>lg</a:t>
            </a:r>
            <a:r>
              <a:rPr lang="en-US" dirty="0" smtClean="0">
                <a:solidFill>
                  <a:schemeClr val="bg2">
                    <a:lumMod val="25000"/>
                  </a:schemeClr>
                </a:solidFill>
              </a:rPr>
              <a:t> </a:t>
            </a:r>
            <a:r>
              <a:rPr lang="ru-RU" dirty="0" smtClean="0">
                <a:solidFill>
                  <a:schemeClr val="bg2">
                    <a:lumMod val="25000"/>
                  </a:schemeClr>
                </a:solidFill>
              </a:rPr>
              <a:t> &gt;3</a:t>
            </a:r>
            <a:r>
              <a:rPr lang="en-US" dirty="0" err="1" smtClean="0">
                <a:solidFill>
                  <a:schemeClr val="bg2">
                    <a:lumMod val="25000"/>
                  </a:schemeClr>
                </a:solidFill>
              </a:rPr>
              <a:t>lg</a:t>
            </a:r>
            <a:r>
              <a:rPr lang="en-US" dirty="0" smtClean="0">
                <a:solidFill>
                  <a:schemeClr val="bg2">
                    <a:lumMod val="25000"/>
                  </a:schemeClr>
                </a:solidFill>
              </a:rPr>
              <a:t> </a:t>
            </a:r>
            <a:endParaRPr lang="ru-RU" dirty="0" smtClean="0">
              <a:solidFill>
                <a:schemeClr val="bg2">
                  <a:lumMod val="25000"/>
                </a:schemeClr>
              </a:solidFill>
            </a:endParaRPr>
          </a:p>
          <a:p>
            <a:r>
              <a:rPr lang="ru-RU" dirty="0" smtClean="0">
                <a:solidFill>
                  <a:schemeClr val="bg2">
                    <a:lumMod val="25000"/>
                  </a:schemeClr>
                </a:solidFill>
              </a:rPr>
              <a:t> После сокращения на </a:t>
            </a:r>
            <a:r>
              <a:rPr lang="ru-RU" dirty="0" err="1" smtClean="0">
                <a:solidFill>
                  <a:schemeClr val="bg2">
                    <a:lumMod val="25000"/>
                  </a:schemeClr>
                </a:solidFill>
              </a:rPr>
              <a:t>lg</a:t>
            </a:r>
            <a:r>
              <a:rPr lang="ru-RU" dirty="0" smtClean="0">
                <a:solidFill>
                  <a:schemeClr val="bg2">
                    <a:lumMod val="25000"/>
                  </a:schemeClr>
                </a:solidFill>
              </a:rPr>
              <a:t> имеем: 2&gt;3 </a:t>
            </a:r>
          </a:p>
          <a:p>
            <a:r>
              <a:rPr lang="ru-RU" dirty="0" smtClean="0">
                <a:solidFill>
                  <a:schemeClr val="bg2">
                    <a:lumMod val="25000"/>
                  </a:schemeClr>
                </a:solidFill>
              </a:rPr>
              <a:t> В чем ошибка этого доказательства? </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chemeClr val="accent4"/>
                </a:solidFill>
                <a:latin typeface="Century" pitchFamily="18" charset="0"/>
              </a:rPr>
              <a:t>Логарифмическая комедия. </a:t>
            </a:r>
            <a:br>
              <a:rPr lang="ru-RU" dirty="0" smtClean="0">
                <a:solidFill>
                  <a:schemeClr val="accent4"/>
                </a:solidFill>
                <a:latin typeface="Century" pitchFamily="18" charset="0"/>
              </a:rPr>
            </a:br>
            <a:endParaRPr lang="ru-RU" dirty="0">
              <a:solidFill>
                <a:schemeClr val="accent4"/>
              </a:solidFill>
              <a:latin typeface="Century" pitchFamily="18" charset="0"/>
            </a:endParaRPr>
          </a:p>
        </p:txBody>
      </p:sp>
      <p:pic>
        <p:nvPicPr>
          <p:cNvPr id="4" name="Picture 17" descr="02"/>
          <p:cNvPicPr>
            <a:picLocks noChangeAspect="1" noChangeArrowheads="1"/>
          </p:cNvPicPr>
          <p:nvPr/>
        </p:nvPicPr>
        <p:blipFill>
          <a:blip r:embed="rId2" cstate="print"/>
          <a:srcRect/>
          <a:stretch>
            <a:fillRect/>
          </a:stretch>
        </p:blipFill>
        <p:spPr bwMode="auto">
          <a:xfrm>
            <a:off x="6948264" y="188640"/>
            <a:ext cx="1907704" cy="25922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solidFill>
            <a:schemeClr val="accent1">
              <a:lumMod val="20000"/>
              <a:lumOff val="80000"/>
            </a:schemeClr>
          </a:solidFill>
          <a:ln>
            <a:noFill/>
          </a:ln>
        </p:spPr>
        <p:txBody>
          <a:bodyPr>
            <a:normAutofit/>
          </a:bodyPr>
          <a:lstStyle/>
          <a:p>
            <a:pPr>
              <a:buNone/>
            </a:pPr>
            <a:r>
              <a:rPr lang="ru-RU" b="1" dirty="0" smtClean="0">
                <a:solidFill>
                  <a:schemeClr val="bg2">
                    <a:lumMod val="25000"/>
                  </a:schemeClr>
                </a:solidFill>
                <a:latin typeface="Cambria Math" pitchFamily="18" charset="0"/>
                <a:ea typeface="Cambria Math" pitchFamily="18" charset="0"/>
              </a:rPr>
              <a:t> </a:t>
            </a:r>
            <a:r>
              <a:rPr lang="ru-RU" b="1" dirty="0" smtClean="0"/>
              <a:t> </a:t>
            </a:r>
            <a:r>
              <a:rPr lang="ru-RU" dirty="0" smtClean="0">
                <a:solidFill>
                  <a:schemeClr val="accent1">
                    <a:lumMod val="75000"/>
                  </a:schemeClr>
                </a:solidFill>
              </a:rPr>
              <a:t>Задайте формулой  любую логарифмическую  функцию и </a:t>
            </a:r>
            <a:endParaRPr lang="en-US" dirty="0" smtClean="0">
              <a:solidFill>
                <a:schemeClr val="accent1">
                  <a:lumMod val="75000"/>
                </a:schemeClr>
              </a:solidFill>
            </a:endParaRPr>
          </a:p>
          <a:p>
            <a:pPr>
              <a:buNone/>
            </a:pPr>
            <a:r>
              <a:rPr lang="ru-RU" dirty="0" smtClean="0">
                <a:solidFill>
                  <a:schemeClr val="accent1">
                    <a:lumMod val="75000"/>
                  </a:schemeClr>
                </a:solidFill>
              </a:rPr>
              <a:t>запишите на листочке одним из следующих  цветов, которые на ваш взгляд соответствуют вашему настроению от проделанной вами работы</a:t>
            </a:r>
            <a:r>
              <a:rPr lang="en-US" dirty="0" smtClean="0">
                <a:solidFill>
                  <a:schemeClr val="accent1">
                    <a:lumMod val="75000"/>
                  </a:schemeClr>
                </a:solidFill>
              </a:rPr>
              <a:t>.</a:t>
            </a:r>
            <a:r>
              <a:rPr lang="ru-RU" dirty="0" smtClean="0"/>
              <a:t/>
            </a:r>
            <a:br>
              <a:rPr lang="ru-RU" dirty="0" smtClean="0"/>
            </a:br>
            <a:r>
              <a:rPr lang="ru-RU" dirty="0" smtClean="0">
                <a:solidFill>
                  <a:schemeClr val="accent2"/>
                </a:solidFill>
              </a:rPr>
              <a:t>Красный - отличное</a:t>
            </a:r>
            <a:r>
              <a:rPr lang="ru-RU" dirty="0" smtClean="0"/>
              <a:t/>
            </a:r>
            <a:br>
              <a:rPr lang="ru-RU" dirty="0" smtClean="0"/>
            </a:br>
            <a:r>
              <a:rPr lang="ru-RU" dirty="0" smtClean="0">
                <a:solidFill>
                  <a:srgbClr val="00B050"/>
                </a:solidFill>
              </a:rPr>
              <a:t>Зеленый - хорошее</a:t>
            </a:r>
            <a:r>
              <a:rPr lang="ru-RU" dirty="0" smtClean="0"/>
              <a:t/>
            </a:r>
            <a:br>
              <a:rPr lang="ru-RU" dirty="0" smtClean="0"/>
            </a:br>
            <a:r>
              <a:rPr lang="ru-RU" dirty="0" smtClean="0">
                <a:solidFill>
                  <a:schemeClr val="accent4">
                    <a:lumMod val="75000"/>
                  </a:schemeClr>
                </a:solidFill>
              </a:rPr>
              <a:t>Синий – удовлетворительное</a:t>
            </a:r>
          </a:p>
          <a:p>
            <a:endParaRPr lang="ru-RU" dirty="0" smtClean="0">
              <a:solidFill>
                <a:schemeClr val="bg2">
                  <a:lumMod val="25000"/>
                </a:schemeClr>
              </a:solidFill>
            </a:endParaRPr>
          </a:p>
          <a:p>
            <a:endParaRPr lang="ru-RU" dirty="0"/>
          </a:p>
        </p:txBody>
      </p:sp>
      <p:sp>
        <p:nvSpPr>
          <p:cNvPr id="3" name="Заголовок 2"/>
          <p:cNvSpPr>
            <a:spLocks noGrp="1"/>
          </p:cNvSpPr>
          <p:nvPr>
            <p:ph type="title"/>
          </p:nvPr>
        </p:nvSpPr>
        <p:spPr/>
        <p:txBody>
          <a:bodyPr>
            <a:normAutofit/>
          </a:bodyPr>
          <a:lstStyle/>
          <a:p>
            <a:pPr algn="ctr"/>
            <a:r>
              <a:rPr lang="ru-RU" i="1" u="sng" dirty="0" smtClean="0">
                <a:solidFill>
                  <a:schemeClr val="accent1">
                    <a:lumMod val="75000"/>
                  </a:schemeClr>
                </a:solidFill>
                <a:latin typeface="Cambria Math" pitchFamily="18" charset="0"/>
                <a:ea typeface="Cambria Math" pitchFamily="18" charset="0"/>
              </a:rPr>
              <a:t>Рефлексия</a:t>
            </a:r>
            <a:endParaRPr lang="ru-RU" i="1" u="sng" dirty="0">
              <a:solidFill>
                <a:schemeClr val="accent1">
                  <a:lumMod val="75000"/>
                </a:schemeClr>
              </a:solidFill>
              <a:latin typeface="Cambria Math" pitchFamily="18" charset="0"/>
              <a:ea typeface="Cambria Math" pitchFamily="18" charset="0"/>
            </a:endParaRPr>
          </a:p>
        </p:txBody>
      </p:sp>
      <p:pic>
        <p:nvPicPr>
          <p:cNvPr id="4" name="Picture 17" descr="02"/>
          <p:cNvPicPr>
            <a:picLocks noChangeAspect="1" noChangeArrowheads="1"/>
          </p:cNvPicPr>
          <p:nvPr/>
        </p:nvPicPr>
        <p:blipFill>
          <a:blip r:embed="rId2" cstate="print"/>
          <a:srcRect/>
          <a:stretch>
            <a:fillRect/>
          </a:stretch>
        </p:blipFill>
        <p:spPr bwMode="auto">
          <a:xfrm>
            <a:off x="6804248" y="188640"/>
            <a:ext cx="1907704" cy="25922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260648"/>
            <a:ext cx="8280920" cy="4176985"/>
          </a:xfrm>
          <a:solidFill>
            <a:schemeClr val="bg2"/>
          </a:solidFill>
        </p:spPr>
        <p:txBody>
          <a:bodyPr>
            <a:normAutofit/>
          </a:bodyPr>
          <a:lstStyle/>
          <a:p>
            <a:pPr algn="l"/>
            <a:r>
              <a:rPr lang="ru-RU" sz="6000" i="1" dirty="0" smtClean="0"/>
              <a:t>  </a:t>
            </a:r>
            <a:r>
              <a:rPr lang="ru-RU" sz="4000" i="1" dirty="0" smtClean="0">
                <a:latin typeface="Constantia" pitchFamily="18" charset="0"/>
              </a:rPr>
              <a:t>Разминка</a:t>
            </a:r>
            <a:br>
              <a:rPr lang="ru-RU" sz="4000" i="1" dirty="0" smtClean="0">
                <a:latin typeface="Constantia" pitchFamily="18" charset="0"/>
              </a:rPr>
            </a:br>
            <a:r>
              <a:rPr lang="ru-RU" sz="2200" dirty="0" smtClean="0">
                <a:latin typeface="Cambria Math" pitchFamily="18" charset="0"/>
                <a:ea typeface="Cambria Math" pitchFamily="18" charset="0"/>
              </a:rPr>
              <a:t>1. Дайте определение логарифма числа по заданному основанию. </a:t>
            </a:r>
            <a:br>
              <a:rPr lang="ru-RU" sz="2200" dirty="0" smtClean="0">
                <a:latin typeface="Cambria Math" pitchFamily="18" charset="0"/>
                <a:ea typeface="Cambria Math" pitchFamily="18" charset="0"/>
              </a:rPr>
            </a:br>
            <a:r>
              <a:rPr lang="ru-RU" sz="2200" dirty="0" smtClean="0">
                <a:latin typeface="Cambria Math" pitchFamily="18" charset="0"/>
                <a:ea typeface="Cambria Math" pitchFamily="18" charset="0"/>
              </a:rPr>
              <a:t> 2. Основное логарифмическое тождество. </a:t>
            </a:r>
            <a:br>
              <a:rPr lang="ru-RU" sz="2200" dirty="0" smtClean="0">
                <a:latin typeface="Cambria Math" pitchFamily="18" charset="0"/>
                <a:ea typeface="Cambria Math" pitchFamily="18" charset="0"/>
              </a:rPr>
            </a:br>
            <a:r>
              <a:rPr lang="ru-RU" sz="2200" dirty="0" smtClean="0">
                <a:latin typeface="Cambria Math" pitchFamily="18" charset="0"/>
                <a:ea typeface="Cambria Math" pitchFamily="18" charset="0"/>
              </a:rPr>
              <a:t> 3. Чему равен логарифм единицы? </a:t>
            </a:r>
            <a:br>
              <a:rPr lang="ru-RU" sz="2200" dirty="0" smtClean="0">
                <a:latin typeface="Cambria Math" pitchFamily="18" charset="0"/>
                <a:ea typeface="Cambria Math" pitchFamily="18" charset="0"/>
              </a:rPr>
            </a:br>
            <a:r>
              <a:rPr lang="ru-RU" sz="2200" dirty="0" smtClean="0">
                <a:latin typeface="Cambria Math" pitchFamily="18" charset="0"/>
                <a:ea typeface="Cambria Math" pitchFamily="18" charset="0"/>
              </a:rPr>
              <a:t> 4. Чему равен логарифм числа по тому же основанию? </a:t>
            </a:r>
            <a:br>
              <a:rPr lang="ru-RU" sz="2200" dirty="0" smtClean="0">
                <a:latin typeface="Cambria Math" pitchFamily="18" charset="0"/>
                <a:ea typeface="Cambria Math" pitchFamily="18" charset="0"/>
              </a:rPr>
            </a:br>
            <a:r>
              <a:rPr lang="ru-RU" sz="2200" dirty="0" smtClean="0">
                <a:latin typeface="Cambria Math" pitchFamily="18" charset="0"/>
                <a:ea typeface="Cambria Math" pitchFamily="18" charset="0"/>
              </a:rPr>
              <a:t> 5. Чему равен логарифм произведения? </a:t>
            </a:r>
            <a:br>
              <a:rPr lang="ru-RU" sz="2200" dirty="0" smtClean="0">
                <a:latin typeface="Cambria Math" pitchFamily="18" charset="0"/>
                <a:ea typeface="Cambria Math" pitchFamily="18" charset="0"/>
              </a:rPr>
            </a:br>
            <a:r>
              <a:rPr lang="ru-RU" sz="2200" dirty="0" smtClean="0">
                <a:latin typeface="Cambria Math" pitchFamily="18" charset="0"/>
                <a:ea typeface="Cambria Math" pitchFamily="18" charset="0"/>
              </a:rPr>
              <a:t> 6. Чему равен логарифм частного? </a:t>
            </a:r>
            <a:br>
              <a:rPr lang="ru-RU" sz="2200" dirty="0" smtClean="0">
                <a:latin typeface="Cambria Math" pitchFamily="18" charset="0"/>
                <a:ea typeface="Cambria Math" pitchFamily="18" charset="0"/>
              </a:rPr>
            </a:br>
            <a:r>
              <a:rPr lang="ru-RU" sz="2200" dirty="0" smtClean="0">
                <a:latin typeface="Cambria Math" pitchFamily="18" charset="0"/>
                <a:ea typeface="Cambria Math" pitchFamily="18" charset="0"/>
              </a:rPr>
              <a:t> 7. Чему равен логарифм степени? </a:t>
            </a:r>
            <a:br>
              <a:rPr lang="ru-RU" sz="2200" dirty="0" smtClean="0">
                <a:latin typeface="Cambria Math" pitchFamily="18" charset="0"/>
                <a:ea typeface="Cambria Math" pitchFamily="18" charset="0"/>
              </a:rPr>
            </a:br>
            <a:endParaRPr lang="ru-RU" sz="2200" b="1" i="1" dirty="0">
              <a:latin typeface="Cambria Math" pitchFamily="18" charset="0"/>
              <a:ea typeface="Cambria Math" pitchFamily="18" charset="0"/>
            </a:endParaRPr>
          </a:p>
        </p:txBody>
      </p:sp>
      <p:sp>
        <p:nvSpPr>
          <p:cNvPr id="2051" name="Rectangle 3"/>
          <p:cNvSpPr>
            <a:spLocks noGrp="1" noChangeArrowheads="1"/>
          </p:cNvSpPr>
          <p:nvPr>
            <p:ph type="subTitle" idx="1"/>
          </p:nvPr>
        </p:nvSpPr>
        <p:spPr>
          <a:xfrm>
            <a:off x="4572000" y="5516563"/>
            <a:ext cx="3879850" cy="673100"/>
          </a:xfrm>
        </p:spPr>
        <p:txBody>
          <a:bodyPr>
            <a:normAutofit/>
          </a:bodyPr>
          <a:lstStyle/>
          <a:p>
            <a:pPr algn="ctr">
              <a:lnSpc>
                <a:spcPct val="90000"/>
              </a:lnSpc>
            </a:pPr>
            <a:r>
              <a:rPr lang="ru-RU" sz="3600" b="1" i="1" dirty="0" smtClean="0">
                <a:solidFill>
                  <a:schemeClr val="tx2">
                    <a:lumMod val="75000"/>
                  </a:schemeClr>
                </a:solidFill>
              </a:rPr>
              <a:t>МОЛОДЕЦ!</a:t>
            </a:r>
            <a:endParaRPr lang="ru-RU" sz="3600" b="1" i="1" dirty="0">
              <a:solidFill>
                <a:schemeClr val="tx2">
                  <a:lumMod val="75000"/>
                </a:schemeClr>
              </a:solidFill>
            </a:endParaRPr>
          </a:p>
        </p:txBody>
      </p:sp>
      <p:pic>
        <p:nvPicPr>
          <p:cNvPr id="4" name="Picture 17" descr="02"/>
          <p:cNvPicPr>
            <a:picLocks noChangeAspect="1" noChangeArrowheads="1"/>
          </p:cNvPicPr>
          <p:nvPr/>
        </p:nvPicPr>
        <p:blipFill>
          <a:blip r:embed="rId3" cstate="print"/>
          <a:srcRect/>
          <a:stretch>
            <a:fillRect/>
          </a:stretch>
        </p:blipFill>
        <p:spPr bwMode="auto">
          <a:xfrm>
            <a:off x="7020272" y="188641"/>
            <a:ext cx="2123728" cy="28803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 calcmode="lin" valueType="num">
                                      <p:cBhvr additive="base">
                                        <p:cTn id="1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692696"/>
            <a:ext cx="8892480" cy="4464496"/>
          </a:xfrm>
          <a:solidFill>
            <a:schemeClr val="bg2"/>
          </a:solidFill>
        </p:spPr>
        <p:txBody>
          <a:bodyPr>
            <a:normAutofit fontScale="90000"/>
          </a:bodyPr>
          <a:lstStyle/>
          <a:p>
            <a:pPr algn="l">
              <a:lnSpc>
                <a:spcPct val="150000"/>
              </a:lnSpc>
            </a:pPr>
            <a:r>
              <a:rPr lang="ru-RU" sz="6000" i="1" dirty="0" smtClean="0"/>
              <a:t>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6000" i="1" dirty="0" smtClean="0"/>
              <a:t/>
            </a:r>
            <a:br>
              <a:rPr lang="ru-RU" sz="6000" i="1" dirty="0" smtClean="0"/>
            </a:br>
            <a:r>
              <a:rPr lang="ru-RU" sz="4000" i="1" dirty="0" smtClean="0">
                <a:latin typeface="Constantia" pitchFamily="18" charset="0"/>
              </a:rPr>
              <a:t>Разминка</a:t>
            </a:r>
            <a:br>
              <a:rPr lang="ru-RU" sz="4000" i="1" dirty="0" smtClean="0">
                <a:latin typeface="Constantia" pitchFamily="18" charset="0"/>
              </a:rPr>
            </a:br>
            <a:r>
              <a:rPr lang="ru-RU" sz="2400" dirty="0" smtClean="0">
                <a:latin typeface="Cambria Math" pitchFamily="18" charset="0"/>
                <a:ea typeface="Cambria Math" pitchFamily="18" charset="0"/>
              </a:rPr>
              <a:t>8. Формула логарифмического перехода от одного  </a:t>
            </a:r>
            <a:br>
              <a:rPr lang="ru-RU" sz="2400" dirty="0" smtClean="0">
                <a:latin typeface="Cambria Math" pitchFamily="18" charset="0"/>
                <a:ea typeface="Cambria Math" pitchFamily="18" charset="0"/>
              </a:rPr>
            </a:br>
            <a:r>
              <a:rPr lang="ru-RU" sz="2400" dirty="0" smtClean="0">
                <a:latin typeface="Cambria Math" pitchFamily="18" charset="0"/>
                <a:ea typeface="Cambria Math" pitchFamily="18" charset="0"/>
              </a:rPr>
              <a:t>  основания к другому основанию. </a:t>
            </a:r>
            <a:br>
              <a:rPr lang="ru-RU" sz="2400" dirty="0" smtClean="0">
                <a:latin typeface="Cambria Math" pitchFamily="18" charset="0"/>
                <a:ea typeface="Cambria Math" pitchFamily="18" charset="0"/>
              </a:rPr>
            </a:br>
            <a:r>
              <a:rPr lang="ru-RU" sz="2400" dirty="0" smtClean="0">
                <a:latin typeface="Cambria Math" pitchFamily="18" charset="0"/>
                <a:ea typeface="Cambria Math" pitchFamily="18" charset="0"/>
              </a:rPr>
              <a:t> 9. Какова область определения функции </a:t>
            </a:r>
            <a:r>
              <a:rPr lang="ru-RU" sz="2400" dirty="0" err="1" smtClean="0">
                <a:latin typeface="Cambria Math" pitchFamily="18" charset="0"/>
                <a:ea typeface="Cambria Math" pitchFamily="18" charset="0"/>
              </a:rPr>
              <a:t>y=</a:t>
            </a:r>
            <a:r>
              <a:rPr lang="ru-RU" sz="2400" dirty="0" smtClean="0">
                <a:latin typeface="Cambria Math" pitchFamily="18" charset="0"/>
                <a:ea typeface="Cambria Math" pitchFamily="18" charset="0"/>
              </a:rPr>
              <a:t> </a:t>
            </a:r>
            <a:r>
              <a:rPr lang="ru-RU" sz="2400" dirty="0" err="1" smtClean="0">
                <a:latin typeface="Cambria Math" pitchFamily="18" charset="0"/>
                <a:ea typeface="Cambria Math" pitchFamily="18" charset="0"/>
              </a:rPr>
              <a:t>log</a:t>
            </a:r>
            <a:r>
              <a:rPr lang="ru-RU" sz="2400" dirty="0" smtClean="0">
                <a:latin typeface="Cambria Math" pitchFamily="18" charset="0"/>
                <a:ea typeface="Cambria Math" pitchFamily="18" charset="0"/>
              </a:rPr>
              <a:t> </a:t>
            </a:r>
            <a:r>
              <a:rPr lang="ru-RU" sz="2400" baseline="-25000" dirty="0" err="1" smtClean="0">
                <a:latin typeface="Cambria Math" pitchFamily="18" charset="0"/>
                <a:ea typeface="Cambria Math" pitchFamily="18" charset="0"/>
              </a:rPr>
              <a:t>а</a:t>
            </a:r>
            <a:r>
              <a:rPr lang="ru-RU" sz="2400" dirty="0" err="1" smtClean="0">
                <a:latin typeface="Cambria Math" pitchFamily="18" charset="0"/>
                <a:ea typeface="Cambria Math" pitchFamily="18" charset="0"/>
              </a:rPr>
              <a:t>x</a:t>
            </a:r>
            <a:r>
              <a:rPr lang="ru-RU" sz="2400" dirty="0" smtClean="0">
                <a:latin typeface="Cambria Math" pitchFamily="18" charset="0"/>
                <a:ea typeface="Cambria Math" pitchFamily="18" charset="0"/>
              </a:rPr>
              <a:t>? </a:t>
            </a:r>
            <a:br>
              <a:rPr lang="ru-RU" sz="2400" dirty="0" smtClean="0">
                <a:latin typeface="Cambria Math" pitchFamily="18" charset="0"/>
                <a:ea typeface="Cambria Math" pitchFamily="18" charset="0"/>
              </a:rPr>
            </a:br>
            <a:r>
              <a:rPr lang="ru-RU" sz="2400" dirty="0" smtClean="0">
                <a:latin typeface="Cambria Math" pitchFamily="18" charset="0"/>
                <a:ea typeface="Cambria Math" pitchFamily="18" charset="0"/>
              </a:rPr>
              <a:t> 10. Какова область значения функции </a:t>
            </a:r>
            <a:r>
              <a:rPr lang="ru-RU" sz="2400" dirty="0" err="1" smtClean="0">
                <a:latin typeface="Cambria Math" pitchFamily="18" charset="0"/>
                <a:ea typeface="Cambria Math" pitchFamily="18" charset="0"/>
              </a:rPr>
              <a:t>y=</a:t>
            </a:r>
            <a:r>
              <a:rPr lang="ru-RU" sz="2400" dirty="0" smtClean="0">
                <a:latin typeface="Cambria Math" pitchFamily="18" charset="0"/>
                <a:ea typeface="Cambria Math" pitchFamily="18" charset="0"/>
              </a:rPr>
              <a:t> </a:t>
            </a:r>
            <a:r>
              <a:rPr lang="ru-RU" sz="2400" dirty="0" err="1" smtClean="0">
                <a:latin typeface="Cambria Math" pitchFamily="18" charset="0"/>
                <a:ea typeface="Cambria Math" pitchFamily="18" charset="0"/>
              </a:rPr>
              <a:t>l</a:t>
            </a:r>
            <a:r>
              <a:rPr lang="ru-RU" sz="2400" dirty="0" smtClean="0">
                <a:latin typeface="Cambria Math" pitchFamily="18" charset="0"/>
                <a:ea typeface="Cambria Math" pitchFamily="18" charset="0"/>
              </a:rPr>
              <a:t> </a:t>
            </a:r>
            <a:r>
              <a:rPr lang="ru-RU" sz="2400" dirty="0" err="1" smtClean="0">
                <a:latin typeface="Cambria Math" pitchFamily="18" charset="0"/>
                <a:ea typeface="Cambria Math" pitchFamily="18" charset="0"/>
              </a:rPr>
              <a:t>og</a:t>
            </a:r>
            <a:r>
              <a:rPr lang="ru-RU" sz="2400" baseline="-25000" dirty="0" err="1" smtClean="0">
                <a:latin typeface="Cambria Math" pitchFamily="18" charset="0"/>
                <a:ea typeface="Cambria Math" pitchFamily="18" charset="0"/>
              </a:rPr>
              <a:t>а</a:t>
            </a:r>
            <a:r>
              <a:rPr lang="ru-RU" sz="2400" dirty="0" smtClean="0">
                <a:latin typeface="Cambria Math" pitchFamily="18" charset="0"/>
                <a:ea typeface="Cambria Math" pitchFamily="18" charset="0"/>
              </a:rPr>
              <a:t> </a:t>
            </a:r>
            <a:r>
              <a:rPr lang="ru-RU" sz="2400" dirty="0" err="1" smtClean="0">
                <a:latin typeface="Cambria Math" pitchFamily="18" charset="0"/>
                <a:ea typeface="Cambria Math" pitchFamily="18" charset="0"/>
              </a:rPr>
              <a:t>x</a:t>
            </a:r>
            <a:r>
              <a:rPr lang="ru-RU" sz="2400" dirty="0" smtClean="0">
                <a:latin typeface="Cambria Math" pitchFamily="18" charset="0"/>
                <a:ea typeface="Cambria Math" pitchFamily="18" charset="0"/>
              </a:rPr>
              <a:t>? </a:t>
            </a:r>
            <a:br>
              <a:rPr lang="ru-RU" sz="2400" dirty="0" smtClean="0">
                <a:latin typeface="Cambria Math" pitchFamily="18" charset="0"/>
                <a:ea typeface="Cambria Math" pitchFamily="18" charset="0"/>
              </a:rPr>
            </a:br>
            <a:r>
              <a:rPr lang="ru-RU" sz="2400" dirty="0" smtClean="0">
                <a:latin typeface="Cambria Math" pitchFamily="18" charset="0"/>
                <a:ea typeface="Cambria Math" pitchFamily="18" charset="0"/>
              </a:rPr>
              <a:t> 11. В каком случае функция является возрастающей            </a:t>
            </a:r>
            <a:r>
              <a:rPr lang="ru-RU" sz="2400" dirty="0" err="1" smtClean="0">
                <a:latin typeface="Cambria Math" pitchFamily="18" charset="0"/>
                <a:ea typeface="Cambria Math" pitchFamily="18" charset="0"/>
              </a:rPr>
              <a:t>y=log</a:t>
            </a:r>
            <a:r>
              <a:rPr lang="ru-RU" sz="2400" baseline="-25000" dirty="0" err="1" smtClean="0">
                <a:latin typeface="Cambria Math" pitchFamily="18" charset="0"/>
                <a:ea typeface="Cambria Math" pitchFamily="18" charset="0"/>
              </a:rPr>
              <a:t>а</a:t>
            </a:r>
            <a:r>
              <a:rPr lang="ru-RU" sz="2400" dirty="0" err="1" smtClean="0">
                <a:latin typeface="Cambria Math" pitchFamily="18" charset="0"/>
                <a:ea typeface="Cambria Math" pitchFamily="18" charset="0"/>
              </a:rPr>
              <a:t>x</a:t>
            </a:r>
            <a:r>
              <a:rPr lang="ru-RU" sz="2400" dirty="0" smtClean="0">
                <a:latin typeface="Cambria Math" pitchFamily="18" charset="0"/>
                <a:ea typeface="Cambria Math" pitchFamily="18" charset="0"/>
              </a:rPr>
              <a:t>? </a:t>
            </a:r>
            <a:br>
              <a:rPr lang="ru-RU" sz="2400" dirty="0" smtClean="0">
                <a:latin typeface="Cambria Math" pitchFamily="18" charset="0"/>
                <a:ea typeface="Cambria Math" pitchFamily="18" charset="0"/>
              </a:rPr>
            </a:br>
            <a:r>
              <a:rPr lang="ru-RU" sz="2400" dirty="0" smtClean="0">
                <a:latin typeface="Cambria Math" pitchFamily="18" charset="0"/>
                <a:ea typeface="Cambria Math" pitchFamily="18" charset="0"/>
              </a:rPr>
              <a:t> 12. В каком случае функция является убывающей </a:t>
            </a:r>
            <a:r>
              <a:rPr lang="ru-RU" sz="2400" dirty="0" err="1" smtClean="0">
                <a:latin typeface="Cambria Math" pitchFamily="18" charset="0"/>
                <a:ea typeface="Cambria Math" pitchFamily="18" charset="0"/>
              </a:rPr>
              <a:t>y=log</a:t>
            </a:r>
            <a:r>
              <a:rPr lang="ru-RU" sz="2400" baseline="-25000" dirty="0" err="1" smtClean="0">
                <a:latin typeface="Cambria Math" pitchFamily="18" charset="0"/>
                <a:ea typeface="Cambria Math" pitchFamily="18" charset="0"/>
              </a:rPr>
              <a:t>а</a:t>
            </a:r>
            <a:r>
              <a:rPr lang="ru-RU" sz="2400" dirty="0" err="1" smtClean="0">
                <a:latin typeface="Cambria Math" pitchFamily="18" charset="0"/>
                <a:ea typeface="Cambria Math" pitchFamily="18" charset="0"/>
              </a:rPr>
              <a:t>x</a:t>
            </a:r>
            <a:r>
              <a:rPr lang="ru-RU" sz="2400" dirty="0" smtClean="0">
                <a:latin typeface="Cambria Math" pitchFamily="18" charset="0"/>
                <a:ea typeface="Cambria Math" pitchFamily="18" charset="0"/>
              </a:rPr>
              <a:t>? </a:t>
            </a:r>
            <a:br>
              <a:rPr lang="ru-RU" sz="2400" dirty="0" smtClean="0">
                <a:latin typeface="Cambria Math" pitchFamily="18" charset="0"/>
                <a:ea typeface="Cambria Math" pitchFamily="18" charset="0"/>
              </a:rPr>
            </a:br>
            <a:endParaRPr lang="ru-RU" sz="2200" b="1" i="1" dirty="0">
              <a:latin typeface="Cambria Math" pitchFamily="18" charset="0"/>
              <a:ea typeface="Cambria Math" pitchFamily="18" charset="0"/>
            </a:endParaRPr>
          </a:p>
        </p:txBody>
      </p:sp>
      <p:sp>
        <p:nvSpPr>
          <p:cNvPr id="2051" name="Rectangle 3"/>
          <p:cNvSpPr>
            <a:spLocks noGrp="1" noChangeArrowheads="1"/>
          </p:cNvSpPr>
          <p:nvPr>
            <p:ph type="subTitle" idx="1"/>
          </p:nvPr>
        </p:nvSpPr>
        <p:spPr>
          <a:xfrm>
            <a:off x="4283968" y="5589240"/>
            <a:ext cx="3879850" cy="673100"/>
          </a:xfrm>
        </p:spPr>
        <p:txBody>
          <a:bodyPr>
            <a:normAutofit/>
          </a:bodyPr>
          <a:lstStyle/>
          <a:p>
            <a:pPr algn="ctr">
              <a:lnSpc>
                <a:spcPct val="90000"/>
              </a:lnSpc>
            </a:pPr>
            <a:r>
              <a:rPr lang="ru-RU" sz="3600" b="1" i="1" dirty="0" smtClean="0"/>
              <a:t>МОЛОДЕЦ!</a:t>
            </a:r>
            <a:endParaRPr lang="ru-RU" sz="3600" b="1" i="1" dirty="0"/>
          </a:p>
        </p:txBody>
      </p:sp>
      <p:pic>
        <p:nvPicPr>
          <p:cNvPr id="4" name="Picture 17" descr="02"/>
          <p:cNvPicPr>
            <a:picLocks noChangeAspect="1" noChangeArrowheads="1"/>
          </p:cNvPicPr>
          <p:nvPr/>
        </p:nvPicPr>
        <p:blipFill>
          <a:blip r:embed="rId3" cstate="print"/>
          <a:srcRect/>
          <a:stretch>
            <a:fillRect/>
          </a:stretch>
        </p:blipFill>
        <p:spPr bwMode="auto">
          <a:xfrm>
            <a:off x="7020272" y="188641"/>
            <a:ext cx="2123728" cy="28803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 calcmode="lin" valueType="num">
                                      <p:cBhvr additive="base">
                                        <p:cTn id="1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solidFill>
            <a:schemeClr val="accent1">
              <a:lumMod val="20000"/>
              <a:lumOff val="80000"/>
            </a:schemeClr>
          </a:solidFill>
        </p:spPr>
        <p:txBody>
          <a:bodyPr>
            <a:normAutofit/>
          </a:bodyPr>
          <a:lstStyle/>
          <a:p>
            <a:pPr algn="ctr">
              <a:buNone/>
            </a:pPr>
            <a:r>
              <a:rPr lang="ru-RU" b="1" dirty="0" smtClean="0">
                <a:solidFill>
                  <a:schemeClr val="accent4"/>
                </a:solidFill>
              </a:rPr>
              <a:t>Таблица ответов. </a:t>
            </a:r>
          </a:p>
          <a:p>
            <a:pPr>
              <a:buNone/>
            </a:pPr>
            <a:r>
              <a:rPr lang="ru-RU" dirty="0" smtClean="0"/>
              <a:t>  </a:t>
            </a:r>
          </a:p>
          <a:p>
            <a:r>
              <a:rPr lang="ru-RU" dirty="0" smtClean="0">
                <a:solidFill>
                  <a:schemeClr val="accent4"/>
                </a:solidFill>
              </a:rPr>
              <a:t>1     2  3  4     5     6      7    8     9</a:t>
            </a:r>
          </a:p>
          <a:p>
            <a:r>
              <a:rPr lang="ru-RU" dirty="0" smtClean="0">
                <a:solidFill>
                  <a:schemeClr val="accent2">
                    <a:lumMod val="75000"/>
                  </a:schemeClr>
                </a:solidFill>
              </a:rPr>
              <a:t>Д    Ж  О  Н    Н     Е      П    Е      Р</a:t>
            </a:r>
          </a:p>
          <a:p>
            <a:r>
              <a:rPr lang="ru-RU" sz="2400" dirty="0" smtClean="0">
                <a:solidFill>
                  <a:schemeClr val="accent4"/>
                </a:solidFill>
              </a:rPr>
              <a:t>1/3</a:t>
            </a:r>
            <a:r>
              <a:rPr lang="ru-RU" sz="2200" dirty="0" smtClean="0">
                <a:solidFill>
                  <a:schemeClr val="accent4"/>
                </a:solidFill>
              </a:rPr>
              <a:t>   </a:t>
            </a:r>
            <a:r>
              <a:rPr lang="ru-RU" dirty="0" smtClean="0">
                <a:solidFill>
                  <a:schemeClr val="accent4"/>
                </a:solidFill>
              </a:rPr>
              <a:t>2  3 -1   -1  100    1  100    0</a:t>
            </a:r>
          </a:p>
          <a:p>
            <a:endParaRPr lang="ru-RU" dirty="0" smtClean="0"/>
          </a:p>
          <a:p>
            <a:endParaRPr lang="ru-RU" dirty="0"/>
          </a:p>
        </p:txBody>
      </p:sp>
      <p:sp>
        <p:nvSpPr>
          <p:cNvPr id="3" name="Заголовок 2"/>
          <p:cNvSpPr>
            <a:spLocks noGrp="1"/>
          </p:cNvSpPr>
          <p:nvPr>
            <p:ph type="title"/>
          </p:nvPr>
        </p:nvSpPr>
        <p:spPr/>
        <p:txBody>
          <a:bodyPr/>
          <a:lstStyle/>
          <a:p>
            <a:r>
              <a:rPr lang="ru-RU" i="1" dirty="0" smtClean="0">
                <a:solidFill>
                  <a:schemeClr val="accent1">
                    <a:lumMod val="75000"/>
                  </a:schemeClr>
                </a:solidFill>
              </a:rPr>
              <a:t>« Проверь себя» </a:t>
            </a:r>
            <a:endParaRPr lang="ru-RU" i="1"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600" b="1" dirty="0" smtClean="0">
                <a:solidFill>
                  <a:srgbClr val="7030A0"/>
                </a:solidFill>
              </a:rPr>
              <a:t>Историческая справка</a:t>
            </a:r>
            <a:endParaRPr lang="ru-RU" sz="3600" b="1" dirty="0">
              <a:solidFill>
                <a:srgbClr val="7030A0"/>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ru-RU" sz="2400" dirty="0" smtClean="0">
                <a:latin typeface="Cambria Math" pitchFamily="18" charset="0"/>
                <a:ea typeface="Cambria Math" pitchFamily="18" charset="0"/>
              </a:rPr>
              <a:t>Джону Неперу принадлежит сам термин</a:t>
            </a:r>
          </a:p>
          <a:p>
            <a:pPr algn="l"/>
            <a:r>
              <a:rPr lang="ru-RU" sz="2400" dirty="0" smtClean="0">
                <a:latin typeface="Cambria Math" pitchFamily="18" charset="0"/>
                <a:ea typeface="Cambria Math" pitchFamily="18" charset="0"/>
              </a:rPr>
              <a:t> «логарифм», который он перевел как «искусственное число». Джон Непер –</a:t>
            </a:r>
          </a:p>
          <a:p>
            <a:pPr algn="l"/>
            <a:r>
              <a:rPr lang="ru-RU" sz="2400" dirty="0" smtClean="0">
                <a:latin typeface="Cambria Math" pitchFamily="18" charset="0"/>
                <a:ea typeface="Cambria Math" pitchFamily="18" charset="0"/>
              </a:rPr>
              <a:t> шотландец. В 16 лет отправился на</a:t>
            </a:r>
          </a:p>
          <a:p>
            <a:pPr algn="l"/>
            <a:r>
              <a:rPr lang="ru-RU" sz="2400" dirty="0" smtClean="0">
                <a:latin typeface="Cambria Math" pitchFamily="18" charset="0"/>
                <a:ea typeface="Cambria Math" pitchFamily="18" charset="0"/>
              </a:rPr>
              <a:t> континент, где в течение пяти лет в различных университетах Европы изучал математику и</a:t>
            </a:r>
          </a:p>
          <a:p>
            <a:pPr algn="l"/>
            <a:r>
              <a:rPr lang="ru-RU" sz="2400" dirty="0" smtClean="0">
                <a:latin typeface="Cambria Math" pitchFamily="18" charset="0"/>
                <a:ea typeface="Cambria Math" pitchFamily="18" charset="0"/>
              </a:rPr>
              <a:t> другие науки. Затем он серьезно занимался астрономией и математикой. К идее логарифмических вычислений Непер пришел еще в 80-х годах XVI века, однако опубликовал свои таблицы только в 1614 году, после 25-летних вычислений. Они вышли под названием «Описание чудесных логарифмических таблиц». </a:t>
            </a:r>
          </a:p>
          <a:p>
            <a:pPr algn="l"/>
            <a:endParaRPr lang="ru-RU" sz="2400" dirty="0">
              <a:latin typeface="Cambria Math" pitchFamily="18" charset="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7380312" y="188640"/>
            <a:ext cx="1763688" cy="41764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200" dirty="0" smtClean="0">
                <a:solidFill>
                  <a:schemeClr val="tx1"/>
                </a:solidFill>
                <a:latin typeface="Cambria Math" pitchFamily="18" charset="0"/>
                <a:ea typeface="Cambria Math" pitchFamily="18" charset="0"/>
              </a:rPr>
              <a:t>Решите логарифмические уравнения</a:t>
            </a:r>
            <a:r>
              <a:rPr lang="ru-RU" sz="3600" dirty="0" smtClean="0">
                <a:solidFill>
                  <a:schemeClr val="tx1"/>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en-US" sz="3200" dirty="0" smtClean="0">
                <a:latin typeface="Cambria Math" pitchFamily="18" charset="0"/>
                <a:ea typeface="Cambria Math" pitchFamily="18" charset="0"/>
              </a:rPr>
              <a:t>1)   log</a:t>
            </a:r>
            <a:r>
              <a:rPr lang="en-US" sz="1800" dirty="0" smtClean="0">
                <a:latin typeface="Cambria Math" pitchFamily="18" charset="0"/>
                <a:ea typeface="Cambria Math" pitchFamily="18" charset="0"/>
              </a:rPr>
              <a:t>2  </a:t>
            </a:r>
            <a:r>
              <a:rPr lang="en-US" sz="2400" dirty="0" smtClean="0">
                <a:latin typeface="Cambria Math" pitchFamily="18" charset="0"/>
                <a:ea typeface="Cambria Math" pitchFamily="18" charset="0"/>
              </a:rPr>
              <a:t>(2+</a:t>
            </a:r>
            <a:r>
              <a:rPr lang="en-US" sz="3200" dirty="0" smtClean="0">
                <a:latin typeface="Cambria Math" pitchFamily="18" charset="0"/>
                <a:ea typeface="Cambria Math" pitchFamily="18" charset="0"/>
              </a:rPr>
              <a:t>log</a:t>
            </a:r>
            <a:r>
              <a:rPr lang="en-US" dirty="0" smtClean="0">
                <a:latin typeface="Cambria Math" pitchFamily="18" charset="0"/>
                <a:ea typeface="Cambria Math" pitchFamily="18" charset="0"/>
              </a:rPr>
              <a:t>3</a:t>
            </a:r>
            <a:r>
              <a:rPr lang="en-US" sz="4000" dirty="0" smtClean="0">
                <a:latin typeface="Cambria Math" pitchFamily="18" charset="0"/>
                <a:ea typeface="Cambria Math" pitchFamily="18" charset="0"/>
              </a:rPr>
              <a:t> </a:t>
            </a:r>
            <a:r>
              <a:rPr lang="en-US" sz="3200" dirty="0" smtClean="0">
                <a:latin typeface="Cambria Math" pitchFamily="18" charset="0"/>
                <a:ea typeface="Cambria Math" pitchFamily="18" charset="0"/>
              </a:rPr>
              <a:t>(3+x)</a:t>
            </a:r>
            <a:r>
              <a:rPr lang="en-US" sz="2400" dirty="0" smtClean="0">
                <a:latin typeface="Cambria Math" pitchFamily="18" charset="0"/>
                <a:ea typeface="Cambria Math" pitchFamily="18" charset="0"/>
              </a:rPr>
              <a:t> )= </a:t>
            </a:r>
            <a:r>
              <a:rPr lang="en-US" sz="3200" dirty="0" smtClean="0">
                <a:latin typeface="Cambria Math" pitchFamily="18" charset="0"/>
                <a:ea typeface="Cambria Math" pitchFamily="18" charset="0"/>
              </a:rPr>
              <a:t>0                  </a:t>
            </a:r>
            <a:endParaRPr lang="ru-RU" sz="3200" dirty="0" smtClean="0">
              <a:latin typeface="Cambria Math" pitchFamily="18" charset="0"/>
              <a:ea typeface="Cambria Math" pitchFamily="18" charset="0"/>
            </a:endParaRPr>
          </a:p>
          <a:p>
            <a:pPr algn="l"/>
            <a:r>
              <a:rPr lang="en-US" sz="3200" dirty="0" smtClean="0">
                <a:latin typeface="Cambria Math" pitchFamily="18" charset="0"/>
                <a:ea typeface="Cambria Math" pitchFamily="18" charset="0"/>
              </a:rPr>
              <a:t> 2) </a:t>
            </a:r>
            <a:r>
              <a:rPr lang="en-US" sz="3200" dirty="0" err="1" smtClean="0">
                <a:latin typeface="Cambria Math" pitchFamily="18" charset="0"/>
                <a:ea typeface="Cambria Math" pitchFamily="18" charset="0"/>
              </a:rPr>
              <a:t>lg</a:t>
            </a:r>
            <a:r>
              <a:rPr lang="en-US" sz="3200" dirty="0" smtClean="0">
                <a:latin typeface="Cambria Math" pitchFamily="18" charset="0"/>
                <a:ea typeface="Cambria Math" pitchFamily="18" charset="0"/>
              </a:rPr>
              <a:t>(3x-2)-1/2lg(x+2)=2-lg50 </a:t>
            </a:r>
            <a:endParaRPr lang="ru-RU" sz="3200" dirty="0" smtClean="0">
              <a:latin typeface="Cambria Math" pitchFamily="18" charset="0"/>
              <a:ea typeface="Cambria Math" pitchFamily="18" charset="0"/>
            </a:endParaRPr>
          </a:p>
          <a:p>
            <a:pPr algn="l"/>
            <a:r>
              <a:rPr lang="en-US" sz="3200" dirty="0" smtClean="0">
                <a:latin typeface="Cambria Math" pitchFamily="18" charset="0"/>
                <a:ea typeface="Cambria Math" pitchFamily="18" charset="0"/>
              </a:rPr>
              <a:t> 3) </a:t>
            </a:r>
            <a:r>
              <a:rPr lang="en-US" sz="3200" dirty="0" err="1" smtClean="0">
                <a:latin typeface="Cambria Math" pitchFamily="18" charset="0"/>
                <a:ea typeface="Cambria Math" pitchFamily="18" charset="0"/>
              </a:rPr>
              <a:t>lg</a:t>
            </a:r>
            <a:r>
              <a:rPr lang="en-US" sz="3200" dirty="0" smtClean="0">
                <a:latin typeface="Cambria Math" pitchFamily="18" charset="0"/>
                <a:ea typeface="Cambria Math" pitchFamily="18" charset="0"/>
              </a:rPr>
              <a:t> </a:t>
            </a:r>
            <a:r>
              <a:rPr lang="en-US" sz="3200" baseline="30000" dirty="0" smtClean="0">
                <a:latin typeface="Cambria Math" pitchFamily="18" charset="0"/>
                <a:ea typeface="Cambria Math" pitchFamily="18" charset="0"/>
              </a:rPr>
              <a:t>2</a:t>
            </a:r>
            <a:r>
              <a:rPr lang="en-US" sz="3200" dirty="0" smtClean="0">
                <a:latin typeface="Cambria Math" pitchFamily="18" charset="0"/>
                <a:ea typeface="Cambria Math" pitchFamily="18" charset="0"/>
              </a:rPr>
              <a:t> x-5lgx+6=0 </a:t>
            </a:r>
            <a:endParaRPr lang="ru-RU" sz="3200" dirty="0" smtClean="0">
              <a:latin typeface="Cambria Math" pitchFamily="18" charset="0"/>
              <a:ea typeface="Cambria Math" pitchFamily="18" charset="0"/>
            </a:endParaRPr>
          </a:p>
          <a:p>
            <a:pPr algn="l"/>
            <a:r>
              <a:rPr lang="en-US" sz="3200" dirty="0" smtClean="0">
                <a:latin typeface="Cambria Math" pitchFamily="18" charset="0"/>
                <a:ea typeface="Cambria Math" pitchFamily="18" charset="0"/>
              </a:rPr>
              <a:t> 4) log</a:t>
            </a:r>
            <a:r>
              <a:rPr lang="ru-RU" sz="3200" baseline="-25000" dirty="0" err="1" smtClean="0">
                <a:latin typeface="Cambria Math" pitchFamily="18" charset="0"/>
                <a:ea typeface="Cambria Math" pitchFamily="18" charset="0"/>
              </a:rPr>
              <a:t>х</a:t>
            </a:r>
            <a:r>
              <a:rPr lang="en-US" sz="3200" dirty="0" smtClean="0">
                <a:latin typeface="Cambria Math" pitchFamily="18" charset="0"/>
                <a:ea typeface="Cambria Math" pitchFamily="18" charset="0"/>
              </a:rPr>
              <a:t>4+log</a:t>
            </a:r>
            <a:r>
              <a:rPr lang="ru-RU" sz="3200" baseline="-25000" dirty="0" smtClean="0">
                <a:latin typeface="Cambria Math" pitchFamily="18" charset="0"/>
                <a:ea typeface="Cambria Math" pitchFamily="18" charset="0"/>
              </a:rPr>
              <a:t>Х</a:t>
            </a:r>
            <a:r>
              <a:rPr lang="en-US" sz="3200" baseline="30000" dirty="0" smtClean="0">
                <a:latin typeface="Cambria Math" pitchFamily="18" charset="0"/>
                <a:ea typeface="Cambria Math" pitchFamily="18" charset="0"/>
              </a:rPr>
              <a:t>2</a:t>
            </a:r>
            <a:r>
              <a:rPr lang="en-US" sz="3200" dirty="0" smtClean="0">
                <a:latin typeface="Cambria Math" pitchFamily="18" charset="0"/>
                <a:ea typeface="Cambria Math" pitchFamily="18" charset="0"/>
              </a:rPr>
              <a:t>64=5 </a:t>
            </a:r>
            <a:endParaRPr lang="ru-RU" sz="3200" dirty="0" smtClean="0">
              <a:latin typeface="Cambria Math" pitchFamily="18" charset="0"/>
              <a:ea typeface="Cambria Math" pitchFamily="18" charset="0"/>
            </a:endParaRPr>
          </a:p>
          <a:p>
            <a:pPr algn="l"/>
            <a:r>
              <a:rPr lang="en-US" sz="3200" dirty="0" smtClean="0">
                <a:latin typeface="Cambria Math" pitchFamily="18" charset="0"/>
                <a:ea typeface="Cambria Math" pitchFamily="18" charset="0"/>
              </a:rPr>
              <a:t> 5) log </a:t>
            </a:r>
            <a:r>
              <a:rPr lang="en-US" sz="1800" dirty="0" smtClean="0">
                <a:latin typeface="Cambria Math" pitchFamily="18" charset="0"/>
                <a:ea typeface="Cambria Math" pitchFamily="18" charset="0"/>
              </a:rPr>
              <a:t>3</a:t>
            </a:r>
            <a:r>
              <a:rPr lang="en-US" sz="3200" dirty="0" smtClean="0">
                <a:latin typeface="Cambria Math" pitchFamily="18" charset="0"/>
                <a:ea typeface="Cambria Math" pitchFamily="18" charset="0"/>
              </a:rPr>
              <a:t> x +log </a:t>
            </a:r>
            <a:r>
              <a:rPr lang="en-US" sz="2400" dirty="0" smtClean="0">
                <a:latin typeface="Cambria Math" pitchFamily="18" charset="0"/>
                <a:ea typeface="Cambria Math" pitchFamily="18" charset="0"/>
              </a:rPr>
              <a:t>x</a:t>
            </a:r>
            <a:r>
              <a:rPr lang="en-US" sz="3200" dirty="0" smtClean="0">
                <a:latin typeface="Cambria Math" pitchFamily="18" charset="0"/>
                <a:ea typeface="Cambria Math" pitchFamily="18" charset="0"/>
              </a:rPr>
              <a:t> 9   = 3</a:t>
            </a:r>
            <a:endParaRPr lang="ru-RU" sz="3200" dirty="0" smtClean="0">
              <a:latin typeface="Cambria Math" pitchFamily="18" charset="0"/>
              <a:ea typeface="Cambria Math" pitchFamily="18" charset="0"/>
            </a:endParaRPr>
          </a:p>
          <a:p>
            <a:pPr algn="l"/>
            <a:endParaRPr lang="ru-RU" sz="3200" dirty="0">
              <a:latin typeface="Cambria Math" pitchFamily="18" charset="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6444208" y="1268760"/>
            <a:ext cx="2126320" cy="4572000"/>
          </a:xfrm>
          <a:prstGeom prst="rect">
            <a:avLst/>
          </a:prstGeom>
          <a:noFill/>
          <a:ln w="9525">
            <a:noFill/>
            <a:miter lim="800000"/>
            <a:headEnd/>
            <a:tailEnd/>
          </a:ln>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200" dirty="0" smtClean="0">
                <a:solidFill>
                  <a:schemeClr val="tx1"/>
                </a:solidFill>
                <a:latin typeface="Cambria Math" pitchFamily="18" charset="0"/>
                <a:ea typeface="Cambria Math" pitchFamily="18" charset="0"/>
              </a:rPr>
              <a:t>Решение логарифмических уравнений</a:t>
            </a:r>
            <a:r>
              <a:rPr lang="ru-RU" sz="3600" dirty="0" smtClean="0">
                <a:solidFill>
                  <a:schemeClr val="tx1"/>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en-US" sz="3200" dirty="0" smtClean="0">
                <a:ea typeface="Cambria Math" pitchFamily="18" charset="0"/>
              </a:rPr>
              <a:t>1</a:t>
            </a:r>
            <a:r>
              <a:rPr lang="en-US" sz="2400" dirty="0" smtClean="0">
                <a:ea typeface="Cambria Math" pitchFamily="18" charset="0"/>
              </a:rPr>
              <a:t>)   log2  (2+log3 (3+x) )= 0                  </a:t>
            </a:r>
            <a:endParaRPr lang="ru-RU" sz="2400" dirty="0" smtClean="0">
              <a:ea typeface="Cambria Math" pitchFamily="18" charset="0"/>
            </a:endParaRPr>
          </a:p>
          <a:p>
            <a:pPr algn="l"/>
            <a:r>
              <a:rPr lang="en-US" sz="2400" dirty="0" smtClean="0">
                <a:ea typeface="Cambria Math" pitchFamily="18" charset="0"/>
              </a:rPr>
              <a:t> </a:t>
            </a:r>
            <a:r>
              <a:rPr lang="ru-RU" sz="2400" dirty="0" smtClean="0"/>
              <a:t>Решение:</a:t>
            </a:r>
          </a:p>
          <a:p>
            <a:pPr marL="457200" indent="-457200" algn="l">
              <a:buAutoNum type="arabicParenR"/>
            </a:pPr>
            <a:r>
              <a:rPr lang="ru-RU" sz="2400" dirty="0" smtClean="0"/>
              <a:t>2+ </a:t>
            </a:r>
            <a:r>
              <a:rPr lang="en-US" sz="2400" dirty="0" smtClean="0"/>
              <a:t>log</a:t>
            </a:r>
            <a:r>
              <a:rPr lang="en-US" sz="1800" dirty="0" smtClean="0"/>
              <a:t>3 (</a:t>
            </a:r>
            <a:r>
              <a:rPr lang="en-US" sz="2400" dirty="0" smtClean="0"/>
              <a:t>3+x) =1   </a:t>
            </a:r>
            <a:r>
              <a:rPr lang="ru-RU" sz="2400" dirty="0" smtClean="0"/>
              <a:t>ОДЗ:</a:t>
            </a:r>
            <a:r>
              <a:rPr lang="en-US" sz="2400" dirty="0" smtClean="0"/>
              <a:t> 3+x&gt;0, </a:t>
            </a:r>
          </a:p>
          <a:p>
            <a:pPr marL="457200" indent="-457200" algn="l">
              <a:buAutoNum type="arabicParenR"/>
            </a:pPr>
            <a:r>
              <a:rPr lang="en-US" sz="2400" dirty="0" smtClean="0"/>
              <a:t>      log</a:t>
            </a:r>
            <a:r>
              <a:rPr lang="en-US" sz="1800" dirty="0" smtClean="0"/>
              <a:t>3</a:t>
            </a:r>
            <a:r>
              <a:rPr lang="en-US" sz="2400" dirty="0" smtClean="0"/>
              <a:t>( 3+x)= -1     </a:t>
            </a:r>
            <a:r>
              <a:rPr lang="ru-RU" sz="2400" dirty="0" smtClean="0"/>
              <a:t>   </a:t>
            </a:r>
            <a:r>
              <a:rPr lang="en-US" sz="2400" dirty="0" smtClean="0"/>
              <a:t>2+log</a:t>
            </a:r>
            <a:r>
              <a:rPr lang="en-US" dirty="0" smtClean="0"/>
              <a:t>3 </a:t>
            </a:r>
            <a:r>
              <a:rPr lang="en-US" sz="2000" dirty="0" smtClean="0"/>
              <a:t>(3+x)&gt; 0</a:t>
            </a:r>
            <a:endParaRPr lang="ru-RU" sz="2400" dirty="0" smtClean="0"/>
          </a:p>
          <a:p>
            <a:pPr algn="l"/>
            <a:r>
              <a:rPr lang="en-US" sz="2400" dirty="0" smtClean="0"/>
              <a:t>           3+x= 1\3</a:t>
            </a:r>
            <a:endParaRPr lang="ru-RU" sz="2400" dirty="0" smtClean="0"/>
          </a:p>
          <a:p>
            <a:pPr algn="l"/>
            <a:r>
              <a:rPr lang="ru-RU" sz="2400" dirty="0" smtClean="0"/>
              <a:t>  </a:t>
            </a:r>
            <a:r>
              <a:rPr lang="en-US" sz="2400" dirty="0" smtClean="0"/>
              <a:t>         x= -2 2\3</a:t>
            </a:r>
            <a:endParaRPr lang="ru-RU" sz="2400" dirty="0" smtClean="0"/>
          </a:p>
          <a:p>
            <a:pPr algn="l"/>
            <a:r>
              <a:rPr lang="ru-RU" sz="2400" dirty="0" smtClean="0"/>
              <a:t>Ответ: -2</a:t>
            </a:r>
            <a:r>
              <a:rPr lang="en-US" sz="2400" dirty="0" smtClean="0"/>
              <a:t> 2\3</a:t>
            </a:r>
            <a:r>
              <a:rPr lang="ru-RU" sz="2400" dirty="0" smtClean="0"/>
              <a:t>   </a:t>
            </a:r>
          </a:p>
          <a:p>
            <a:pPr algn="l"/>
            <a:endParaRPr lang="ru-RU" sz="2400" dirty="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7017680" y="1340768"/>
            <a:ext cx="2126320" cy="4572000"/>
          </a:xfrm>
          <a:prstGeom prst="rect">
            <a:avLst/>
          </a:prstGeom>
          <a:noFill/>
          <a:ln w="9525">
            <a:noFill/>
            <a:miter lim="800000"/>
            <a:headEnd/>
            <a:tailEnd/>
          </a:ln>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3" dur="500"/>
                                        <p:tgtEl>
                                          <p:spTgt spid="10">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0">
                                            <p:txEl>
                                              <p:pRg st="5" end="5"/>
                                            </p:txEl>
                                          </p:spTgt>
                                        </p:tgtEl>
                                        <p:attrNameLst>
                                          <p:attrName>style.visibility</p:attrName>
                                        </p:attrNameLst>
                                      </p:cBhvr>
                                      <p:to>
                                        <p:strVal val="visible"/>
                                      </p:to>
                                    </p:set>
                                    <p:animEffect transition="in" filter="checkerboard(across)">
                                      <p:cBhvr>
                                        <p:cTn id="48" dur="500"/>
                                        <p:tgtEl>
                                          <p:spTgt spid="10">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0">
                                            <p:txEl>
                                              <p:pRg st="6" end="6"/>
                                            </p:txEl>
                                          </p:spTgt>
                                        </p:tgtEl>
                                        <p:attrNameLst>
                                          <p:attrName>style.visibility</p:attrName>
                                        </p:attrNameLst>
                                      </p:cBhvr>
                                      <p:to>
                                        <p:strVal val="visible"/>
                                      </p:to>
                                    </p:set>
                                    <p:animEffect transition="in" filter="checkerboard(across)">
                                      <p:cBhvr>
                                        <p:cTn id="53"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200" dirty="0" smtClean="0">
                <a:solidFill>
                  <a:schemeClr val="tx1"/>
                </a:solidFill>
                <a:latin typeface="Cambria Math" pitchFamily="18" charset="0"/>
                <a:ea typeface="Cambria Math" pitchFamily="18" charset="0"/>
              </a:rPr>
              <a:t>Решение логарифмических уравнений</a:t>
            </a:r>
            <a:r>
              <a:rPr lang="ru-RU" sz="3600" dirty="0" smtClean="0">
                <a:solidFill>
                  <a:schemeClr val="tx1"/>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ru-RU" sz="3200" dirty="0" smtClean="0">
                <a:latin typeface="Cambria Math" pitchFamily="18" charset="0"/>
                <a:ea typeface="Cambria Math" pitchFamily="18" charset="0"/>
              </a:rPr>
              <a:t>2</a:t>
            </a:r>
            <a:r>
              <a:rPr lang="en-US" sz="2400" dirty="0" smtClean="0">
                <a:ea typeface="Cambria Math" pitchFamily="18" charset="0"/>
              </a:rPr>
              <a:t>)   </a:t>
            </a:r>
            <a:r>
              <a:rPr lang="en-US" sz="2400" dirty="0" err="1" smtClean="0">
                <a:ea typeface="Cambria Math" pitchFamily="18" charset="0"/>
              </a:rPr>
              <a:t>lg</a:t>
            </a:r>
            <a:r>
              <a:rPr lang="en-US" sz="2400" dirty="0" smtClean="0">
                <a:ea typeface="Cambria Math" pitchFamily="18" charset="0"/>
              </a:rPr>
              <a:t>  (</a:t>
            </a:r>
            <a:r>
              <a:rPr lang="ru-RU" sz="2400" dirty="0" smtClean="0">
                <a:ea typeface="Cambria Math" pitchFamily="18" charset="0"/>
              </a:rPr>
              <a:t>3</a:t>
            </a:r>
            <a:r>
              <a:rPr lang="en-US" sz="2400" dirty="0" smtClean="0">
                <a:ea typeface="Cambria Math" pitchFamily="18" charset="0"/>
              </a:rPr>
              <a:t>x -2)-</a:t>
            </a:r>
            <a:r>
              <a:rPr lang="en-US" sz="2400" dirty="0" err="1" smtClean="0">
                <a:ea typeface="Cambria Math" pitchFamily="18" charset="0"/>
              </a:rPr>
              <a:t>lg</a:t>
            </a:r>
            <a:r>
              <a:rPr lang="en-US" sz="2400" dirty="0" smtClean="0">
                <a:ea typeface="Cambria Math" pitchFamily="18" charset="0"/>
              </a:rPr>
              <a:t>√(x+2)=lg100 – lg50                  </a:t>
            </a:r>
            <a:endParaRPr lang="ru-RU" sz="2400" dirty="0" smtClean="0">
              <a:ea typeface="Cambria Math" pitchFamily="18" charset="0"/>
            </a:endParaRPr>
          </a:p>
          <a:p>
            <a:pPr algn="l"/>
            <a:r>
              <a:rPr lang="en-US" sz="2400" dirty="0" smtClean="0">
                <a:ea typeface="Cambria Math" pitchFamily="18" charset="0"/>
              </a:rPr>
              <a:t>          </a:t>
            </a:r>
            <a:r>
              <a:rPr lang="en-US" sz="2400" dirty="0" err="1" smtClean="0">
                <a:ea typeface="Cambria Math" pitchFamily="18" charset="0"/>
              </a:rPr>
              <a:t>lg</a:t>
            </a:r>
            <a:r>
              <a:rPr lang="en-US" sz="2400" dirty="0" smtClean="0">
                <a:ea typeface="Cambria Math" pitchFamily="18" charset="0"/>
              </a:rPr>
              <a:t> (3x-2)\ √(x+2) = </a:t>
            </a:r>
            <a:r>
              <a:rPr lang="en-US" sz="2400" dirty="0" err="1" smtClean="0">
                <a:ea typeface="Cambria Math" pitchFamily="18" charset="0"/>
              </a:rPr>
              <a:t>lg</a:t>
            </a:r>
            <a:r>
              <a:rPr lang="en-US" sz="2400" dirty="0" smtClean="0">
                <a:ea typeface="Cambria Math" pitchFamily="18" charset="0"/>
              </a:rPr>
              <a:t> 2</a:t>
            </a:r>
          </a:p>
          <a:p>
            <a:pPr algn="l"/>
            <a:r>
              <a:rPr lang="en-US" sz="2400" dirty="0" smtClean="0">
                <a:ea typeface="Cambria Math" pitchFamily="18" charset="0"/>
              </a:rPr>
              <a:t>         (3x-2)\ √(x+2) =  2 </a:t>
            </a:r>
            <a:endParaRPr lang="ru-RU" sz="2400" dirty="0" smtClean="0">
              <a:ea typeface="Cambria Math" pitchFamily="18" charset="0"/>
            </a:endParaRPr>
          </a:p>
          <a:p>
            <a:pPr algn="l"/>
            <a:r>
              <a:rPr lang="ru-RU" sz="2400" dirty="0" smtClean="0"/>
              <a:t> </a:t>
            </a:r>
            <a:r>
              <a:rPr lang="en-US" sz="2400" dirty="0" smtClean="0"/>
              <a:t>      </a:t>
            </a:r>
            <a:r>
              <a:rPr lang="en-US" sz="2400" dirty="0" smtClean="0">
                <a:ea typeface="Cambria Math" pitchFamily="18" charset="0"/>
              </a:rPr>
              <a:t>(3x-2)= 2 √(x+2) </a:t>
            </a:r>
            <a:endParaRPr lang="en-US" sz="2400" dirty="0" smtClean="0"/>
          </a:p>
          <a:p>
            <a:pPr algn="l"/>
            <a:r>
              <a:rPr lang="en-US" sz="2400" dirty="0" smtClean="0"/>
              <a:t>          </a:t>
            </a:r>
            <a:r>
              <a:rPr lang="ru-RU" sz="2400" dirty="0" smtClean="0"/>
              <a:t>9х</a:t>
            </a:r>
            <a:r>
              <a:rPr lang="ru-RU" sz="2400" baseline="30000" dirty="0" smtClean="0"/>
              <a:t>2  </a:t>
            </a:r>
            <a:r>
              <a:rPr lang="en-US" sz="2400" baseline="30000" dirty="0" smtClean="0"/>
              <a:t>-</a:t>
            </a:r>
            <a:r>
              <a:rPr lang="ru-RU" sz="2400" dirty="0" smtClean="0"/>
              <a:t> 16х --4= 0  </a:t>
            </a:r>
            <a:endParaRPr lang="en-US" sz="2400" dirty="0" smtClean="0"/>
          </a:p>
          <a:p>
            <a:pPr algn="l"/>
            <a:r>
              <a:rPr lang="ru-RU" sz="2400" dirty="0" smtClean="0"/>
              <a:t> </a:t>
            </a:r>
            <a:r>
              <a:rPr lang="en-US" sz="2400" dirty="0" smtClean="0"/>
              <a:t>         D</a:t>
            </a:r>
            <a:r>
              <a:rPr lang="ru-RU" sz="2400" dirty="0" smtClean="0"/>
              <a:t> = 400,   </a:t>
            </a:r>
            <a:endParaRPr lang="en-US" sz="2400" dirty="0" smtClean="0"/>
          </a:p>
          <a:p>
            <a:pPr algn="l"/>
            <a:r>
              <a:rPr lang="ru-RU" sz="2400" dirty="0" smtClean="0"/>
              <a:t>          х</a:t>
            </a:r>
            <a:r>
              <a:rPr lang="ru-RU" sz="2400" baseline="-25000" dirty="0" smtClean="0"/>
              <a:t>1</a:t>
            </a:r>
            <a:r>
              <a:rPr lang="ru-RU" sz="2400" dirty="0" smtClean="0"/>
              <a:t>= 2,       х</a:t>
            </a:r>
            <a:r>
              <a:rPr lang="ru-RU" sz="2400" baseline="-25000" dirty="0" smtClean="0"/>
              <a:t>2</a:t>
            </a:r>
            <a:r>
              <a:rPr lang="ru-RU" sz="2400" dirty="0" smtClean="0"/>
              <a:t>= -2\9  - посторонний корень</a:t>
            </a:r>
            <a:r>
              <a:rPr lang="en-US" sz="2400" dirty="0" smtClean="0"/>
              <a:t> </a:t>
            </a:r>
          </a:p>
          <a:p>
            <a:pPr algn="l"/>
            <a:r>
              <a:rPr lang="ru-RU" sz="2400" dirty="0" smtClean="0"/>
              <a:t>ОДЗ</a:t>
            </a:r>
            <a:r>
              <a:rPr lang="en-US" sz="2400" dirty="0" smtClean="0"/>
              <a:t> </a:t>
            </a:r>
            <a:r>
              <a:rPr lang="ru-RU" sz="2400" dirty="0" smtClean="0"/>
              <a:t>: 3</a:t>
            </a:r>
            <a:r>
              <a:rPr lang="en-US" sz="2400" dirty="0" smtClean="0"/>
              <a:t>x-2&gt;0, x+2&gt;0</a:t>
            </a:r>
            <a:endParaRPr lang="ru-RU" sz="2400" dirty="0" smtClean="0"/>
          </a:p>
          <a:p>
            <a:pPr algn="l"/>
            <a:r>
              <a:rPr lang="ru-RU" sz="2400" dirty="0" smtClean="0"/>
              <a:t>Ответ:  2</a:t>
            </a:r>
          </a:p>
          <a:p>
            <a:pPr algn="l"/>
            <a:endParaRPr lang="ru-RU" sz="2400" dirty="0" smtClean="0"/>
          </a:p>
          <a:p>
            <a:pPr algn="l"/>
            <a:endParaRPr lang="ru-RU" sz="2400" dirty="0">
              <a:latin typeface="Cambria Math" pitchFamily="18" charset="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7017680" y="1196752"/>
            <a:ext cx="2126320" cy="4572000"/>
          </a:xfrm>
          <a:prstGeom prst="rect">
            <a:avLst/>
          </a:prstGeom>
          <a:noFill/>
          <a:ln w="9525">
            <a:noFill/>
            <a:miter lim="800000"/>
            <a:headEnd/>
            <a:tailEnd/>
          </a:ln>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3" dur="500"/>
                                        <p:tgtEl>
                                          <p:spTgt spid="10">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0">
                                            <p:txEl>
                                              <p:pRg st="5" end="5"/>
                                            </p:txEl>
                                          </p:spTgt>
                                        </p:tgtEl>
                                        <p:attrNameLst>
                                          <p:attrName>style.visibility</p:attrName>
                                        </p:attrNameLst>
                                      </p:cBhvr>
                                      <p:to>
                                        <p:strVal val="visible"/>
                                      </p:to>
                                    </p:set>
                                    <p:animEffect transition="in" filter="checkerboard(across)">
                                      <p:cBhvr>
                                        <p:cTn id="48" dur="500"/>
                                        <p:tgtEl>
                                          <p:spTgt spid="10">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0">
                                            <p:txEl>
                                              <p:pRg st="6" end="6"/>
                                            </p:txEl>
                                          </p:spTgt>
                                        </p:tgtEl>
                                        <p:attrNameLst>
                                          <p:attrName>style.visibility</p:attrName>
                                        </p:attrNameLst>
                                      </p:cBhvr>
                                      <p:to>
                                        <p:strVal val="visible"/>
                                      </p:to>
                                    </p:set>
                                    <p:animEffect transition="in" filter="checkerboard(across)">
                                      <p:cBhvr>
                                        <p:cTn id="53" dur="500"/>
                                        <p:tgtEl>
                                          <p:spTgt spid="10">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10">
                                            <p:txEl>
                                              <p:pRg st="7" end="7"/>
                                            </p:txEl>
                                          </p:spTgt>
                                        </p:tgtEl>
                                        <p:attrNameLst>
                                          <p:attrName>style.visibility</p:attrName>
                                        </p:attrNameLst>
                                      </p:cBhvr>
                                      <p:to>
                                        <p:strVal val="visible"/>
                                      </p:to>
                                    </p:set>
                                    <p:animEffect transition="in" filter="checkerboard(across)">
                                      <p:cBhvr>
                                        <p:cTn id="58" dur="500"/>
                                        <p:tgtEl>
                                          <p:spTgt spid="10">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0">
                                            <p:txEl>
                                              <p:pRg st="8" end="8"/>
                                            </p:txEl>
                                          </p:spTgt>
                                        </p:tgtEl>
                                        <p:attrNameLst>
                                          <p:attrName>style.visibility</p:attrName>
                                        </p:attrNameLst>
                                      </p:cBhvr>
                                      <p:to>
                                        <p:strVal val="visible"/>
                                      </p:to>
                                    </p:set>
                                    <p:animEffect transition="in" filter="checkerboard(across)">
                                      <p:cBhvr>
                                        <p:cTn id="63"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914400" y="404664"/>
            <a:ext cx="7481776" cy="720080"/>
          </a:xfrm>
          <a:solidFill>
            <a:schemeClr val="accent5">
              <a:lumMod val="20000"/>
              <a:lumOff val="80000"/>
            </a:schemeClr>
          </a:solidFill>
        </p:spPr>
        <p:txBody>
          <a:bodyPr/>
          <a:lstStyle/>
          <a:p>
            <a:pPr algn="ctr"/>
            <a:r>
              <a:rPr lang="ru-RU" sz="3200" dirty="0" smtClean="0">
                <a:solidFill>
                  <a:schemeClr val="tx1"/>
                </a:solidFill>
                <a:latin typeface="Cambria Math" pitchFamily="18" charset="0"/>
                <a:ea typeface="Cambria Math" pitchFamily="18" charset="0"/>
              </a:rPr>
              <a:t>Решение логарифмических уравнений</a:t>
            </a:r>
            <a:r>
              <a:rPr lang="ru-RU" sz="3600" dirty="0" smtClean="0">
                <a:solidFill>
                  <a:schemeClr val="tx1"/>
                </a:solidFill>
                <a:latin typeface="Cambria Math" pitchFamily="18" charset="0"/>
                <a:ea typeface="Cambria Math" pitchFamily="18" charset="0"/>
              </a:rPr>
              <a:t>: </a:t>
            </a:r>
            <a:r>
              <a:rPr lang="ru-RU" sz="3600" dirty="0" smtClean="0">
                <a:solidFill>
                  <a:schemeClr val="tx1"/>
                </a:solidFill>
              </a:rPr>
              <a:t/>
            </a:r>
            <a:br>
              <a:rPr lang="ru-RU" sz="3600" dirty="0" smtClean="0">
                <a:solidFill>
                  <a:schemeClr val="tx1"/>
                </a:solidFill>
              </a:rPr>
            </a:br>
            <a:endParaRPr lang="ru-RU" sz="3600" b="1" dirty="0">
              <a:solidFill>
                <a:schemeClr val="tx1"/>
              </a:solidFill>
            </a:endParaRPr>
          </a:p>
        </p:txBody>
      </p:sp>
      <p:sp>
        <p:nvSpPr>
          <p:cNvPr id="10" name="Текст 9"/>
          <p:cNvSpPr>
            <a:spLocks noGrp="1"/>
          </p:cNvSpPr>
          <p:nvPr>
            <p:ph type="body" idx="2"/>
          </p:nvPr>
        </p:nvSpPr>
        <p:spPr>
          <a:xfrm>
            <a:off x="755576" y="1124744"/>
            <a:ext cx="7638616" cy="5144758"/>
          </a:xfrm>
          <a:solidFill>
            <a:schemeClr val="accent1">
              <a:lumMod val="20000"/>
              <a:lumOff val="80000"/>
            </a:schemeClr>
          </a:solidFill>
        </p:spPr>
        <p:txBody>
          <a:bodyPr>
            <a:normAutofit/>
          </a:bodyPr>
          <a:lstStyle/>
          <a:p>
            <a:pPr algn="l"/>
            <a:r>
              <a:rPr lang="en-US" sz="2400" dirty="0" smtClean="0">
                <a:latin typeface="Cambria Math" pitchFamily="18" charset="0"/>
                <a:ea typeface="Cambria Math" pitchFamily="18" charset="0"/>
              </a:rPr>
              <a:t>3</a:t>
            </a:r>
            <a:r>
              <a:rPr lang="en-US" sz="4000" dirty="0" smtClean="0">
                <a:ea typeface="Cambria Math" pitchFamily="18" charset="0"/>
              </a:rPr>
              <a:t>)   </a:t>
            </a:r>
            <a:r>
              <a:rPr lang="en-US" sz="2400" dirty="0" smtClean="0">
                <a:ea typeface="Cambria Math" pitchFamily="18" charset="0"/>
              </a:rPr>
              <a:t> </a:t>
            </a:r>
            <a:r>
              <a:rPr lang="en-US" sz="2400" dirty="0" err="1" smtClean="0"/>
              <a:t>lg</a:t>
            </a:r>
            <a:r>
              <a:rPr lang="en-US" sz="2400" dirty="0" smtClean="0"/>
              <a:t> </a:t>
            </a:r>
            <a:r>
              <a:rPr lang="en-US" sz="2400" baseline="30000" dirty="0" smtClean="0"/>
              <a:t>2</a:t>
            </a:r>
            <a:r>
              <a:rPr lang="en-US" sz="2400" dirty="0" smtClean="0"/>
              <a:t> x-5lgx+6=0</a:t>
            </a:r>
            <a:endParaRPr lang="ru-RU" sz="2400" dirty="0" smtClean="0"/>
          </a:p>
          <a:p>
            <a:pPr algn="l"/>
            <a:r>
              <a:rPr lang="en-US" sz="2400" dirty="0" err="1" smtClean="0"/>
              <a:t>Lg</a:t>
            </a:r>
            <a:r>
              <a:rPr lang="en-US" sz="2400" dirty="0" smtClean="0"/>
              <a:t> x = t  </a:t>
            </a:r>
            <a:endParaRPr lang="ru-RU" sz="2400" dirty="0" smtClean="0"/>
          </a:p>
          <a:p>
            <a:pPr algn="l"/>
            <a:r>
              <a:rPr lang="en-US" sz="2400" dirty="0" smtClean="0"/>
              <a:t>   t</a:t>
            </a:r>
            <a:r>
              <a:rPr lang="en-US" sz="2400" baseline="30000" dirty="0" smtClean="0"/>
              <a:t>2  </a:t>
            </a:r>
            <a:r>
              <a:rPr lang="en-US" sz="2400" dirty="0" smtClean="0"/>
              <a:t>- 5t + 6 = 0      t</a:t>
            </a:r>
            <a:r>
              <a:rPr lang="en-US" sz="2400" baseline="-25000" dirty="0" smtClean="0"/>
              <a:t>1 </a:t>
            </a:r>
            <a:r>
              <a:rPr lang="en-US" sz="2400" dirty="0" smtClean="0"/>
              <a:t>= 2   t</a:t>
            </a:r>
            <a:r>
              <a:rPr lang="en-US" sz="2400" baseline="-25000" dirty="0" smtClean="0"/>
              <a:t>2</a:t>
            </a:r>
            <a:r>
              <a:rPr lang="en-US" sz="2400" dirty="0" smtClean="0"/>
              <a:t>= 3   </a:t>
            </a:r>
            <a:endParaRPr lang="ru-RU" sz="2400" dirty="0" smtClean="0"/>
          </a:p>
          <a:p>
            <a:pPr algn="l"/>
            <a:r>
              <a:rPr lang="en-US" sz="2400" dirty="0" smtClean="0"/>
              <a:t> </a:t>
            </a:r>
            <a:r>
              <a:rPr lang="en-US" sz="2400" dirty="0" err="1" smtClean="0"/>
              <a:t>Lg</a:t>
            </a:r>
            <a:r>
              <a:rPr lang="en-US" sz="2400" dirty="0" smtClean="0"/>
              <a:t> x = 2              </a:t>
            </a:r>
            <a:r>
              <a:rPr lang="en-US" sz="2400" dirty="0" err="1" smtClean="0"/>
              <a:t>lg</a:t>
            </a:r>
            <a:r>
              <a:rPr lang="en-US" sz="2400" dirty="0" smtClean="0"/>
              <a:t> x = 3</a:t>
            </a:r>
            <a:endParaRPr lang="ru-RU" sz="2400" dirty="0" smtClean="0"/>
          </a:p>
          <a:p>
            <a:pPr algn="l"/>
            <a:r>
              <a:rPr lang="en-US" sz="2400" dirty="0" smtClean="0"/>
              <a:t>X</a:t>
            </a:r>
            <a:r>
              <a:rPr lang="ru-RU" sz="2400" dirty="0" smtClean="0"/>
              <a:t>= 100                  </a:t>
            </a:r>
            <a:r>
              <a:rPr lang="en-US" sz="2400" dirty="0" smtClean="0"/>
              <a:t>x</a:t>
            </a:r>
            <a:r>
              <a:rPr lang="ru-RU" sz="2400" dirty="0" smtClean="0"/>
              <a:t>= 1000</a:t>
            </a:r>
            <a:endParaRPr lang="en-US" sz="2400" dirty="0" smtClean="0"/>
          </a:p>
          <a:p>
            <a:pPr algn="l"/>
            <a:r>
              <a:rPr lang="ru-RU" sz="2400" dirty="0" smtClean="0"/>
              <a:t>ОДЗ</a:t>
            </a:r>
            <a:r>
              <a:rPr lang="en-US" sz="2400" dirty="0" smtClean="0"/>
              <a:t> </a:t>
            </a:r>
            <a:r>
              <a:rPr lang="ru-RU" sz="2400" dirty="0" smtClean="0"/>
              <a:t>: </a:t>
            </a:r>
            <a:r>
              <a:rPr lang="en-US" sz="2400" dirty="0" smtClean="0"/>
              <a:t>x&gt;0,</a:t>
            </a:r>
            <a:endParaRPr lang="ru-RU" sz="2400" dirty="0" smtClean="0"/>
          </a:p>
          <a:p>
            <a:pPr algn="l"/>
            <a:r>
              <a:rPr lang="ru-RU" sz="2400" dirty="0" smtClean="0"/>
              <a:t>Ответ:  100, 1000.</a:t>
            </a:r>
          </a:p>
          <a:p>
            <a:pPr algn="l"/>
            <a:endParaRPr lang="ru-RU" sz="2400" dirty="0" smtClean="0"/>
          </a:p>
          <a:p>
            <a:pPr algn="l"/>
            <a:endParaRPr lang="ru-RU" sz="2400" dirty="0">
              <a:latin typeface="Cambria Math" pitchFamily="18" charset="0"/>
              <a:ea typeface="Cambria Math" pitchFamily="18" charset="0"/>
            </a:endParaRPr>
          </a:p>
        </p:txBody>
      </p:sp>
      <p:pic>
        <p:nvPicPr>
          <p:cNvPr id="8" name="Picture 9" descr="SUPER043"/>
          <p:cNvPicPr>
            <a:picLocks noGrp="1" noChangeAspect="1" noChangeArrowheads="1"/>
          </p:cNvPicPr>
          <p:nvPr>
            <p:ph sz="half" idx="1"/>
          </p:nvPr>
        </p:nvPicPr>
        <p:blipFill>
          <a:blip r:embed="rId3" cstate="print"/>
          <a:stretch>
            <a:fillRect/>
          </a:stretch>
        </p:blipFill>
        <p:spPr bwMode="auto">
          <a:xfrm>
            <a:off x="6588224" y="1700808"/>
            <a:ext cx="2126320" cy="4572000"/>
          </a:xfrm>
          <a:prstGeom prst="rect">
            <a:avLst/>
          </a:prstGeom>
          <a:noFill/>
          <a:ln w="9525">
            <a:noFill/>
            <a:miter lim="800000"/>
            <a:headEnd/>
            <a:tailEnd/>
          </a:ln>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bg/>
                                          </p:spTgt>
                                        </p:tgtEl>
                                        <p:attrNameLst>
                                          <p:attrName>style.visibility</p:attrName>
                                        </p:attrNameLst>
                                      </p:cBhvr>
                                      <p:to>
                                        <p:strVal val="visible"/>
                                      </p:to>
                                    </p:set>
                                    <p:animEffect transition="in" filter="checkerboard(across)">
                                      <p:cBhvr>
                                        <p:cTn id="18" dur="500"/>
                                        <p:tgtEl>
                                          <p:spTgt spid="10">
                                            <p:bg/>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8" dur="500"/>
                                        <p:tgtEl>
                                          <p:spTgt spid="10">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3" dur="500"/>
                                        <p:tgtEl>
                                          <p:spTgt spid="1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animEffect transition="in" filter="checkerboard(across)">
                                      <p:cBhvr>
                                        <p:cTn id="38" dur="500"/>
                                        <p:tgtEl>
                                          <p:spTgt spid="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3" dur="500"/>
                                        <p:tgtEl>
                                          <p:spTgt spid="10">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0">
                                            <p:txEl>
                                              <p:pRg st="5" end="5"/>
                                            </p:txEl>
                                          </p:spTgt>
                                        </p:tgtEl>
                                        <p:attrNameLst>
                                          <p:attrName>style.visibility</p:attrName>
                                        </p:attrNameLst>
                                      </p:cBhvr>
                                      <p:to>
                                        <p:strVal val="visible"/>
                                      </p:to>
                                    </p:set>
                                    <p:animEffect transition="in" filter="checkerboard(across)">
                                      <p:cBhvr>
                                        <p:cTn id="48" dur="500"/>
                                        <p:tgtEl>
                                          <p:spTgt spid="10">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0">
                                            <p:txEl>
                                              <p:pRg st="6" end="6"/>
                                            </p:txEl>
                                          </p:spTgt>
                                        </p:tgtEl>
                                        <p:attrNameLst>
                                          <p:attrName>style.visibility</p:attrName>
                                        </p:attrNameLst>
                                      </p:cBhvr>
                                      <p:to>
                                        <p:strVal val="visible"/>
                                      </p:to>
                                    </p:set>
                                    <p:animEffect transition="in" filter="checkerboard(across)">
                                      <p:cBhvr>
                                        <p:cTn id="53"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TotalTime>
  <Words>635</Words>
  <Application>Microsoft Office PowerPoint</Application>
  <PresentationFormat>Экран (4:3)</PresentationFormat>
  <Paragraphs>99</Paragraphs>
  <Slides>14</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                                                                           Решение логарифмических уравнений и неравенств Урок-соревнование  по математике в 11 классе </vt:lpstr>
      <vt:lpstr>  Разминка 1. Дайте определение логарифма числа по заданному основанию.   2. Основное логарифмическое тождество.   3. Чему равен логарифм единицы?   4. Чему равен логарифм числа по тому же основанию?   5. Чему равен логарифм произведения?   6. Чему равен логарифм частного?   7. Чему равен логарифм степени?  </vt:lpstr>
      <vt:lpstr>                  Разминка 8. Формула логарифмического перехода от одного     основания к другому основанию.   9. Какова область определения функции y= log аx?   10. Какова область значения функции y= l ogа x?   11. В каком случае функция является возрастающей            y=logаx?   12. В каком случае функция является убывающей y=logаx?  </vt:lpstr>
      <vt:lpstr>« Проверь себя» </vt:lpstr>
      <vt:lpstr>Историческая справка</vt:lpstr>
      <vt:lpstr>Решите логарифмические уравнения:  </vt:lpstr>
      <vt:lpstr>Решение логарифмических уравнений:  </vt:lpstr>
      <vt:lpstr>Решение логарифмических уравнений:  </vt:lpstr>
      <vt:lpstr>Решение логарифмических уравнений:  </vt:lpstr>
      <vt:lpstr>Решение логарифмических уравнений:  </vt:lpstr>
      <vt:lpstr>Решение логарифмических уравнений:  </vt:lpstr>
      <vt:lpstr>Математический поединок.    </vt:lpstr>
      <vt:lpstr>Логарифмическая комедия.  </vt:lpstr>
      <vt:lpstr>Рефлексия</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SamLab.ws</dc:creator>
  <cp:lastModifiedBy>User</cp:lastModifiedBy>
  <cp:revision>26</cp:revision>
  <dcterms:created xsi:type="dcterms:W3CDTF">2012-05-29T19:19:24Z</dcterms:created>
  <dcterms:modified xsi:type="dcterms:W3CDTF">2014-12-22T17:51:45Z</dcterms:modified>
</cp:coreProperties>
</file>