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8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E8E7F-5303-4952-8758-583D40A0072F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3B082-00D7-4F1F-A6CE-C92FF9BAB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17B67B18-F8BF-463C-837C-C844FAA69ECE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Время выполнения или регламентирует учитель, или происходит ориентация на выполнения задания примерно одной пятой всех учащихся. В последнем случае ученики, выполнившие задание встают со своего места, что тоже является “подстегивающим” стимулом для остальных.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3B082-00D7-4F1F-A6CE-C92FF9BAB16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Проверку ответов можно провести несколькими способами: </a:t>
            </a:r>
          </a:p>
          <a:p>
            <a:r>
              <a:rPr lang="ru-RU" dirty="0" smtClean="0"/>
              <a:t>1) листы сдаются на проверку учителю, при этом каждому выставляется оценочный балл в журнал;</a:t>
            </a:r>
          </a:p>
          <a:p>
            <a:r>
              <a:rPr lang="ru-RU" dirty="0" smtClean="0"/>
              <a:t>2) учащиеся по просьбе учителя поднимают листы вверх, учителю сразу видно как каждый справился с заданием;</a:t>
            </a:r>
          </a:p>
          <a:p>
            <a:r>
              <a:rPr lang="ru-RU" dirty="0" smtClean="0"/>
              <a:t>3) учащиеся самостоятельно сравнивают свои ответы с образцом верных ответов (на доске, на листе учителя и т.д.), при этом возможна взаимопроверка в парах.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3B082-00D7-4F1F-A6CE-C92FF9BAB16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44A1D4-517E-49B2-9744-3A93687B4D99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2AAB43-E9E7-407A-BBE3-7C68C0B6B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4A1D4-517E-49B2-9744-3A93687B4D99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AAB43-E9E7-407A-BBE3-7C68C0B6B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4A1D4-517E-49B2-9744-3A93687B4D99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AAB43-E9E7-407A-BBE3-7C68C0B6B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838200" y="4038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D898035-6FD0-45A7-A3D1-C711E70387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4A1D4-517E-49B2-9744-3A93687B4D99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AAB43-E9E7-407A-BBE3-7C68C0B6B0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4A1D4-517E-49B2-9744-3A93687B4D99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AAB43-E9E7-407A-BBE3-7C68C0B6B0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4A1D4-517E-49B2-9744-3A93687B4D99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AAB43-E9E7-407A-BBE3-7C68C0B6B0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4A1D4-517E-49B2-9744-3A93687B4D99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AAB43-E9E7-407A-BBE3-7C68C0B6B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4A1D4-517E-49B2-9744-3A93687B4D99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AAB43-E9E7-407A-BBE3-7C68C0B6B0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4A1D4-517E-49B2-9744-3A93687B4D99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AAB43-E9E7-407A-BBE3-7C68C0B6B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44A1D4-517E-49B2-9744-3A93687B4D99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AAB43-E9E7-407A-BBE3-7C68C0B6B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44A1D4-517E-49B2-9744-3A93687B4D99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2AAB43-E9E7-407A-BBE3-7C68C0B6B0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44A1D4-517E-49B2-9744-3A93687B4D99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2AAB43-E9E7-407A-BBE3-7C68C0B6B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hyperlink" Target="file:///I:\Documents%20and%20Settings\Admin\&#1052;&#1086;&#1080;%20&#1076;&#1086;&#1082;&#1091;&#1084;&#1077;&#1085;&#1090;&#1099;\&#1087;&#1088;&#1077;&#1079;&#1077;&#1085;&#1090;&#1072;&#1094;&#1080;&#1103;\5%20&#1075;&#1088;&#1091;&#1087;&#1087;&#1072;.docx" TargetMode="External"/><Relationship Id="rId3" Type="http://schemas.openxmlformats.org/officeDocument/2006/relationships/hyperlink" Target="file:///D:\&#1082;&#1091;&#1088;&#1089;&#1099;\&#1087;&#1088;&#1077;&#1079;&#1077;&#1085;&#1090;&#1072;&#1094;&#1080;&#1103;\1%20&#1075;&#1088;&#1091;&#1087;&#1087;&#1072;.docx" TargetMode="External"/><Relationship Id="rId7" Type="http://schemas.openxmlformats.org/officeDocument/2006/relationships/hyperlink" Target="file:///I:\Documents%20and%20Settings\Admin\&#1052;&#1086;&#1080;%20&#1076;&#1086;&#1082;&#1091;&#1084;&#1077;&#1085;&#1090;&#1099;\&#1087;&#1088;&#1077;&#1079;&#1077;&#1085;&#1090;&#1072;&#1094;&#1080;&#1103;\2%20&#1075;&#1088;&#1091;&#1087;&#1087;&#1072;.docx" TargetMode="External"/><Relationship Id="rId12" Type="http://schemas.openxmlformats.org/officeDocument/2006/relationships/slide" Target="slide15.xml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I:\Documents%20and%20Settings\Admin\&#1052;&#1086;&#1080;%20&#1076;&#1086;&#1082;&#1091;&#1084;&#1077;&#1085;&#1090;&#1099;\1%20&#1075;&#1088;&#1091;&#1087;&#1087;&#1072;.docx" TargetMode="External"/><Relationship Id="rId11" Type="http://schemas.openxmlformats.org/officeDocument/2006/relationships/hyperlink" Target="file:///I:\Documents%20and%20Settings\Admin\&#1052;&#1086;&#1080;%20&#1076;&#1086;&#1082;&#1091;&#1084;&#1077;&#1085;&#1090;&#1099;\&#1087;&#1088;&#1077;&#1079;&#1077;&#1085;&#1090;&#1072;&#1094;&#1080;&#1103;\4%20&#1075;&#1088;&#1091;&#1087;&#1087;&#1072;.docx" TargetMode="External"/><Relationship Id="rId5" Type="http://schemas.openxmlformats.org/officeDocument/2006/relationships/hyperlink" Target="file:///I:\Documents%20and%20Settings\Admin\&#1052;&#1086;&#1080;%20&#1076;&#1086;&#1082;&#1091;&#1084;&#1077;&#1085;&#1090;&#1099;\&#1087;&#1088;&#1077;&#1079;&#1077;&#1085;&#1090;&#1072;&#1094;&#1080;&#1103;\1%20&#1075;&#1088;&#1091;&#1087;&#1087;&#1072;.docx" TargetMode="External"/><Relationship Id="rId10" Type="http://schemas.openxmlformats.org/officeDocument/2006/relationships/slide" Target="slide14.xml"/><Relationship Id="rId4" Type="http://schemas.openxmlformats.org/officeDocument/2006/relationships/audio" Target="../media/audio3.wav"/><Relationship Id="rId9" Type="http://schemas.openxmlformats.org/officeDocument/2006/relationships/hyperlink" Target="file:///I:\Documents%20and%20Settings\Admin\&#1052;&#1086;&#1080;%20&#1076;&#1086;&#1082;&#1091;&#1084;&#1077;&#1085;&#1090;&#1099;\&#1087;&#1088;&#1077;&#1079;&#1077;&#1085;&#1090;&#1072;&#1094;&#1080;&#1103;\3%20&#1075;&#1088;&#1091;&#1087;&#1087;&#1072;.docx" TargetMode="External"/><Relationship Id="rId14" Type="http://schemas.openxmlformats.org/officeDocument/2006/relationships/slide" Target="slide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gdz.ucoz.com/matem/skrin_2.jpg" TargetMode="External"/><Relationship Id="rId7" Type="http://schemas.openxmlformats.org/officeDocument/2006/relationships/hyperlink" Target="http://www.ruslania.com/pictures/big/9785090211369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www.prodalit.ru/images/260000/256911.jpg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gif"/><Relationship Id="rId2" Type="http://schemas.openxmlformats.org/officeDocument/2006/relationships/image" Target="../media/image4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image" Target="../media/image10.png"/><Relationship Id="rId10" Type="http://schemas.openxmlformats.org/officeDocument/2006/relationships/image" Target="../media/image14.gif"/><Relationship Id="rId4" Type="http://schemas.openxmlformats.org/officeDocument/2006/relationships/slide" Target="slide7.xml"/><Relationship Id="rId9" Type="http://schemas.openxmlformats.org/officeDocument/2006/relationships/image" Target="../media/image13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image" Target="../media/image2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file:///I:\Documents%20and%20Settings\Admin\&#1052;&#1086;&#1080;%20&#1076;&#1086;&#1082;&#1091;&#1084;&#1077;&#1085;&#1090;&#1099;\&#1087;&#1088;&#1077;&#1079;&#1077;&#1085;&#1090;&#1072;&#1094;&#1080;&#1103;\&#1055;&#1088;&#1080;&#1083;&#1086;&#1078;&#1077;&#1085;&#1080;&#1077;%202.docx" TargetMode="External"/><Relationship Id="rId3" Type="http://schemas.openxmlformats.org/officeDocument/2006/relationships/audio" Target="../media/audio1.wav"/><Relationship Id="rId7" Type="http://schemas.openxmlformats.org/officeDocument/2006/relationships/audio" Target="../media/audio2.wav"/><Relationship Id="rId2" Type="http://schemas.openxmlformats.org/officeDocument/2006/relationships/hyperlink" Target="file:///I:\Documents%20and%20Settings\Admin\&#1056;&#1072;&#1073;&#1086;&#1095;&#1080;&#1081;%20&#1089;&#1090;&#1086;&#1083;\&#1055;&#1088;&#1080;&#1083;&#1086;&#1078;&#1077;&#1085;&#1080;&#1077;%201.docx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gif"/><Relationship Id="rId5" Type="http://schemas.openxmlformats.org/officeDocument/2006/relationships/hyperlink" Target="file:///I:\Documents%20and%20Settings\Admin\&#1052;&#1086;&#1080;%20&#1076;&#1086;&#1082;&#1091;&#1084;&#1077;&#1085;&#1090;&#1099;\&#1087;&#1088;&#1077;&#1079;&#1077;&#1085;&#1090;&#1072;&#1094;&#1080;&#1103;\&#1055;&#1088;&#1080;&#1083;&#1086;&#1078;&#1077;&#1085;&#1080;&#1077;%201.docx" TargetMode="External"/><Relationship Id="rId4" Type="http://schemas.openxmlformats.org/officeDocument/2006/relationships/hyperlink" Target="file:///I:\Documents%20and%20Settings\Admin\&#1052;&#1086;&#1080;%20&#1076;&#1086;&#1082;&#1091;&#1084;&#1077;&#1085;&#1090;&#1099;\&#1055;&#1088;&#1080;&#1083;&#1086;&#1078;&#1077;&#1085;&#1080;&#1077;%201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3116"/>
            <a:ext cx="7772400" cy="1186819"/>
          </a:xfrm>
        </p:spPr>
        <p:txBody>
          <a:bodyPr/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</a:t>
            </a:r>
            <a:r>
              <a:rPr lang="ru-RU" i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такое алгебра?  </a:t>
            </a:r>
            <a:endParaRPr lang="ru-RU" i="1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Класс: 7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1714488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УРОКА: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142852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Реши уравнение!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214422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800" b="1" dirty="0" smtClean="0"/>
              <a:t>- 4,92у – (0,08у +5,12) = - 0,88 - у</a:t>
            </a:r>
            <a:endParaRPr lang="ru-RU" sz="2800" b="1" dirty="0"/>
          </a:p>
        </p:txBody>
      </p:sp>
      <p:pic>
        <p:nvPicPr>
          <p:cNvPr id="24578" name="Picture 2" descr="I:\Documents and Settings\Admin\Рабочий стол\00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571744"/>
            <a:ext cx="2522655" cy="19220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А теперь вспомним прямоугольную систему координат и </a:t>
            </a:r>
            <a:r>
              <a:rPr lang="ru-RU" sz="2800" b="1" dirty="0" smtClean="0"/>
              <a:t>порисуем</a:t>
            </a:r>
            <a:r>
              <a:rPr lang="ru-RU" sz="2800" dirty="0" smtClean="0"/>
              <a:t>!!!!</a:t>
            </a:r>
            <a:endParaRPr lang="ru-RU" sz="2800" dirty="0"/>
          </a:p>
        </p:txBody>
      </p:sp>
      <p:pic>
        <p:nvPicPr>
          <p:cNvPr id="25602" name="Picture 2" descr="I:\Documents and Settings\Admin\Рабочий стол\komputer-9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1285859"/>
            <a:ext cx="1323091" cy="104112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2910" y="2428868"/>
            <a:ext cx="58579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1 группа –         </a:t>
            </a:r>
            <a:r>
              <a:rPr lang="ru-RU" sz="2400" dirty="0" smtClean="0">
                <a:hlinkClick r:id="rId3" action="ppaction://hlinkfile"/>
              </a:rPr>
              <a:t>задание </a:t>
            </a:r>
            <a:r>
              <a:rPr lang="ru-RU" sz="2400" dirty="0" smtClean="0"/>
              <a:t>       </a:t>
            </a:r>
          </a:p>
          <a:p>
            <a:pPr algn="ctr"/>
            <a:r>
              <a:rPr lang="ru-RU" sz="2400" dirty="0" smtClean="0"/>
              <a:t>                     </a:t>
            </a:r>
            <a:r>
              <a:rPr lang="ru-RU" sz="2400" dirty="0" smtClean="0">
                <a:hlinkClick r:id="" action="ppaction://hlinkshowjump?jump=nextslide"/>
              </a:rPr>
              <a:t>ответ </a:t>
            </a:r>
            <a:r>
              <a:rPr lang="ru-RU" sz="2400" dirty="0" smtClean="0">
                <a:hlinkClick r:id="rId5" action="ppaction://hlinkfile">
                  <a:snd r:embed="rId4" name="wind.wav"/>
                </a:hlinkClick>
              </a:rPr>
              <a:t>       </a:t>
            </a:r>
            <a:endParaRPr lang="ru-RU" sz="2400" dirty="0" smtClean="0">
              <a:hlinkClick r:id="rId6" action="ppaction://hlinkfile"/>
            </a:endParaRPr>
          </a:p>
          <a:p>
            <a:pPr algn="ctr"/>
            <a:r>
              <a:rPr lang="ru-RU" sz="2400" dirty="0" smtClean="0"/>
              <a:t>2 группа –         </a:t>
            </a:r>
            <a:r>
              <a:rPr lang="ru-RU" sz="2400" dirty="0" smtClean="0">
                <a:hlinkClick r:id="rId7" action="ppaction://hlinkfile"/>
              </a:rPr>
              <a:t>задание</a:t>
            </a:r>
            <a:endParaRPr lang="ru-RU" sz="2400" dirty="0" smtClean="0"/>
          </a:p>
          <a:p>
            <a:pPr algn="ctr"/>
            <a:r>
              <a:rPr lang="ru-RU" sz="2400" dirty="0" smtClean="0"/>
              <a:t>                     </a:t>
            </a:r>
            <a:r>
              <a:rPr lang="ru-RU" sz="2400" dirty="0" smtClean="0">
                <a:hlinkClick r:id="rId8" action="ppaction://hlinksldjump"/>
              </a:rPr>
              <a:t>ответ</a:t>
            </a:r>
            <a:endParaRPr lang="ru-RU" sz="2400" dirty="0" smtClean="0"/>
          </a:p>
          <a:p>
            <a:pPr algn="ctr"/>
            <a:r>
              <a:rPr lang="ru-RU" sz="2400" dirty="0" smtClean="0"/>
              <a:t>3 группа –         </a:t>
            </a:r>
            <a:r>
              <a:rPr lang="ru-RU" sz="2400" dirty="0" smtClean="0">
                <a:hlinkClick r:id="rId9" action="ppaction://hlinkfile"/>
              </a:rPr>
              <a:t>задание</a:t>
            </a:r>
            <a:endParaRPr lang="ru-RU" sz="2400" dirty="0" smtClean="0"/>
          </a:p>
          <a:p>
            <a:pPr algn="ctr"/>
            <a:r>
              <a:rPr lang="ru-RU" sz="2400" dirty="0" smtClean="0"/>
              <a:t>                     </a:t>
            </a:r>
            <a:r>
              <a:rPr lang="ru-RU" sz="2400" dirty="0" smtClean="0">
                <a:hlinkClick r:id="rId10" action="ppaction://hlinksldjump"/>
              </a:rPr>
              <a:t>ответ</a:t>
            </a:r>
            <a:endParaRPr lang="ru-RU" sz="2400" dirty="0"/>
          </a:p>
          <a:p>
            <a:pPr algn="ctr"/>
            <a:r>
              <a:rPr lang="ru-RU" sz="2400" dirty="0" smtClean="0"/>
              <a:t>4 группа –         </a:t>
            </a:r>
            <a:r>
              <a:rPr lang="ru-RU" sz="2400" dirty="0" smtClean="0">
                <a:hlinkClick r:id="rId11" action="ppaction://hlinkfile"/>
              </a:rPr>
              <a:t>задание</a:t>
            </a:r>
            <a:endParaRPr lang="ru-RU" sz="2400" dirty="0" smtClean="0"/>
          </a:p>
          <a:p>
            <a:pPr algn="ctr"/>
            <a:r>
              <a:rPr lang="ru-RU" sz="2400" dirty="0" smtClean="0"/>
              <a:t>                     </a:t>
            </a:r>
            <a:r>
              <a:rPr lang="ru-RU" sz="2400" dirty="0" smtClean="0">
                <a:hlinkClick r:id="rId12" action="ppaction://hlinksldjump"/>
              </a:rPr>
              <a:t>ответ</a:t>
            </a:r>
            <a:endParaRPr lang="ru-RU" sz="2400" dirty="0"/>
          </a:p>
          <a:p>
            <a:pPr algn="ctr"/>
            <a:r>
              <a:rPr lang="ru-RU" sz="2400" dirty="0" smtClean="0"/>
              <a:t>5 группа -         </a:t>
            </a:r>
            <a:r>
              <a:rPr lang="ru-RU" sz="2400" dirty="0" smtClean="0">
                <a:hlinkClick r:id="rId13" action="ppaction://hlinkfile"/>
              </a:rPr>
              <a:t>задание</a:t>
            </a:r>
            <a:endParaRPr lang="ru-RU" sz="2400" dirty="0" smtClean="0"/>
          </a:p>
          <a:p>
            <a:pPr algn="ctr"/>
            <a:r>
              <a:rPr lang="ru-RU" sz="2400" dirty="0"/>
              <a:t> </a:t>
            </a:r>
            <a:r>
              <a:rPr lang="ru-RU" sz="2400" dirty="0" smtClean="0"/>
              <a:t>                    </a:t>
            </a:r>
            <a:r>
              <a:rPr lang="ru-RU" sz="2400" dirty="0" smtClean="0">
                <a:hlinkClick r:id="rId14" action="ppaction://hlinksldjump"/>
              </a:rPr>
              <a:t>ответ</a:t>
            </a:r>
            <a:endParaRPr lang="ru-RU" sz="2400" dirty="0" smtClean="0"/>
          </a:p>
          <a:p>
            <a:pPr algn="ctr"/>
            <a:endParaRPr lang="ru-RU" sz="2400" dirty="0"/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85728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Вот что должно было получиться у </a:t>
            </a:r>
            <a:r>
              <a:rPr lang="ru-RU" b="1" dirty="0" smtClean="0">
                <a:solidFill>
                  <a:srgbClr val="FF0000"/>
                </a:solidFill>
              </a:rPr>
              <a:t>1 группы: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 l="3401" t="11159" r="1952" b="13257"/>
          <a:stretch>
            <a:fillRect/>
          </a:stretch>
        </p:blipFill>
        <p:spPr bwMode="auto">
          <a:xfrm>
            <a:off x="1285852" y="928670"/>
            <a:ext cx="407196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 cstate="print"/>
          <a:srcRect l="3741" t="16190" r="2122" b="19580"/>
          <a:stretch>
            <a:fillRect/>
          </a:stretch>
        </p:blipFill>
        <p:spPr bwMode="auto">
          <a:xfrm>
            <a:off x="3786182" y="3571876"/>
            <a:ext cx="464347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572528" y="6215082"/>
            <a:ext cx="428628" cy="500066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285728"/>
            <a:ext cx="62151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Вот что должно было получиться у </a:t>
            </a:r>
            <a:r>
              <a:rPr lang="ru-RU" b="1" dirty="0" smtClean="0">
                <a:solidFill>
                  <a:srgbClr val="FF0000"/>
                </a:solidFill>
              </a:rPr>
              <a:t>2 группы: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 l="11488" t="1997" r="9502" b="3854"/>
          <a:stretch>
            <a:fillRect/>
          </a:stretch>
        </p:blipFill>
        <p:spPr bwMode="auto">
          <a:xfrm>
            <a:off x="428596" y="785793"/>
            <a:ext cx="3643338" cy="325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 l="22942" t="1788" r="22217" b="3590"/>
          <a:stretch>
            <a:fillRect/>
          </a:stretch>
        </p:blipFill>
        <p:spPr bwMode="auto">
          <a:xfrm>
            <a:off x="4857752" y="2116804"/>
            <a:ext cx="3246449" cy="4207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572528" y="6215082"/>
            <a:ext cx="428628" cy="500066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42852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Вот что должно было получиться у </a:t>
            </a:r>
            <a:r>
              <a:rPr lang="ru-RU" b="1" dirty="0" smtClean="0">
                <a:solidFill>
                  <a:srgbClr val="FF0000"/>
                </a:solidFill>
              </a:rPr>
              <a:t>3 группы: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 l="4480" t="9135" r="2190" b="11871"/>
          <a:stretch>
            <a:fillRect/>
          </a:stretch>
        </p:blipFill>
        <p:spPr bwMode="auto">
          <a:xfrm>
            <a:off x="979334" y="926902"/>
            <a:ext cx="6878813" cy="439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572528" y="6215082"/>
            <a:ext cx="428628" cy="500066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 l="21405" t="3433" r="19179" b="3487"/>
          <a:stretch>
            <a:fillRect/>
          </a:stretch>
        </p:blipFill>
        <p:spPr bwMode="auto">
          <a:xfrm>
            <a:off x="2357422" y="857200"/>
            <a:ext cx="4143404" cy="4857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214414" y="357166"/>
            <a:ext cx="66437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Вот что должно было получиться у </a:t>
            </a:r>
            <a:r>
              <a:rPr lang="ru-RU" b="1" dirty="0" smtClean="0">
                <a:solidFill>
                  <a:srgbClr val="FF0000"/>
                </a:solidFill>
              </a:rPr>
              <a:t>4 группы: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572528" y="6215082"/>
            <a:ext cx="428628" cy="500066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 l="18568" t="2551" r="17775" b="3023"/>
          <a:stretch>
            <a:fillRect/>
          </a:stretch>
        </p:blipFill>
        <p:spPr bwMode="auto">
          <a:xfrm>
            <a:off x="2071670" y="928670"/>
            <a:ext cx="4540030" cy="4992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42910" y="285728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Вот что должно было получиться у </a:t>
            </a:r>
            <a:r>
              <a:rPr lang="ru-RU" b="1" dirty="0" smtClean="0">
                <a:solidFill>
                  <a:srgbClr val="FF0000"/>
                </a:solidFill>
              </a:rPr>
              <a:t>4 группы: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572528" y="6215082"/>
            <a:ext cx="428628" cy="500066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31432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</a:p>
          <a:p>
            <a:pPr algn="ctr"/>
            <a:r>
              <a: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</a:p>
        </p:txBody>
      </p:sp>
      <p:pic>
        <p:nvPicPr>
          <p:cNvPr id="30722" name="Picture 2" descr="I:\Documents and Settings\Admin\Рабочий стол\75547695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571480"/>
            <a:ext cx="2357454" cy="280570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43306" y="4286256"/>
            <a:ext cx="4857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А теперь окунемся в историю...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pPr algn="ctr"/>
            <a:r>
              <a:rPr lang="ru-RU" b="1" dirty="0"/>
              <a:t>Страницы истории</a:t>
            </a: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2686050" y="2787650"/>
          <a:ext cx="114300" cy="215900"/>
        </p:xfrm>
        <a:graphic>
          <a:graphicData uri="http://schemas.openxmlformats.org/presentationml/2006/ole">
            <p:oleObj spid="_x0000_s31746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45066" name="Object 10"/>
          <p:cNvGraphicFramePr>
            <a:graphicFrameLocks noChangeAspect="1"/>
          </p:cNvGraphicFramePr>
          <p:nvPr>
            <p:ph sz="quarter" idx="2"/>
          </p:nvPr>
        </p:nvGraphicFramePr>
        <p:xfrm>
          <a:off x="6648450" y="2787650"/>
          <a:ext cx="114300" cy="215900"/>
        </p:xfrm>
        <a:graphic>
          <a:graphicData uri="http://schemas.openxmlformats.org/presentationml/2006/ole">
            <p:oleObj spid="_x0000_s31747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45068" name="Object 12"/>
          <p:cNvGraphicFramePr>
            <a:graphicFrameLocks noChangeAspect="1"/>
          </p:cNvGraphicFramePr>
          <p:nvPr>
            <p:ph sz="quarter" idx="3"/>
          </p:nvPr>
        </p:nvGraphicFramePr>
        <p:xfrm>
          <a:off x="2686050" y="4921250"/>
          <a:ext cx="114300" cy="215900"/>
        </p:xfrm>
        <a:graphic>
          <a:graphicData uri="http://schemas.openxmlformats.org/presentationml/2006/ole">
            <p:oleObj spid="_x0000_s31748" name="Формула" r:id="rId5" imgW="114120" imgH="215640" progId="Equation.3">
              <p:embed/>
            </p:oleObj>
          </a:graphicData>
        </a:graphic>
      </p:graphicFrame>
      <p:graphicFrame>
        <p:nvGraphicFramePr>
          <p:cNvPr id="45070" name="Object 14"/>
          <p:cNvGraphicFramePr>
            <a:graphicFrameLocks noChangeAspect="1"/>
          </p:cNvGraphicFramePr>
          <p:nvPr>
            <p:ph sz="quarter" idx="4"/>
          </p:nvPr>
        </p:nvGraphicFramePr>
        <p:xfrm>
          <a:off x="2700338" y="2133600"/>
          <a:ext cx="3960812" cy="1073150"/>
        </p:xfrm>
        <a:graphic>
          <a:graphicData uri="http://schemas.openxmlformats.org/presentationml/2006/ole">
            <p:oleObj spid="_x0000_s31749" name="Формула" r:id="rId6" imgW="609480" imgH="164880" progId="Equation.3">
              <p:embed/>
            </p:oleObj>
          </a:graphicData>
        </a:graphic>
      </p:graphicFrame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1384300" y="1466850"/>
            <a:ext cx="6594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По-гречески  «</a:t>
            </a:r>
            <a:r>
              <a:rPr lang="ru-RU" sz="3200" b="1"/>
              <a:t>число</a:t>
            </a:r>
            <a:r>
              <a:rPr lang="ru-RU" sz="3200"/>
              <a:t>» - арифмос</a:t>
            </a:r>
            <a:r>
              <a:rPr lang="ru-RU"/>
              <a:t>.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857224" y="3857628"/>
            <a:ext cx="705802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/>
              <a:t>Почти все науки зародились в Греции, один из разделов математики получил греческое название </a:t>
            </a:r>
            <a:r>
              <a:rPr lang="ru-RU" sz="3200" dirty="0">
                <a:solidFill>
                  <a:srgbClr val="CB0601"/>
                </a:solidFill>
              </a:rPr>
              <a:t>«</a:t>
            </a:r>
            <a:r>
              <a:rPr lang="ru-RU" sz="3200" b="1" dirty="0">
                <a:solidFill>
                  <a:srgbClr val="CB0601"/>
                </a:solidFill>
              </a:rPr>
              <a:t>АРИФМЕТИКА</a:t>
            </a:r>
            <a:r>
              <a:rPr lang="ru-RU" sz="3200" dirty="0">
                <a:solidFill>
                  <a:srgbClr val="CB0601"/>
                </a:solidFill>
              </a:rPr>
              <a:t>»</a:t>
            </a: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971550" y="1125538"/>
            <a:ext cx="7056438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/>
              <a:t>Другой раздел математики посвящен различным фигурам и их свойствам, называется он </a:t>
            </a:r>
            <a:r>
              <a:rPr lang="ru-RU" sz="3200" b="1">
                <a:solidFill>
                  <a:srgbClr val="CB0601"/>
                </a:solidFill>
              </a:rPr>
              <a:t>ГЕОМЕТРИЕЙ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1214414" y="3143248"/>
            <a:ext cx="72009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err="1"/>
              <a:t>Гео</a:t>
            </a:r>
            <a:r>
              <a:rPr lang="ru-RU" sz="3200" b="1" dirty="0"/>
              <a:t>    </a:t>
            </a:r>
            <a:r>
              <a:rPr lang="ru-RU" sz="3200" dirty="0"/>
              <a:t>      – по-гречески «Земля», а </a:t>
            </a:r>
            <a:r>
              <a:rPr lang="ru-RU" sz="3200" b="1" dirty="0" err="1"/>
              <a:t>метрео</a:t>
            </a:r>
            <a:r>
              <a:rPr lang="ru-RU" sz="3200" dirty="0"/>
              <a:t> </a:t>
            </a:r>
            <a:r>
              <a:rPr lang="en-US" sz="3200" dirty="0" smtClean="0"/>
              <a:t>-</a:t>
            </a:r>
            <a:r>
              <a:rPr lang="ru-RU" sz="3200" dirty="0" smtClean="0"/>
              <a:t> </a:t>
            </a:r>
            <a:r>
              <a:rPr lang="ru-RU" sz="3200" dirty="0"/>
              <a:t>меряю</a:t>
            </a:r>
          </a:p>
        </p:txBody>
      </p:sp>
      <p:graphicFrame>
        <p:nvGraphicFramePr>
          <p:cNvPr id="45078" name="Object 22"/>
          <p:cNvGraphicFramePr>
            <a:graphicFrameLocks noChangeAspect="1"/>
          </p:cNvGraphicFramePr>
          <p:nvPr/>
        </p:nvGraphicFramePr>
        <p:xfrm>
          <a:off x="2143108" y="3071810"/>
          <a:ext cx="1257300" cy="736600"/>
        </p:xfrm>
        <a:graphic>
          <a:graphicData uri="http://schemas.openxmlformats.org/presentationml/2006/ole">
            <p:oleObj spid="_x0000_s31750" name="Формула" r:id="rId7" imgW="368280" imgH="215640" progId="Equation.3">
              <p:embed/>
            </p:oleObj>
          </a:graphicData>
        </a:graphic>
      </p:graphicFrame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785786" y="4786322"/>
            <a:ext cx="7848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/>
              <a:t>А вот  слово «</a:t>
            </a:r>
            <a:r>
              <a:rPr lang="ru-RU" sz="3200" b="1" dirty="0"/>
              <a:t>АЛГЕБРА</a:t>
            </a:r>
            <a:r>
              <a:rPr lang="ru-RU" sz="3200" dirty="0"/>
              <a:t>» не греческое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20"/>
                            </p:stCondLst>
                            <p:childTnLst>
                              <p:par>
                                <p:cTn id="1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450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0" dur="2000"/>
                                        <p:tgtEl>
                                          <p:spTgt spid="45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2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6" dur="2000"/>
                                        <p:tgtEl>
                                          <p:spTgt spid="4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5" grpId="0" build="allAtOnce"/>
      <p:bldP spid="45077" grpId="0"/>
      <p:bldP spid="4508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pPr algn="ctr"/>
            <a:r>
              <a:rPr lang="ru-RU" b="1" dirty="0"/>
              <a:t>Страницы истории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088" y="1773238"/>
            <a:ext cx="7772400" cy="4114800"/>
          </a:xfrm>
        </p:spPr>
        <p:txBody>
          <a:bodyPr/>
          <a:lstStyle/>
          <a:p>
            <a:endParaRPr lang="ru-RU"/>
          </a:p>
          <a:p>
            <a:pPr lvl="2">
              <a:buFont typeface="Wingdings" pitchFamily="2" charset="2"/>
              <a:buBlip>
                <a:blip r:embed="rId2"/>
              </a:buBlip>
            </a:pPr>
            <a:endParaRPr lang="ru-RU"/>
          </a:p>
          <a:p>
            <a:pPr lvl="2">
              <a:buFont typeface="Wingdings" pitchFamily="2" charset="2"/>
              <a:buChar char="v"/>
            </a:pPr>
            <a:endParaRPr lang="ru-RU"/>
          </a:p>
          <a:p>
            <a:endParaRPr lang="ru-RU"/>
          </a:p>
        </p:txBody>
      </p:sp>
      <p:pic>
        <p:nvPicPr>
          <p:cNvPr id="19460" name="Picture 4" descr="Al-Khwarizmi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1214422"/>
            <a:ext cx="2281237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143240" y="1071546"/>
            <a:ext cx="5472113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CB0601"/>
                </a:solidFill>
              </a:rPr>
              <a:t>Абу </a:t>
            </a:r>
            <a:r>
              <a:rPr lang="ru-RU" b="1" dirty="0" err="1">
                <a:solidFill>
                  <a:srgbClr val="CB0601"/>
                </a:solidFill>
              </a:rPr>
              <a:t>Абдалах</a:t>
            </a:r>
            <a:r>
              <a:rPr lang="ru-RU" dirty="0"/>
              <a:t> </a:t>
            </a:r>
            <a:r>
              <a:rPr lang="ru-RU" b="1" dirty="0">
                <a:solidFill>
                  <a:srgbClr val="CB0601"/>
                </a:solidFill>
              </a:rPr>
              <a:t>Мухаммед ибн </a:t>
            </a:r>
            <a:r>
              <a:rPr lang="ru-RU" b="1" dirty="0" err="1">
                <a:solidFill>
                  <a:srgbClr val="CB0601"/>
                </a:solidFill>
              </a:rPr>
              <a:t>Муса</a:t>
            </a:r>
            <a:r>
              <a:rPr lang="ru-RU" b="1" dirty="0">
                <a:solidFill>
                  <a:srgbClr val="CB0601"/>
                </a:solidFill>
              </a:rPr>
              <a:t> </a:t>
            </a:r>
            <a:r>
              <a:rPr lang="ru-RU" b="1" dirty="0" err="1">
                <a:solidFill>
                  <a:srgbClr val="CB0601"/>
                </a:solidFill>
              </a:rPr>
              <a:t>ал-Хорезми</a:t>
            </a:r>
            <a:r>
              <a:rPr lang="ru-RU" b="1" dirty="0">
                <a:solidFill>
                  <a:srgbClr val="CB0601"/>
                </a:solidFill>
              </a:rPr>
              <a:t> </a:t>
            </a:r>
            <a:r>
              <a:rPr lang="ru-RU" dirty="0"/>
              <a:t>– выдающийся средневековый ученый, внесший большой вклад в развитие математики, астрономии, математической географии.</a:t>
            </a:r>
          </a:p>
          <a:p>
            <a:pPr>
              <a:lnSpc>
                <a:spcPct val="150000"/>
              </a:lnSpc>
            </a:pPr>
            <a:r>
              <a:rPr lang="ru-RU" dirty="0"/>
              <a:t>Предполагают, что он родился в городе Хиве, о его жизни почти ничего не известно. Научной работой </a:t>
            </a:r>
            <a:r>
              <a:rPr lang="ru-RU" dirty="0" err="1"/>
              <a:t>аль-Хорезми</a:t>
            </a:r>
            <a:r>
              <a:rPr lang="ru-RU" dirty="0"/>
              <a:t> в основном занимался в Багдаде. Его труды в течение нескольких веков оказывал сильное влияние на ученых Востока и Запада.</a:t>
            </a:r>
          </a:p>
          <a:p>
            <a:pPr>
              <a:spcBef>
                <a:spcPct val="50000"/>
              </a:spcBef>
            </a:pPr>
            <a:endParaRPr lang="ru-RU" b="1" dirty="0">
              <a:solidFill>
                <a:srgbClr val="CB060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Картинка 2 из 55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0401" y="3169774"/>
            <a:ext cx="1231200" cy="1614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6" descr="Картинка 3 из 555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91200" y="4077069"/>
            <a:ext cx="1231200" cy="161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1137600" y="188660"/>
            <a:ext cx="6868800" cy="914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/>
            <a:r>
              <a:rPr lang="ru-RU" sz="5400" b="1" dirty="0">
                <a:solidFill>
                  <a:srgbClr val="CC3300"/>
                </a:solidFill>
                <a:latin typeface="Century Schoolbook" pitchFamily="18" charset="0"/>
              </a:rPr>
              <a:t>Математика</a:t>
            </a:r>
          </a:p>
        </p:txBody>
      </p:sp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230400" y="2392092"/>
            <a:ext cx="3758400" cy="63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Century Schoolbook" pitchFamily="18" charset="0"/>
              </a:rPr>
              <a:t>арифметика</a:t>
            </a:r>
          </a:p>
        </p:txBody>
      </p:sp>
      <p:sp>
        <p:nvSpPr>
          <p:cNvPr id="9222" name="TextBox 7"/>
          <p:cNvSpPr txBox="1">
            <a:spLocks noChangeArrowheads="1"/>
          </p:cNvSpPr>
          <p:nvPr/>
        </p:nvSpPr>
        <p:spPr bwMode="auto">
          <a:xfrm>
            <a:off x="3988800" y="3104966"/>
            <a:ext cx="2397600" cy="63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Century Schoolbook" pitchFamily="18" charset="0"/>
              </a:rPr>
              <a:t>алгебра</a:t>
            </a:r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5803200" y="2068057"/>
            <a:ext cx="2980800" cy="63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Century Schoolbook" pitchFamily="18" charset="0"/>
              </a:rPr>
              <a:t>геометрия</a:t>
            </a:r>
          </a:p>
        </p:txBody>
      </p:sp>
      <p:cxnSp>
        <p:nvCxnSpPr>
          <p:cNvPr id="13" name="Прямая со стрелкой 12"/>
          <p:cNvCxnSpPr>
            <a:stCxn id="9220" idx="2"/>
            <a:endCxn id="9221" idx="0"/>
          </p:cNvCxnSpPr>
          <p:nvPr/>
        </p:nvCxnSpPr>
        <p:spPr bwMode="auto">
          <a:xfrm rot="5400000">
            <a:off x="2696461" y="516552"/>
            <a:ext cx="1288679" cy="2462400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220" idx="2"/>
            <a:endCxn id="9222" idx="0"/>
          </p:cNvCxnSpPr>
          <p:nvPr/>
        </p:nvCxnSpPr>
        <p:spPr bwMode="auto">
          <a:xfrm rot="16200000" flipH="1">
            <a:off x="3879024" y="1796389"/>
            <a:ext cx="2001553" cy="615600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9220" idx="2"/>
            <a:endCxn id="9223" idx="0"/>
          </p:cNvCxnSpPr>
          <p:nvPr/>
        </p:nvCxnSpPr>
        <p:spPr bwMode="auto">
          <a:xfrm rot="16200000" flipH="1">
            <a:off x="5450478" y="224935"/>
            <a:ext cx="964644" cy="2721600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9227" name="Picture 21" descr="Картинка 1 из 957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58400" y="2586511"/>
            <a:ext cx="1342080" cy="2173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230400" y="5632432"/>
            <a:ext cx="2462400" cy="853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 dirty="0">
                <a:solidFill>
                  <a:srgbClr val="CC3300"/>
                </a:solidFill>
                <a:latin typeface="Century Schoolbook" pitchFamily="18" charset="0"/>
              </a:rPr>
              <a:t>Арифметика</a:t>
            </a:r>
            <a:r>
              <a:rPr lang="ru-RU" sz="2500" b="1" dirty="0">
                <a:solidFill>
                  <a:srgbClr val="002060"/>
                </a:solidFill>
                <a:latin typeface="Century Schoolbook" pitchFamily="18" charset="0"/>
              </a:rPr>
              <a:t>– наука о числах</a:t>
            </a:r>
          </a:p>
        </p:txBody>
      </p:sp>
      <p:sp>
        <p:nvSpPr>
          <p:cNvPr id="9229" name="Прямоугольник 51"/>
          <p:cNvSpPr>
            <a:spLocks noChangeArrowheads="1"/>
          </p:cNvSpPr>
          <p:nvPr/>
        </p:nvSpPr>
        <p:spPr bwMode="auto">
          <a:xfrm>
            <a:off x="3664801" y="4984364"/>
            <a:ext cx="2462400" cy="1576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2200" b="1" dirty="0">
                <a:solidFill>
                  <a:srgbClr val="CC3300"/>
                </a:solidFill>
                <a:latin typeface="Century Schoolbook" pitchFamily="18" charset="0"/>
              </a:rPr>
              <a:t>Алгебра</a:t>
            </a:r>
            <a:r>
              <a:rPr lang="ru-RU" b="1" dirty="0">
                <a:solidFill>
                  <a:srgbClr val="CB0601"/>
                </a:solidFill>
              </a:rPr>
              <a:t> </a:t>
            </a:r>
            <a:r>
              <a:rPr lang="ru-RU" b="1" dirty="0"/>
              <a:t>– </a:t>
            </a:r>
            <a:r>
              <a:rPr lang="ru-RU" sz="2500" b="1" dirty="0">
                <a:solidFill>
                  <a:srgbClr val="002060"/>
                </a:solidFill>
                <a:latin typeface="Century Schoolbook" pitchFamily="18" charset="0"/>
              </a:rPr>
              <a:t>искусство решать уравнения.</a:t>
            </a:r>
          </a:p>
        </p:txBody>
      </p:sp>
      <p:sp>
        <p:nvSpPr>
          <p:cNvPr id="53" name="Text Box 20"/>
          <p:cNvSpPr txBox="1">
            <a:spLocks noChangeArrowheads="1"/>
          </p:cNvSpPr>
          <p:nvPr/>
        </p:nvSpPr>
        <p:spPr bwMode="auto">
          <a:xfrm>
            <a:off x="6292800" y="4919556"/>
            <a:ext cx="2851200" cy="1299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 dirty="0">
                <a:solidFill>
                  <a:srgbClr val="CC3300"/>
                </a:solidFill>
                <a:latin typeface="Century Schoolbook" pitchFamily="18" charset="0"/>
              </a:rPr>
              <a:t>Геометрия</a:t>
            </a:r>
            <a:r>
              <a:rPr lang="ru-RU" sz="2900" b="1" dirty="0">
                <a:solidFill>
                  <a:srgbClr val="CB0601"/>
                </a:solidFill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Century Schoolbook" pitchFamily="18" charset="0"/>
              </a:rPr>
              <a:t>– наука о </a:t>
            </a:r>
            <a:r>
              <a:rPr lang="ru-RU" sz="2200" b="1" dirty="0">
                <a:solidFill>
                  <a:srgbClr val="002060"/>
                </a:solidFill>
                <a:latin typeface="Century Schoolbook" pitchFamily="18" charset="0"/>
              </a:rPr>
              <a:t>геометрических</a:t>
            </a:r>
            <a:r>
              <a:rPr lang="ru-RU" sz="2500" b="1" dirty="0">
                <a:solidFill>
                  <a:srgbClr val="002060"/>
                </a:solidFill>
                <a:latin typeface="Century Schoolbook" pitchFamily="18" charset="0"/>
              </a:rPr>
              <a:t> фигурах</a:t>
            </a:r>
          </a:p>
        </p:txBody>
      </p:sp>
      <p:pic>
        <p:nvPicPr>
          <p:cNvPr id="41986" name="Picture 2" descr="I:\Documents and Settings\Admin\Рабочий стол\учебник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57686" y="3622168"/>
            <a:ext cx="1008511" cy="13070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utoUpdateAnimBg="0"/>
      <p:bldP spid="9222" grpId="0" autoUpdateAnimBg="0"/>
      <p:bldP spid="9223" grpId="0" autoUpdateAnimBg="0"/>
      <p:bldP spid="51" grpId="0" autoUpdateAnimBg="0"/>
      <p:bldP spid="9229" grpId="0" autoUpdateAnimBg="0"/>
      <p:bldP spid="5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569325" cy="6337300"/>
          </a:xfrm>
        </p:spPr>
        <p:txBody>
          <a:bodyPr/>
          <a:lstStyle/>
          <a:p>
            <a:pPr algn="ctr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/>
              <a:t>Аль-Хорезми первым написал книгу на арабском языке о решении уравнений</a:t>
            </a:r>
            <a:endParaRPr lang="ru-RU" sz="2800" b="1">
              <a:solidFill>
                <a:srgbClr val="CB060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600"/>
              <a:t>Книга называлась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>
                <a:solidFill>
                  <a:srgbClr val="CB0601"/>
                </a:solidFill>
              </a:rPr>
              <a:t>«Китаб мухтасар аль джебр ва-л-мукабала»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b="1">
              <a:solidFill>
                <a:srgbClr val="FE625E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solidFill>
                  <a:srgbClr val="FE625E"/>
                </a:solidFill>
              </a:rPr>
              <a:t>Китаб</a:t>
            </a:r>
            <a:r>
              <a:rPr lang="ru-RU" sz="2800" b="1"/>
              <a:t> - книга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solidFill>
                  <a:srgbClr val="FE625E"/>
                </a:solidFill>
              </a:rPr>
              <a:t>мухтасар</a:t>
            </a:r>
            <a:r>
              <a:rPr lang="ru-RU" sz="2800" b="1"/>
              <a:t> – краткая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solidFill>
                  <a:srgbClr val="FE625E"/>
                </a:solidFill>
              </a:rPr>
              <a:t>аль</a:t>
            </a:r>
            <a:r>
              <a:rPr lang="ru-RU" sz="2800" b="1"/>
              <a:t> - артикль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solidFill>
                  <a:srgbClr val="FE625E"/>
                </a:solidFill>
              </a:rPr>
              <a:t>джебр</a:t>
            </a:r>
            <a:r>
              <a:rPr lang="ru-RU" sz="2800" b="1"/>
              <a:t> - восстановление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solidFill>
                  <a:srgbClr val="FE625E"/>
                </a:solidFill>
              </a:rPr>
              <a:t>ва</a:t>
            </a:r>
            <a:r>
              <a:rPr lang="ru-RU" sz="2800" b="1"/>
              <a:t> – союз «и»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solidFill>
                  <a:srgbClr val="FE625E"/>
                </a:solidFill>
              </a:rPr>
              <a:t>ал-мукабала</a:t>
            </a:r>
            <a:r>
              <a:rPr lang="ru-RU" sz="2800" b="1"/>
              <a:t> - противопоставление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8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6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4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4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4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4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4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4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4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48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645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645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645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92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645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645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645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6911975" cy="2232025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en-US" sz="15000" b="1">
                <a:solidFill>
                  <a:srgbClr val="CB0601"/>
                </a:solidFill>
                <a:latin typeface="Times New Roman" pitchFamily="18" charset="0"/>
              </a:rPr>
              <a:t>algebr</a:t>
            </a:r>
            <a:endParaRPr lang="ru-RU" sz="15000" b="1">
              <a:solidFill>
                <a:srgbClr val="CB060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Ал-джабра</a:t>
            </a:r>
          </a:p>
        </p:txBody>
      </p:sp>
      <p:sp>
        <p:nvSpPr>
          <p:cNvPr id="37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7772400" cy="49688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При решении уравнения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Если в части одной,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Безразлично какой,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Встретится член отрицательный,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Мы к обеим частям,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С этим членом сличив,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Равный член придадим,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Только с знаком другим, -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И найдем результат нам желательный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Ал-мукабала</a:t>
            </a:r>
          </a:p>
        </p:txBody>
      </p:sp>
      <p:sp>
        <p:nvSpPr>
          <p:cNvPr id="38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7772400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Дальше смотрим в уравнение,</a:t>
            </a:r>
          </a:p>
          <a:p>
            <a:pPr>
              <a:buFont typeface="Wingdings" pitchFamily="2" charset="2"/>
              <a:buNone/>
            </a:pPr>
            <a:r>
              <a:rPr lang="ru-RU"/>
              <a:t>Можно ль сделать приведенье,</a:t>
            </a:r>
          </a:p>
          <a:p>
            <a:pPr>
              <a:buFont typeface="Wingdings" pitchFamily="2" charset="2"/>
              <a:buNone/>
            </a:pPr>
            <a:r>
              <a:rPr lang="ru-RU"/>
              <a:t>Если члены в нем подобны,</a:t>
            </a:r>
          </a:p>
          <a:p>
            <a:pPr>
              <a:buFont typeface="Wingdings" pitchFamily="2" charset="2"/>
              <a:buNone/>
            </a:pPr>
            <a:r>
              <a:rPr lang="ru-RU"/>
              <a:t>Сопоставить их удобно,</a:t>
            </a:r>
          </a:p>
          <a:p>
            <a:pPr>
              <a:buFont typeface="Wingdings" pitchFamily="2" charset="2"/>
              <a:buNone/>
            </a:pPr>
            <a:r>
              <a:rPr lang="ru-RU"/>
              <a:t>Вычтя равный член из них,</a:t>
            </a:r>
          </a:p>
          <a:p>
            <a:pPr>
              <a:buFont typeface="Wingdings" pitchFamily="2" charset="2"/>
              <a:buNone/>
            </a:pPr>
            <a:r>
              <a:rPr lang="ru-RU"/>
              <a:t>К одному приводим 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1" name="Oval 15"/>
          <p:cNvSpPr>
            <a:spLocks noChangeArrowheads="1"/>
          </p:cNvSpPr>
          <p:nvPr/>
        </p:nvSpPr>
        <p:spPr bwMode="auto">
          <a:xfrm>
            <a:off x="1979613" y="2349500"/>
            <a:ext cx="790575" cy="719138"/>
          </a:xfrm>
          <a:prstGeom prst="ellipse">
            <a:avLst/>
          </a:prstGeom>
          <a:gradFill>
            <a:gsLst>
              <a:gs pos="0">
                <a:schemeClr val="accent3"/>
              </a:gs>
              <a:gs pos="50000">
                <a:schemeClr val="bg1"/>
              </a:gs>
              <a:gs pos="100000">
                <a:srgbClr val="00FFFF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6х</a:t>
            </a:r>
          </a:p>
        </p:txBody>
      </p:sp>
      <p:sp>
        <p:nvSpPr>
          <p:cNvPr id="39952" name="Oval 16"/>
          <p:cNvSpPr>
            <a:spLocks noChangeArrowheads="1"/>
          </p:cNvSpPr>
          <p:nvPr/>
        </p:nvSpPr>
        <p:spPr bwMode="auto">
          <a:xfrm>
            <a:off x="2843213" y="2349500"/>
            <a:ext cx="790575" cy="719138"/>
          </a:xfrm>
          <a:prstGeom prst="ellipse">
            <a:avLst/>
          </a:prstGeom>
          <a:gradFill rotWithShape="1">
            <a:gsLst>
              <a:gs pos="0">
                <a:srgbClr val="FF99CC"/>
              </a:gs>
              <a:gs pos="50000">
                <a:schemeClr val="bg1"/>
              </a:gs>
              <a:gs pos="100000">
                <a:srgbClr val="FF99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-13</a:t>
            </a:r>
          </a:p>
        </p:txBody>
      </p:sp>
      <p:sp>
        <p:nvSpPr>
          <p:cNvPr id="39953" name="Oval 17"/>
          <p:cNvSpPr>
            <a:spLocks noChangeArrowheads="1"/>
          </p:cNvSpPr>
          <p:nvPr/>
        </p:nvSpPr>
        <p:spPr bwMode="auto">
          <a:xfrm>
            <a:off x="4427538" y="2349500"/>
            <a:ext cx="790575" cy="719138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2х</a:t>
            </a:r>
          </a:p>
        </p:txBody>
      </p:sp>
      <p:sp>
        <p:nvSpPr>
          <p:cNvPr id="39955" name="Oval 19"/>
          <p:cNvSpPr>
            <a:spLocks noChangeArrowheads="1"/>
          </p:cNvSpPr>
          <p:nvPr/>
        </p:nvSpPr>
        <p:spPr bwMode="auto">
          <a:xfrm>
            <a:off x="5292725" y="2349500"/>
            <a:ext cx="790575" cy="719138"/>
          </a:xfrm>
          <a:prstGeom prst="ellipse">
            <a:avLst/>
          </a:prstGeom>
          <a:gradFill rotWithShape="1">
            <a:gsLst>
              <a:gs pos="0">
                <a:srgbClr val="FF99CC"/>
              </a:gs>
              <a:gs pos="50000">
                <a:schemeClr val="bg1"/>
              </a:gs>
              <a:gs pos="100000">
                <a:srgbClr val="FF99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-5</a:t>
            </a:r>
          </a:p>
        </p:txBody>
      </p:sp>
      <p:sp>
        <p:nvSpPr>
          <p:cNvPr id="39956" name="Oval 20"/>
          <p:cNvSpPr>
            <a:spLocks noChangeArrowheads="1"/>
          </p:cNvSpPr>
          <p:nvPr/>
        </p:nvSpPr>
        <p:spPr bwMode="auto">
          <a:xfrm>
            <a:off x="3708400" y="2349500"/>
            <a:ext cx="647700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=</a:t>
            </a:r>
          </a:p>
        </p:txBody>
      </p:sp>
      <p:sp>
        <p:nvSpPr>
          <p:cNvPr id="39968" name="Oval 32"/>
          <p:cNvSpPr>
            <a:spLocks noChangeArrowheads="1"/>
          </p:cNvSpPr>
          <p:nvPr/>
        </p:nvSpPr>
        <p:spPr bwMode="auto">
          <a:xfrm>
            <a:off x="4427538" y="2349500"/>
            <a:ext cx="790575" cy="719138"/>
          </a:xfrm>
          <a:prstGeom prst="ellipse">
            <a:avLst/>
          </a:prstGeom>
          <a:gradFill rotWithShape="1">
            <a:gsLst>
              <a:gs pos="0">
                <a:srgbClr val="FF99CC"/>
              </a:gs>
              <a:gs pos="50000">
                <a:schemeClr val="bg1"/>
              </a:gs>
              <a:gs pos="100000">
                <a:srgbClr val="FF99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13</a:t>
            </a:r>
          </a:p>
        </p:txBody>
      </p:sp>
      <p:sp>
        <p:nvSpPr>
          <p:cNvPr id="39969" name="Oval 33"/>
          <p:cNvSpPr>
            <a:spLocks noChangeArrowheads="1"/>
          </p:cNvSpPr>
          <p:nvPr/>
        </p:nvSpPr>
        <p:spPr bwMode="auto">
          <a:xfrm>
            <a:off x="2771775" y="2349500"/>
            <a:ext cx="790575" cy="719138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-2х</a:t>
            </a:r>
          </a:p>
        </p:txBody>
      </p:sp>
      <p:sp>
        <p:nvSpPr>
          <p:cNvPr id="39970" name="Oval 34"/>
          <p:cNvSpPr>
            <a:spLocks noChangeArrowheads="1"/>
          </p:cNvSpPr>
          <p:nvPr/>
        </p:nvSpPr>
        <p:spPr bwMode="auto">
          <a:xfrm>
            <a:off x="2843213" y="3500438"/>
            <a:ext cx="790575" cy="719137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4х</a:t>
            </a:r>
          </a:p>
        </p:txBody>
      </p:sp>
      <p:sp>
        <p:nvSpPr>
          <p:cNvPr id="39971" name="Oval 35"/>
          <p:cNvSpPr>
            <a:spLocks noChangeArrowheads="1"/>
          </p:cNvSpPr>
          <p:nvPr/>
        </p:nvSpPr>
        <p:spPr bwMode="auto">
          <a:xfrm>
            <a:off x="3708400" y="3500438"/>
            <a:ext cx="647700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=</a:t>
            </a:r>
          </a:p>
        </p:txBody>
      </p:sp>
      <p:sp>
        <p:nvSpPr>
          <p:cNvPr id="39972" name="Oval 36"/>
          <p:cNvSpPr>
            <a:spLocks noChangeArrowheads="1"/>
          </p:cNvSpPr>
          <p:nvPr/>
        </p:nvSpPr>
        <p:spPr bwMode="auto">
          <a:xfrm>
            <a:off x="4427538" y="3500438"/>
            <a:ext cx="790575" cy="719137"/>
          </a:xfrm>
          <a:prstGeom prst="ellipse">
            <a:avLst/>
          </a:prstGeom>
          <a:gradFill rotWithShape="1">
            <a:gsLst>
              <a:gs pos="0">
                <a:srgbClr val="FF99CC"/>
              </a:gs>
              <a:gs pos="50000">
                <a:schemeClr val="bg1"/>
              </a:gs>
              <a:gs pos="100000">
                <a:srgbClr val="FF99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8</a:t>
            </a:r>
          </a:p>
        </p:txBody>
      </p:sp>
      <p:sp>
        <p:nvSpPr>
          <p:cNvPr id="39973" name="Oval 37"/>
          <p:cNvSpPr>
            <a:spLocks noChangeArrowheads="1"/>
          </p:cNvSpPr>
          <p:nvPr/>
        </p:nvSpPr>
        <p:spPr bwMode="auto">
          <a:xfrm>
            <a:off x="4500563" y="4437063"/>
            <a:ext cx="790575" cy="719137"/>
          </a:xfrm>
          <a:prstGeom prst="ellipse">
            <a:avLst/>
          </a:prstGeom>
          <a:gradFill rotWithShape="1">
            <a:gsLst>
              <a:gs pos="0">
                <a:srgbClr val="FF99CC"/>
              </a:gs>
              <a:gs pos="50000">
                <a:schemeClr val="bg1"/>
              </a:gs>
              <a:gs pos="100000">
                <a:srgbClr val="FF99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2</a:t>
            </a:r>
          </a:p>
        </p:txBody>
      </p:sp>
      <p:sp>
        <p:nvSpPr>
          <p:cNvPr id="39974" name="Oval 38"/>
          <p:cNvSpPr>
            <a:spLocks noChangeArrowheads="1"/>
          </p:cNvSpPr>
          <p:nvPr/>
        </p:nvSpPr>
        <p:spPr bwMode="auto">
          <a:xfrm>
            <a:off x="3779838" y="4508500"/>
            <a:ext cx="647700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=</a:t>
            </a:r>
          </a:p>
        </p:txBody>
      </p:sp>
      <p:sp>
        <p:nvSpPr>
          <p:cNvPr id="39975" name="Oval 39"/>
          <p:cNvSpPr>
            <a:spLocks noChangeArrowheads="1"/>
          </p:cNvSpPr>
          <p:nvPr/>
        </p:nvSpPr>
        <p:spPr bwMode="auto">
          <a:xfrm>
            <a:off x="2916238" y="4437063"/>
            <a:ext cx="790575" cy="719137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х</a:t>
            </a:r>
          </a:p>
        </p:txBody>
      </p:sp>
      <p:sp>
        <p:nvSpPr>
          <p:cNvPr id="39979" name="AutoShape 43"/>
          <p:cNvSpPr>
            <a:spLocks noChangeArrowheads="1"/>
          </p:cNvSpPr>
          <p:nvPr/>
        </p:nvSpPr>
        <p:spPr bwMode="auto">
          <a:xfrm rot="10800000">
            <a:off x="6443663" y="2420938"/>
            <a:ext cx="2376487" cy="7207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317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/>
              <a:t>Ал-джабра</a:t>
            </a:r>
          </a:p>
        </p:txBody>
      </p:sp>
      <p:sp>
        <p:nvSpPr>
          <p:cNvPr id="39980" name="AutoShape 44"/>
          <p:cNvSpPr>
            <a:spLocks noChangeArrowheads="1"/>
          </p:cNvSpPr>
          <p:nvPr/>
        </p:nvSpPr>
        <p:spPr bwMode="auto">
          <a:xfrm rot="10800000">
            <a:off x="6372225" y="3500438"/>
            <a:ext cx="2376488" cy="7207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317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/>
              <a:t>Ал-мукабала</a:t>
            </a:r>
          </a:p>
        </p:txBody>
      </p:sp>
      <p:sp>
        <p:nvSpPr>
          <p:cNvPr id="39981" name="Rectangle 45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682625"/>
          </a:xfrm>
          <a:noFill/>
          <a:ln/>
        </p:spPr>
        <p:txBody>
          <a:bodyPr>
            <a:normAutofit fontScale="90000"/>
          </a:bodyPr>
          <a:lstStyle/>
          <a:p>
            <a:r>
              <a:rPr lang="ru-RU" sz="4000" b="1"/>
              <a:t>Решить уравнение</a:t>
            </a:r>
          </a:p>
        </p:txBody>
      </p:sp>
      <p:sp>
        <p:nvSpPr>
          <p:cNvPr id="39982" name="Rectangle 46"/>
          <p:cNvSpPr>
            <a:spLocks noChangeArrowheads="1"/>
          </p:cNvSpPr>
          <p:nvPr/>
        </p:nvSpPr>
        <p:spPr bwMode="auto">
          <a:xfrm>
            <a:off x="1908175" y="1052513"/>
            <a:ext cx="4464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 b="1"/>
              <a:t>6х-13 = 2х-5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99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99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9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9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04774 0.06088 C -0.05799 0.075 -0.07292 0.08379 -0.08819 0.08379 C -0.10625 0.08379 -0.12031 0.075 -0.13021 0.06088 L -0.17708 4.44444E-6 " pathEditMode="fixed" rAng="5400000" ptsTypes="FffFF">
                                      <p:cBhvr>
                                        <p:cTn id="33" dur="20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4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58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0.02245 L 0.04566 -0.06875 C 0.0566 -0.08032 0.07275 -0.08657 0.0882 -0.08287 C 0.10643 -0.0824 0.12049 -0.07176 0.12952 -0.05833 L 0.17327 -3.7037E-6 " pathEditMode="fixed" rAng="-5080107" ptsTypes="FffFF">
                                      <p:cBhvr>
                                        <p:cTn id="35" dur="20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-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399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399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39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39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155" decel="100000"/>
                                        <p:tgtEl>
                                          <p:spTgt spid="399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1155" decel="100000"/>
                                        <p:tgtEl>
                                          <p:spTgt spid="399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5" dur="1155" fill="hold"/>
                                        <p:tgtEl>
                                          <p:spTgt spid="39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6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1155" fill="hold"/>
                                        <p:tgtEl>
                                          <p:spTgt spid="39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1" grpId="0" animBg="1"/>
      <p:bldP spid="39952" grpId="0" animBg="1"/>
      <p:bldP spid="39952" grpId="1" animBg="1"/>
      <p:bldP spid="39953" grpId="0" animBg="1" autoUpdateAnimBg="0"/>
      <p:bldP spid="39953" grpId="1" animBg="1" autoUpdateAnimBg="0"/>
      <p:bldP spid="39955" grpId="0" animBg="1"/>
      <p:bldP spid="39956" grpId="0" animBg="1"/>
      <p:bldP spid="39968" grpId="0" animBg="1"/>
      <p:bldP spid="39969" grpId="0" animBg="1"/>
      <p:bldP spid="39969" grpId="1" animBg="1"/>
      <p:bldP spid="39970" grpId="0" animBg="1"/>
      <p:bldP spid="39971" grpId="0" animBg="1"/>
      <p:bldP spid="39972" grpId="0" animBg="1"/>
      <p:bldP spid="39973" grpId="0" animBg="1"/>
      <p:bldP spid="39974" grpId="0" animBg="1"/>
      <p:bldP spid="39975" grpId="0" animBg="1"/>
      <p:bldP spid="39979" grpId="0" animBg="1"/>
      <p:bldP spid="39980" grpId="0" animBg="1"/>
      <p:bldP spid="3998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772400" cy="1143000"/>
          </a:xfrm>
        </p:spPr>
        <p:txBody>
          <a:bodyPr/>
          <a:lstStyle/>
          <a:p>
            <a:pPr algn="ctr"/>
            <a:r>
              <a:rPr lang="ru-RU" b="1"/>
              <a:t>Отец алгебры</a:t>
            </a:r>
          </a:p>
        </p:txBody>
      </p:sp>
      <p:sp>
        <p:nvSpPr>
          <p:cNvPr id="563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348038" y="1905000"/>
            <a:ext cx="5262562" cy="44767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>
                <a:solidFill>
                  <a:srgbClr val="CB0601"/>
                </a:solidFill>
              </a:rPr>
              <a:t>Франсуа Виет</a:t>
            </a:r>
          </a:p>
          <a:p>
            <a:pPr>
              <a:buFont typeface="Wingdings" pitchFamily="2" charset="2"/>
              <a:buNone/>
            </a:pPr>
            <a:r>
              <a:rPr lang="ru-RU"/>
              <a:t>Сам он слово </a:t>
            </a:r>
            <a:r>
              <a:rPr lang="ru-RU" sz="3600" b="1" i="1">
                <a:latin typeface="Times New Roman" pitchFamily="18" charset="0"/>
              </a:rPr>
              <a:t>«алгебра»</a:t>
            </a: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не применял. И называл</a:t>
            </a:r>
          </a:p>
          <a:p>
            <a:pPr>
              <a:buFont typeface="Wingdings" pitchFamily="2" charset="2"/>
              <a:buNone/>
            </a:pPr>
            <a:r>
              <a:rPr lang="ru-RU"/>
              <a:t>он её </a:t>
            </a:r>
            <a:r>
              <a:rPr lang="ru-RU" sz="3600" b="1" i="1">
                <a:latin typeface="Times New Roman" pitchFamily="18" charset="0"/>
              </a:rPr>
              <a:t>«аналитическим </a:t>
            </a:r>
          </a:p>
          <a:p>
            <a:pPr>
              <a:buFont typeface="Wingdings" pitchFamily="2" charset="2"/>
              <a:buNone/>
            </a:pPr>
            <a:r>
              <a:rPr lang="ru-RU" sz="3600" b="1" i="1">
                <a:latin typeface="Times New Roman" pitchFamily="18" charset="0"/>
              </a:rPr>
              <a:t>искусством», </a:t>
            </a:r>
            <a:r>
              <a:rPr lang="ru-RU"/>
              <a:t>то есть</a:t>
            </a:r>
          </a:p>
          <a:p>
            <a:pPr>
              <a:buFont typeface="Wingdings" pitchFamily="2" charset="2"/>
              <a:buNone/>
            </a:pPr>
            <a:r>
              <a:rPr lang="ru-RU"/>
              <a:t>искусством исследования</a:t>
            </a:r>
          </a:p>
        </p:txBody>
      </p:sp>
      <p:pic>
        <p:nvPicPr>
          <p:cNvPr id="56325" name="Picture 5" descr="p10_novyiyrisunok(7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214422"/>
            <a:ext cx="1968500" cy="2519363"/>
          </a:xfrm>
          <a:prstGeom prst="rect">
            <a:avLst/>
          </a:prstGeom>
          <a:noFill/>
        </p:spPr>
      </p:pic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357158" y="4000504"/>
            <a:ext cx="2374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tx2"/>
                </a:solidFill>
              </a:rPr>
              <a:t>1540-1603 гг.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2786050" y="928670"/>
            <a:ext cx="6156325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В 1591 году Виет издал знаменитый трактат "Введение в аналитическое искусство", где изложил программу своих исследований. Основу своего подхода Виет называл видовой логистикой, он четко разграничивал числа, величины и отношения, собрав их в некую систему "видов". В эту систему входили, например, переменные, их корни, квадраты, кубы и т. д. Для этих видов Виет дал специальную символику, обозначив их прописными буквами латинского алфавита. Для </a:t>
            </a:r>
            <a:r>
              <a:rPr lang="ru-RU" b="1" dirty="0"/>
              <a:t>неизвестных</a:t>
            </a:r>
            <a:r>
              <a:rPr lang="ru-RU" dirty="0"/>
              <a:t> величин применялись </a:t>
            </a:r>
            <a:r>
              <a:rPr lang="ru-RU" b="1" dirty="0"/>
              <a:t>гласные</a:t>
            </a:r>
            <a:r>
              <a:rPr lang="ru-RU" dirty="0"/>
              <a:t> буквы, для </a:t>
            </a:r>
            <a:r>
              <a:rPr lang="ru-RU" b="1" dirty="0"/>
              <a:t>переменных</a:t>
            </a:r>
            <a:r>
              <a:rPr lang="ru-RU" dirty="0"/>
              <a:t> - </a:t>
            </a:r>
            <a:r>
              <a:rPr lang="ru-RU" b="1" dirty="0"/>
              <a:t>согласные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  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63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8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8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8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84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600"/>
                            </p:stCondLst>
                            <p:childTnLst>
                              <p:par>
                                <p:cTn id="4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uiExpand="1" build="p"/>
      <p:bldP spid="56323" grpId="1" build="p"/>
      <p:bldP spid="56327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142852"/>
            <a:ext cx="8229600" cy="1143000"/>
          </a:xfrm>
        </p:spPr>
        <p:txBody>
          <a:bodyPr/>
          <a:lstStyle/>
          <a:p>
            <a:r>
              <a:rPr lang="ru-RU" dirty="0" smtClean="0"/>
              <a:t>Что же изучает алгебра?</a:t>
            </a:r>
            <a:endParaRPr lang="ru-RU" dirty="0"/>
          </a:p>
        </p:txBody>
      </p:sp>
      <p:pic>
        <p:nvPicPr>
          <p:cNvPr id="32770" name="Picture 2" descr="I:\Documents and Settings\Admin\Рабочий стол\100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857232"/>
            <a:ext cx="609600" cy="6000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1428736"/>
            <a:ext cx="8001056" cy="1836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2000" i="1" dirty="0" smtClean="0"/>
              <a:t>"Алгебра есть не что иное, как математический язык, приспособленный для обозначения отношений между количествами".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И. Ньютон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3571876"/>
            <a:ext cx="73581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Алгебра</a:t>
            </a:r>
            <a:r>
              <a:rPr lang="ru-RU" sz="2000" dirty="0" smtClean="0"/>
              <a:t> - часть математики, которая изучает общие свойства действий над различными величинами и решение уравнений, связанных с этими действиями.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525963"/>
          </a:xfrm>
        </p:spPr>
        <p:txBody>
          <a:bodyPr/>
          <a:lstStyle/>
          <a:p>
            <a:r>
              <a:rPr lang="ru-RU" b="1" u="sng" dirty="0" smtClean="0"/>
              <a:t>Решим задачу:</a:t>
            </a:r>
            <a:br>
              <a:rPr lang="ru-RU" b="1" u="sng" dirty="0" smtClean="0"/>
            </a:br>
            <a:r>
              <a:rPr lang="ru-RU" dirty="0" smtClean="0"/>
              <a:t>"Возрасты трех братьев 30, 20 и 6 лет. Через сколько лет возраст старшего будет равен сумме возрастов обоих младших братьев?"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071810"/>
            <a:ext cx="78581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Обозначив искомое число лет через </a:t>
            </a:r>
            <a:r>
              <a:rPr lang="ru-RU" sz="2400" dirty="0" err="1" smtClean="0"/>
              <a:t>х</a:t>
            </a:r>
            <a:r>
              <a:rPr lang="ru-RU" sz="2400" dirty="0" smtClean="0"/>
              <a:t>, составим уравнение: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30 + </a:t>
            </a:r>
            <a:r>
              <a:rPr lang="ru-RU" sz="2400" dirty="0" err="1" smtClean="0"/>
              <a:t>х</a:t>
            </a:r>
            <a:r>
              <a:rPr lang="ru-RU" sz="2400" dirty="0" smtClean="0"/>
              <a:t> = (20+х) + (6 + </a:t>
            </a:r>
            <a:r>
              <a:rPr lang="ru-RU" sz="2400" dirty="0" err="1" smtClean="0"/>
              <a:t>х</a:t>
            </a:r>
            <a:r>
              <a:rPr lang="ru-RU" sz="2400" dirty="0" smtClean="0"/>
              <a:t>) </a:t>
            </a:r>
            <a:br>
              <a:rPr lang="ru-RU" sz="2400" dirty="0" smtClean="0"/>
            </a:br>
            <a:endParaRPr lang="ru-RU" sz="2400" dirty="0" smtClean="0"/>
          </a:p>
          <a:p>
            <a:r>
              <a:rPr lang="ru-RU" sz="2400" dirty="0" smtClean="0"/>
              <a:t>откуда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28992" y="2214554"/>
            <a:ext cx="2185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Решение: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5000636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х</a:t>
            </a:r>
            <a:r>
              <a:rPr lang="ru-RU" b="1" dirty="0" smtClean="0">
                <a:solidFill>
                  <a:srgbClr val="FF0000"/>
                </a:solidFill>
              </a:rPr>
              <a:t> = 4.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14290"/>
            <a:ext cx="800105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Близкий к описанному метод решения задач был известен еще </a:t>
            </a:r>
            <a:r>
              <a:rPr lang="ru-RU" b="1" dirty="0" smtClean="0"/>
              <a:t>во II тысячелетии до н.э</a:t>
            </a:r>
            <a:r>
              <a:rPr lang="ru-RU" dirty="0" smtClean="0"/>
              <a:t>. писцам </a:t>
            </a:r>
            <a:r>
              <a:rPr lang="ru-RU" b="1" dirty="0" smtClean="0"/>
              <a:t>Древнего Египта </a:t>
            </a:r>
            <a:r>
              <a:rPr lang="ru-RU" dirty="0" smtClean="0"/>
              <a:t>(однако они не применяли буквенной символики).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В сохранившихся до наших дней математических папирусах имеются не только задачи, которые приводят к уравнениям первой степени с одним неизвестным, как в задаче о возрасте братьев, но и задачи, приводящие к уравнениям вида </a:t>
            </a:r>
            <a:r>
              <a:rPr lang="en-US" dirty="0" smtClean="0"/>
              <a:t>ax</a:t>
            </a:r>
            <a:r>
              <a:rPr lang="en-US" baseline="30000" dirty="0" smtClean="0"/>
              <a:t>2</a:t>
            </a:r>
            <a:r>
              <a:rPr lang="en-US" dirty="0" smtClean="0"/>
              <a:t>=b.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500438"/>
            <a:ext cx="81439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Более подробно с историей математики вы сможете ознакомиться</a:t>
            </a:r>
          </a:p>
          <a:p>
            <a:pPr algn="ctr"/>
            <a:r>
              <a:rPr lang="ru-RU" sz="2800" dirty="0" smtClean="0"/>
              <a:t> на сайте </a:t>
            </a:r>
            <a:r>
              <a:rPr lang="ru-RU" sz="2800" b="1" dirty="0" err="1" smtClean="0">
                <a:solidFill>
                  <a:srgbClr val="00B050"/>
                </a:solidFill>
              </a:rPr>
              <a:t>Википедии</a:t>
            </a:r>
            <a:endParaRPr lang="ru-RU" sz="2800" b="1" dirty="0" smtClean="0">
              <a:solidFill>
                <a:srgbClr val="00B050"/>
              </a:solidFill>
            </a:endParaRPr>
          </a:p>
          <a:p>
            <a:pPr algn="ctr"/>
            <a:r>
              <a:rPr lang="ru-RU" sz="2800" dirty="0" smtClean="0"/>
              <a:t> в разделе </a:t>
            </a:r>
            <a:r>
              <a:rPr lang="ru-RU" sz="2800" b="1" dirty="0">
                <a:solidFill>
                  <a:srgbClr val="00B050"/>
                </a:solidFill>
              </a:rPr>
              <a:t>История математики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21429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Домашнее задание:</a:t>
            </a:r>
            <a:endParaRPr lang="ru-RU" sz="3200" b="1" dirty="0"/>
          </a:p>
        </p:txBody>
      </p:sp>
      <p:pic>
        <p:nvPicPr>
          <p:cNvPr id="33794" name="Picture 2" descr="I:\Documents and Settings\Admin\Рабочий стол\6520036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214290"/>
            <a:ext cx="952500" cy="1905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85786" y="1285860"/>
            <a:ext cx="642942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Стр. 226-230 учебник </a:t>
            </a:r>
            <a:r>
              <a:rPr lang="ru-RU" sz="2400" dirty="0" smtClean="0"/>
              <a:t>–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справочные материалы по 5-6 классам.</a:t>
            </a:r>
          </a:p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Повторить!!!</a:t>
            </a:r>
          </a:p>
          <a:p>
            <a:endParaRPr lang="ru-RU" sz="2400" dirty="0" smtClean="0"/>
          </a:p>
          <a:p>
            <a:r>
              <a:rPr lang="ru-RU" sz="2800" b="1" dirty="0" smtClean="0"/>
              <a:t>№ 9, 10, 240(б), 224</a:t>
            </a:r>
            <a:endParaRPr lang="ru-RU" sz="2800" b="1" dirty="0"/>
          </a:p>
        </p:txBody>
      </p:sp>
      <p:pic>
        <p:nvPicPr>
          <p:cNvPr id="33795" name="Picture 3" descr="I:\Documents and Settings\Admin\Рабочий стол\4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857496"/>
            <a:ext cx="1143000" cy="10382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5984" y="4714884"/>
            <a:ext cx="5214974" cy="928694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r>
              <a:rPr lang="ru-RU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УРОК ОКОНЧЕН!!!!</a:t>
            </a:r>
            <a:endParaRPr lang="ru-RU" sz="2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500042"/>
            <a:ext cx="10191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0"/>
            <a:ext cx="81439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Прежде чем мы познакомимся с новым для вас предметом, зайдем в </a:t>
            </a:r>
            <a:r>
              <a:rPr lang="ru-RU" sz="3200" b="1" dirty="0" smtClean="0">
                <a:solidFill>
                  <a:srgbClr val="FFC000"/>
                </a:solidFill>
              </a:rPr>
              <a:t>Страну Знаний</a:t>
            </a:r>
            <a:r>
              <a:rPr lang="ru-RU" sz="3200" dirty="0" smtClean="0"/>
              <a:t>. </a:t>
            </a:r>
            <a:br>
              <a:rPr lang="ru-RU" sz="3200" dirty="0" smtClean="0"/>
            </a:br>
            <a:endParaRPr lang="ru-RU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85786" y="3929066"/>
            <a:ext cx="7500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же любите играть?!</a:t>
            </a:r>
            <a:endParaRPr lang="ru-RU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1928802"/>
            <a:ext cx="77867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А конкретнее, на страничку повторения всего того, что вы узнали в 5-6 классах.</a:t>
            </a:r>
          </a:p>
          <a:p>
            <a:pPr algn="ctr"/>
            <a:r>
              <a:rPr lang="ru-RU" sz="2800" dirty="0" smtClean="0"/>
              <a:t>Повторение проведем в форме игры!!!</a:t>
            </a:r>
            <a:br>
              <a:rPr lang="ru-RU" sz="2800" dirty="0" smtClean="0"/>
            </a:br>
            <a:endParaRPr lang="ru-RU" sz="2800" dirty="0" smtClean="0"/>
          </a:p>
        </p:txBody>
      </p:sp>
      <p:pic>
        <p:nvPicPr>
          <p:cNvPr id="2053" name="Picture 5" descr="I:\Documents and Settings\Admin\Рабочий стол\3c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4714884"/>
            <a:ext cx="133350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598F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598F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25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598F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25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598F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25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" dur="250" autoRev="1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598F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598F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14356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ВНИМАНИЕ!!!!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714488"/>
            <a:ext cx="850112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Сейчас вы получите листики, куда вы </a:t>
            </a:r>
            <a:r>
              <a:rPr lang="ru-RU" sz="2800" u="sng" dirty="0" smtClean="0"/>
              <a:t>фломастером </a:t>
            </a:r>
            <a:r>
              <a:rPr lang="ru-RU" sz="2800" dirty="0" smtClean="0"/>
              <a:t>запишите:</a:t>
            </a:r>
          </a:p>
          <a:p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свою фамилию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класс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вариант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полученные ответы </a:t>
            </a:r>
            <a:endParaRPr lang="ru-RU" sz="2800" b="1" dirty="0"/>
          </a:p>
        </p:txBody>
      </p:sp>
      <p:pic>
        <p:nvPicPr>
          <p:cNvPr id="3074" name="Picture 2" descr="I:\Documents and Settings\Admin\Рабочий стол\4r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571480"/>
            <a:ext cx="85725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Лента лицом вверх 5"/>
          <p:cNvSpPr/>
          <p:nvPr/>
        </p:nvSpPr>
        <p:spPr>
          <a:xfrm>
            <a:off x="2714612" y="214290"/>
            <a:ext cx="3214710" cy="928694"/>
          </a:xfrm>
          <a:prstGeom prst="ribbon2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hlinkClick r:id="" action="ppaction://hlinkshowjump?jump=nextslide"/>
          </p:cNvPr>
          <p:cNvSpPr txBox="1"/>
          <p:nvPr/>
        </p:nvSpPr>
        <p:spPr>
          <a:xfrm>
            <a:off x="3643306" y="357166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hlinkClick r:id="" action="ppaction://hlinkshowjump?jump=nextslide"/>
              </a:rPr>
              <a:t>СТАРТ</a:t>
            </a:r>
            <a:endParaRPr lang="ru-RU" sz="2400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429132"/>
            <a:ext cx="1357322" cy="1357322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  <p:sp>
        <p:nvSpPr>
          <p:cNvPr id="9" name="Лента лицом вверх 8">
            <a:hlinkClick r:id="rId4" action="ppaction://hlinksldjump"/>
          </p:cNvPr>
          <p:cNvSpPr/>
          <p:nvPr/>
        </p:nvSpPr>
        <p:spPr>
          <a:xfrm>
            <a:off x="428596" y="3143248"/>
            <a:ext cx="3214710" cy="928694"/>
          </a:xfrm>
          <a:prstGeom prst="ribbon2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214414" y="335756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hlinkClick r:id="rId4" action="ppaction://hlinksldjump"/>
              </a:rPr>
              <a:t>ПОЛОМКА</a:t>
            </a:r>
            <a:endParaRPr lang="ru-RU" b="1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08" y="1142984"/>
            <a:ext cx="1714512" cy="114300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Лента лицом вверх 14">
            <a:hlinkClick r:id="rId6" action="ppaction://hlinksldjump"/>
          </p:cNvPr>
          <p:cNvSpPr/>
          <p:nvPr/>
        </p:nvSpPr>
        <p:spPr>
          <a:xfrm>
            <a:off x="5357818" y="3571876"/>
            <a:ext cx="3214710" cy="928694"/>
          </a:xfrm>
          <a:prstGeom prst="ribbon2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215074" y="3714752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hlinkClick r:id="rId6" action="ppaction://hlinksldjump"/>
              </a:rPr>
              <a:t>ФИНИШ</a:t>
            </a:r>
            <a:endParaRPr lang="ru-RU" sz="2000" b="1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29322" y="4714884"/>
            <a:ext cx="1928826" cy="1414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 descr="I:\Documents and Settings\Admin\Рабочий стол\3t4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3437" y="1214422"/>
            <a:ext cx="2971821" cy="928694"/>
          </a:xfrm>
          <a:prstGeom prst="rect">
            <a:avLst/>
          </a:prstGeom>
          <a:noFill/>
        </p:spPr>
      </p:pic>
      <p:pic>
        <p:nvPicPr>
          <p:cNvPr id="1035" name="Picture 11" descr="I:\Documents and Settings\Admin\Рабочий стол\17t4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71604" y="2428868"/>
            <a:ext cx="714375" cy="685800"/>
          </a:xfrm>
          <a:prstGeom prst="rect">
            <a:avLst/>
          </a:prstGeom>
          <a:noFill/>
        </p:spPr>
      </p:pic>
      <p:pic>
        <p:nvPicPr>
          <p:cNvPr id="1036" name="Picture 12" descr="I:\Documents and Settings\Admin\Рабочий стол\30r6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43702" y="2714620"/>
            <a:ext cx="800100" cy="84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14290"/>
            <a:ext cx="70723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“Старт”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задание</a:t>
            </a:r>
            <a:r>
              <a:rPr lang="ru-RU" sz="3200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sz="2000" dirty="0" smtClean="0"/>
              <a:t>устно решите примеры, ответы впишите на листы: 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6000" cy="43316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ПЕРВЫЙ ВАРИАНТ: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ВТОРОЙ ВАРИАНТ:</a:t>
                      </a:r>
                    </a:p>
                    <a:p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1)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2)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2)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ru-RU" dirty="0" smtClean="0"/>
                        <a:t>3)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3)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4)18 * (-2,5)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4) 14 * (-4,5)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5)328 + 766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5) 756 + 485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6) 41 + 19*2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6)52 + 18:2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928794" y="2071678"/>
          <a:ext cx="676275" cy="619125"/>
        </p:xfrm>
        <a:graphic>
          <a:graphicData uri="http://schemas.openxmlformats.org/presentationml/2006/ole">
            <p:oleObj spid="_x0000_s4099" name="Формула" r:id="rId3" imgW="431613" imgH="393529" progId="Equation.3">
              <p:embed/>
            </p:oleObj>
          </a:graphicData>
        </a:graphic>
      </p:graphicFrame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000628" y="2071678"/>
          <a:ext cx="552450" cy="619125"/>
        </p:xfrm>
        <a:graphic>
          <a:graphicData uri="http://schemas.openxmlformats.org/presentationml/2006/ole">
            <p:oleObj spid="_x0000_s4101" name="Формула" r:id="rId4" imgW="355292" imgH="393359" progId="Equation.3">
              <p:embed/>
            </p:oleObj>
          </a:graphicData>
        </a:graphic>
      </p:graphicFrame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1928794" y="2714620"/>
          <a:ext cx="714380" cy="714380"/>
        </p:xfrm>
        <a:graphic>
          <a:graphicData uri="http://schemas.openxmlformats.org/presentationml/2006/ole">
            <p:oleObj spid="_x0000_s4103" name="Формула" r:id="rId5" imgW="393529" imgH="393529" progId="Equation.3">
              <p:embed/>
            </p:oleObj>
          </a:graphicData>
        </a:graphic>
      </p:graphicFrame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5000628" y="2786058"/>
          <a:ext cx="581025" cy="619125"/>
        </p:xfrm>
        <a:graphic>
          <a:graphicData uri="http://schemas.openxmlformats.org/presentationml/2006/ole">
            <p:oleObj spid="_x0000_s4105" name="Формула" r:id="rId6" imgW="368140" imgH="393529" progId="Equation.3">
              <p:embed/>
            </p:oleObj>
          </a:graphicData>
        </a:graphic>
      </p:graphicFrame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1928794" y="3500438"/>
          <a:ext cx="657225" cy="619125"/>
        </p:xfrm>
        <a:graphic>
          <a:graphicData uri="http://schemas.openxmlformats.org/presentationml/2006/ole">
            <p:oleObj spid="_x0000_s4107" name="Формула" r:id="rId7" imgW="418918" imgH="393529" progId="Equation.3">
              <p:embed/>
            </p:oleObj>
          </a:graphicData>
        </a:graphic>
      </p:graphicFrame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5000628" y="3500438"/>
          <a:ext cx="619125" cy="619125"/>
        </p:xfrm>
        <a:graphic>
          <a:graphicData uri="http://schemas.openxmlformats.org/presentationml/2006/ole">
            <p:oleObj spid="_x0000_s4109" name="Формула" r:id="rId8" imgW="393529" imgH="393529" progId="Equation.3">
              <p:embed/>
            </p:oleObj>
          </a:graphicData>
        </a:graphic>
      </p:graphicFrame>
      <p:sp>
        <p:nvSpPr>
          <p:cNvPr id="17" name="Управляющая кнопка: домой 16">
            <a:hlinkClick r:id="rId9" action="ppaction://hlinksldjump" highlightClick="1"/>
          </p:cNvPr>
          <p:cNvSpPr/>
          <p:nvPr/>
        </p:nvSpPr>
        <p:spPr>
          <a:xfrm>
            <a:off x="8072462" y="6143644"/>
            <a:ext cx="714380" cy="571504"/>
          </a:xfrm>
          <a:prstGeom prst="actionButtonHom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0010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/>
              <a:t>“Поломка”</a:t>
            </a:r>
            <a:r>
              <a:rPr lang="ru-RU" sz="2800" b="1" dirty="0" smtClean="0"/>
              <a:t> – задание: </a:t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i="1" dirty="0" smtClean="0"/>
              <a:t>среди решенных примеров, найдите те, которые содержат ошибки-“поломки”. </a:t>
            </a:r>
            <a:br>
              <a:rPr lang="ru-RU" i="1" dirty="0" smtClean="0"/>
            </a:br>
            <a:r>
              <a:rPr lang="ru-RU" i="1" dirty="0" smtClean="0"/>
              <a:t>Ответ запишите в виде числа, цифры в котором соответствуют номерам “поломок”:</a:t>
            </a:r>
            <a:endParaRPr lang="ru-RU" dirty="0"/>
          </a:p>
        </p:txBody>
      </p:sp>
      <p:pic>
        <p:nvPicPr>
          <p:cNvPr id="21506" name="Picture 2" descr="I:\Documents and Settings\Admin\Рабочий стол\image33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500306"/>
            <a:ext cx="2286016" cy="114300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8596" y="264318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1)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29124" y="2643182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2)</a:t>
            </a:r>
            <a:endParaRPr lang="ru-RU" sz="2800" b="1" dirty="0"/>
          </a:p>
        </p:txBody>
      </p:sp>
      <p:pic>
        <p:nvPicPr>
          <p:cNvPr id="21507" name="Picture 3" descr="I:\Documents and Settings\Admin\Рабочий стол\image33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357430"/>
            <a:ext cx="2214578" cy="129633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5984" y="435769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3)</a:t>
            </a:r>
          </a:p>
        </p:txBody>
      </p:sp>
      <p:pic>
        <p:nvPicPr>
          <p:cNvPr id="21508" name="Picture 4" descr="I:\Documents and Settings\Admin\Рабочий стол\image33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4357694"/>
            <a:ext cx="2595580" cy="1143007"/>
          </a:xfrm>
          <a:prstGeom prst="rect">
            <a:avLst/>
          </a:prstGeom>
          <a:noFill/>
        </p:spPr>
      </p:pic>
      <p:sp>
        <p:nvSpPr>
          <p:cNvPr id="9" name="Управляющая кнопка: домой 8">
            <a:hlinkClick r:id="rId5" action="ppaction://hlinksldjump" highlightClick="1"/>
          </p:cNvPr>
          <p:cNvSpPr/>
          <p:nvPr/>
        </p:nvSpPr>
        <p:spPr>
          <a:xfrm>
            <a:off x="8143900" y="5786454"/>
            <a:ext cx="642942" cy="714380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2"/>
            <a:ext cx="76438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/>
              <a:t>“Финиш” </a:t>
            </a:r>
            <a:r>
              <a:rPr lang="ru-RU" sz="2800" b="1" dirty="0" smtClean="0"/>
              <a:t>– задание: </a:t>
            </a:r>
          </a:p>
          <a:p>
            <a:pPr algn="ctr"/>
            <a:r>
              <a:rPr lang="ru-RU" i="1" dirty="0" smtClean="0"/>
              <a:t>чтобы пересечь финишную прямую необходимо быстро решить пример  и ответ записать на листик: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6" y="2285992"/>
          <a:ext cx="6477024" cy="23343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38512"/>
                <a:gridCol w="3238512"/>
              </a:tblGrid>
              <a:tr h="592006">
                <a:tc>
                  <a:txBody>
                    <a:bodyPr/>
                    <a:lstStyle/>
                    <a:p>
                      <a:pPr algn="ctr"/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ПЕРВЫЙ ВАРИАНТ: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ВТОРОЙ ВАРИАНТ: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4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285852" y="3143248"/>
          <a:ext cx="2845446" cy="1000132"/>
        </p:xfrm>
        <a:graphic>
          <a:graphicData uri="http://schemas.openxmlformats.org/presentationml/2006/ole">
            <p:oleObj spid="_x0000_s22531" name="Формула" r:id="rId3" imgW="1231366" imgH="431613" progId="Equation.3">
              <p:embed/>
            </p:oleObj>
          </a:graphicData>
        </a:graphic>
      </p:graphicFrame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4595813" y="3214688"/>
          <a:ext cx="2868612" cy="928687"/>
        </p:xfrm>
        <a:graphic>
          <a:graphicData uri="http://schemas.openxmlformats.org/presentationml/2006/ole">
            <p:oleObj spid="_x0000_s22533" name="Формула" r:id="rId4" imgW="1333440" imgH="4316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43042" y="4857760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Сдаем работы учителю!!!!!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550070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/>
              <a:t>Итак, каков ответ этого примера? </a:t>
            </a:r>
            <a:r>
              <a:rPr lang="ru-RU" i="1" dirty="0" smtClean="0">
                <a:solidFill>
                  <a:srgbClr val="FF0000"/>
                </a:solidFill>
              </a:rPr>
              <a:t>5! Отлично</a:t>
            </a:r>
            <a:r>
              <a:rPr lang="ru-RU" i="1" dirty="0" smtClean="0"/>
              <a:t>. Я вам желаю, что бы ваши знания всегда оценивались таким баллом!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repeatCount="2000" accel="10000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file"/>
          </p:cNvPr>
          <p:cNvSpPr txBox="1"/>
          <p:nvPr/>
        </p:nvSpPr>
        <p:spPr>
          <a:xfrm>
            <a:off x="714348" y="428604"/>
            <a:ext cx="807249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А далее мы будем работать</a:t>
            </a:r>
          </a:p>
          <a:p>
            <a:pPr algn="ctr"/>
            <a:r>
              <a:rPr lang="ru-RU" sz="3200" b="1" dirty="0" smtClean="0"/>
              <a:t> </a:t>
            </a:r>
            <a:r>
              <a:rPr lang="ru-RU" sz="3200" b="1" u="sng" dirty="0" smtClean="0"/>
              <a:t>в группах</a:t>
            </a:r>
            <a:r>
              <a:rPr lang="ru-RU" sz="3200" b="1" dirty="0" smtClean="0"/>
              <a:t>:</a:t>
            </a:r>
          </a:p>
          <a:p>
            <a:pPr algn="ctr"/>
            <a:endParaRPr lang="ru-RU" b="1" dirty="0" smtClean="0"/>
          </a:p>
          <a:p>
            <a:endParaRPr lang="ru-RU" sz="3200" dirty="0" smtClean="0">
              <a:solidFill>
                <a:srgbClr val="7030A0"/>
              </a:solidFill>
              <a:hlinkClick r:id="rId4" action="ppaction://hlinkfile">
                <a:snd r:embed="rId3" name="chimes.wav"/>
              </a:hlinkClick>
            </a:endParaRPr>
          </a:p>
          <a:p>
            <a:endParaRPr lang="ru-RU" sz="3200" dirty="0">
              <a:solidFill>
                <a:srgbClr val="7030A0"/>
              </a:solidFill>
              <a:hlinkClick r:id="rId4" action="ppaction://hlinkfile">
                <a:snd r:embed="rId3" name="chimes.wav"/>
              </a:hlinkClick>
            </a:endParaRPr>
          </a:p>
          <a:p>
            <a:r>
              <a:rPr lang="ru-RU" sz="3200" dirty="0" smtClean="0">
                <a:solidFill>
                  <a:srgbClr val="7030A0"/>
                </a:solidFill>
                <a:hlinkClick r:id="rId5" action="ppaction://hlinkfile">
                  <a:snd r:embed="rId3" name="chimes.wav"/>
                </a:hlinkClick>
              </a:rPr>
              <a:t>Приложение 1 (задания для групп)</a:t>
            </a:r>
            <a:endParaRPr lang="ru-RU" sz="3200" dirty="0" smtClean="0">
              <a:solidFill>
                <a:srgbClr val="7030A0"/>
              </a:solidFill>
            </a:endParaRPr>
          </a:p>
        </p:txBody>
      </p:sp>
      <p:pic>
        <p:nvPicPr>
          <p:cNvPr id="23554" name="Picture 2" descr="I:\Documents and Settings\Admin\Рабочий стол\writingonbook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1500174"/>
            <a:ext cx="1066800" cy="100012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14348" y="3500438"/>
            <a:ext cx="771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hlinkClick r:id="rId8" action="ppaction://hlinkfile">
                  <a:snd r:embed="rId7" name="chimes.wav"/>
                </a:hlinkClick>
              </a:rPr>
              <a:t> Приложение 2 </a:t>
            </a:r>
            <a:r>
              <a:rPr lang="ru-RU" sz="3200" dirty="0" smtClean="0">
                <a:solidFill>
                  <a:srgbClr val="7030A0"/>
                </a:solidFill>
                <a:hlinkClick r:id="rId4" action="ppaction://hlinkfile">
                  <a:snd r:embed="rId7" name="chimes.wav"/>
                </a:hlinkClick>
              </a:rPr>
              <a:t/>
            </a:r>
            <a:br>
              <a:rPr lang="ru-RU" sz="3200" dirty="0" smtClean="0">
                <a:solidFill>
                  <a:srgbClr val="7030A0"/>
                </a:solidFill>
                <a:hlinkClick r:id="rId4" action="ppaction://hlinkfile">
                  <a:snd r:embed="rId7" name="chimes.wav"/>
                </a:hlinkClick>
              </a:rPr>
            </a:br>
            <a:r>
              <a:rPr lang="ru-RU" sz="3200" dirty="0" smtClean="0">
                <a:solidFill>
                  <a:srgbClr val="7030A0"/>
                </a:solidFill>
                <a:hlinkClick r:id="rId4" action="ppaction://hlinkfile">
                  <a:snd r:embed="rId7" name="chimes.wav"/>
                </a:hlinkClick>
              </a:rPr>
              <a:t>(</a:t>
            </a:r>
            <a:r>
              <a:rPr lang="ru-RU" sz="3200" dirty="0">
                <a:solidFill>
                  <a:srgbClr val="7030A0"/>
                </a:solidFill>
                <a:hlinkClick r:id="rId4" action="ppaction://hlinkfile">
                  <a:snd r:embed="rId7" name="chimes.wav"/>
                </a:hlinkClick>
              </a:rPr>
              <a:t>задания для каждого учащегося)</a:t>
            </a:r>
            <a:endParaRPr lang="ru-RU" sz="3200" dirty="0">
              <a:solidFill>
                <a:srgbClr val="7030A0"/>
              </a:solidFill>
              <a:hlinkClick r:id="rId4" action="ppaction://hlinkfile">
                <a:snd r:embed="rId3" name="chimes.wav"/>
              </a:hlinkClick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574</TotalTime>
  <Words>1026</Words>
  <Application>Microsoft Office PowerPoint</Application>
  <PresentationFormat>Экран (4:3)</PresentationFormat>
  <Paragraphs>177</Paragraphs>
  <Slides>29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Открытая</vt:lpstr>
      <vt:lpstr>Формула</vt:lpstr>
      <vt:lpstr>Что такое алгебра?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Страницы истории</vt:lpstr>
      <vt:lpstr>Страницы истории</vt:lpstr>
      <vt:lpstr>Слайд 20</vt:lpstr>
      <vt:lpstr>Слайд 21</vt:lpstr>
      <vt:lpstr>Ал-джабра</vt:lpstr>
      <vt:lpstr>Ал-мукабала</vt:lpstr>
      <vt:lpstr>Решить уравнение</vt:lpstr>
      <vt:lpstr>Отец алгебры</vt:lpstr>
      <vt:lpstr>Что же изучает алгебра?</vt:lpstr>
      <vt:lpstr>Слайд 27</vt:lpstr>
      <vt:lpstr>Слайд 28</vt:lpstr>
      <vt:lpstr>Слайд 29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алгебра?  </dc:title>
  <dc:creator>Admin</dc:creator>
  <cp:lastModifiedBy>Valued Acer Customer</cp:lastModifiedBy>
  <cp:revision>5</cp:revision>
  <dcterms:created xsi:type="dcterms:W3CDTF">2011-06-29T12:13:02Z</dcterms:created>
  <dcterms:modified xsi:type="dcterms:W3CDTF">2011-09-02T06:19:00Z</dcterms:modified>
</cp:coreProperties>
</file>