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797-894C-4998-B11E-A0F75B02461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E38-16D0-4446-B0A1-BBEB2C699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46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797-894C-4998-B11E-A0F75B02461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E38-16D0-4446-B0A1-BBEB2C699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15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797-894C-4998-B11E-A0F75B02461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E38-16D0-4446-B0A1-BBEB2C699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75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797-894C-4998-B11E-A0F75B02461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E38-16D0-4446-B0A1-BBEB2C699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37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797-894C-4998-B11E-A0F75B02461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E38-16D0-4446-B0A1-BBEB2C699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05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797-894C-4998-B11E-A0F75B02461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E38-16D0-4446-B0A1-BBEB2C699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92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797-894C-4998-B11E-A0F75B02461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E38-16D0-4446-B0A1-BBEB2C699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86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797-894C-4998-B11E-A0F75B02461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E38-16D0-4446-B0A1-BBEB2C699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6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797-894C-4998-B11E-A0F75B02461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E38-16D0-4446-B0A1-BBEB2C699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55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797-894C-4998-B11E-A0F75B02461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E38-16D0-4446-B0A1-BBEB2C699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06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797-894C-4998-B11E-A0F75B02461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E38-16D0-4446-B0A1-BBEB2C699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27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D2797-894C-4998-B11E-A0F75B02461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D0E38-16D0-4446-B0A1-BBEB2C699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41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Приращение аргумента. Приращение функции.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Подготовила учитель математики Савичева Н. Г.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Subtitle 6"/>
          <p:cNvSpPr txBox="1">
            <a:spLocks/>
          </p:cNvSpPr>
          <p:nvPr/>
        </p:nvSpPr>
        <p:spPr>
          <a:xfrm>
            <a:off x="1331640" y="38025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Алгебра, 10 класс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7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я соединительная линия 26"/>
          <p:cNvCxnSpPr/>
          <p:nvPr/>
        </p:nvCxnSpPr>
        <p:spPr>
          <a:xfrm>
            <a:off x="2426100" y="2839846"/>
            <a:ext cx="4074109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олилиния 14"/>
          <p:cNvSpPr/>
          <p:nvPr/>
        </p:nvSpPr>
        <p:spPr>
          <a:xfrm>
            <a:off x="2988860" y="2634018"/>
            <a:ext cx="4558352" cy="2661313"/>
          </a:xfrm>
          <a:custGeom>
            <a:avLst/>
            <a:gdLst>
              <a:gd name="connsiteX0" fmla="*/ 0 w 4558352"/>
              <a:gd name="connsiteY0" fmla="*/ 2661313 h 2661313"/>
              <a:gd name="connsiteX1" fmla="*/ 1160059 w 4558352"/>
              <a:gd name="connsiteY1" fmla="*/ 1228298 h 2661313"/>
              <a:gd name="connsiteX2" fmla="*/ 2702256 w 4558352"/>
              <a:gd name="connsiteY2" fmla="*/ 423081 h 2661313"/>
              <a:gd name="connsiteX3" fmla="*/ 4558352 w 4558352"/>
              <a:gd name="connsiteY3" fmla="*/ 0 h 2661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8352" h="2661313">
                <a:moveTo>
                  <a:pt x="0" y="2661313"/>
                </a:moveTo>
                <a:cubicBezTo>
                  <a:pt x="354841" y="2131325"/>
                  <a:pt x="709683" y="1601337"/>
                  <a:pt x="1160059" y="1228298"/>
                </a:cubicBezTo>
                <a:cubicBezTo>
                  <a:pt x="1610435" y="855259"/>
                  <a:pt x="2135874" y="627797"/>
                  <a:pt x="2702256" y="423081"/>
                </a:cubicBezTo>
                <a:cubicBezTo>
                  <a:pt x="3268638" y="218365"/>
                  <a:pt x="3913495" y="109182"/>
                  <a:pt x="4558352" y="0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1463599" y="2541209"/>
            <a:ext cx="5412657" cy="306181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426100" y="1091076"/>
            <a:ext cx="0" cy="49731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187624" y="5308764"/>
            <a:ext cx="627373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83891" y="692696"/>
            <a:ext cx="370615" cy="584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y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70391" y="5113089"/>
            <a:ext cx="362601" cy="584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x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44208" y="3780329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C</a:t>
            </a:r>
            <a:endParaRPr lang="en-US" sz="3600" baseline="-25000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76256" y="2049244"/>
            <a:ext cx="1128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chemeClr val="tx2"/>
                </a:solidFill>
              </a:rPr>
              <a:t>y=f(x)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671900" y="5288578"/>
            <a:ext cx="108012" cy="846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Прямая соединительная линия 2"/>
          <p:cNvCxnSpPr>
            <a:stCxn id="13" idx="0"/>
          </p:cNvCxnSpPr>
          <p:nvPr/>
        </p:nvCxnSpPr>
        <p:spPr>
          <a:xfrm flipV="1">
            <a:off x="3725906" y="4293096"/>
            <a:ext cx="0" cy="99548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426100" y="4293096"/>
            <a:ext cx="1299806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3671900" y="4280466"/>
            <a:ext cx="108012" cy="846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463599" y="3988078"/>
            <a:ext cx="877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f(x</a:t>
            </a:r>
            <a:r>
              <a:rPr lang="en-US" sz="3200" baseline="-25000" dirty="0" smtClean="0">
                <a:solidFill>
                  <a:schemeClr val="tx2"/>
                </a:solidFill>
              </a:rPr>
              <a:t>0</a:t>
            </a:r>
            <a:r>
              <a:rPr lang="en-US" sz="3200" dirty="0" smtClean="0">
                <a:solidFill>
                  <a:schemeClr val="tx2"/>
                </a:solidFill>
              </a:rPr>
              <a:t>)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14313" y="3423774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A(x</a:t>
            </a:r>
            <a:r>
              <a:rPr lang="en-US" sz="3200" baseline="-25000" dirty="0" smtClean="0">
                <a:solidFill>
                  <a:schemeClr val="tx2"/>
                </a:solidFill>
              </a:rPr>
              <a:t>0</a:t>
            </a:r>
            <a:r>
              <a:rPr lang="en-US" sz="3200" dirty="0" smtClean="0">
                <a:solidFill>
                  <a:schemeClr val="tx2"/>
                </a:solidFill>
              </a:rPr>
              <a:t>,y</a:t>
            </a:r>
            <a:r>
              <a:rPr lang="en-US" sz="3200" baseline="-25000" dirty="0" smtClean="0">
                <a:solidFill>
                  <a:schemeClr val="tx2"/>
                </a:solidFill>
              </a:rPr>
              <a:t>0</a:t>
            </a:r>
            <a:r>
              <a:rPr lang="en-US" sz="3200" dirty="0" smtClean="0">
                <a:solidFill>
                  <a:schemeClr val="tx2"/>
                </a:solidFill>
              </a:rPr>
              <a:t>)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 rot="5400000">
            <a:off x="4976048" y="4134861"/>
            <a:ext cx="272024" cy="266429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788024" y="5508521"/>
            <a:ext cx="6142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  <a:latin typeface="Symbol" panose="05050102010706020507" pitchFamily="18" charset="2"/>
              </a:rPr>
              <a:t>D</a:t>
            </a:r>
            <a:r>
              <a:rPr lang="en-US" sz="3200" dirty="0" err="1" smtClean="0">
                <a:solidFill>
                  <a:schemeClr val="tx2"/>
                </a:solidFill>
              </a:rPr>
              <a:t>x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00192" y="5418106"/>
            <a:ext cx="1173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X</a:t>
            </a:r>
            <a:r>
              <a:rPr lang="en-US" sz="3200" baseline="-25000" dirty="0" smtClean="0">
                <a:solidFill>
                  <a:schemeClr val="tx2"/>
                </a:solidFill>
              </a:rPr>
              <a:t>0</a:t>
            </a:r>
            <a:r>
              <a:rPr lang="en-US" sz="3200" dirty="0" smtClean="0">
                <a:solidFill>
                  <a:schemeClr val="tx2"/>
                </a:solidFill>
              </a:rPr>
              <a:t>+</a:t>
            </a:r>
            <a:r>
              <a:rPr lang="en-US" sz="3200" dirty="0" smtClean="0">
                <a:solidFill>
                  <a:schemeClr val="tx2"/>
                </a:solidFill>
                <a:latin typeface="Symbol" panose="05050102010706020507" pitchFamily="18" charset="2"/>
              </a:rPr>
              <a:t>D</a:t>
            </a:r>
            <a:r>
              <a:rPr lang="en-US" sz="3200" dirty="0" smtClean="0">
                <a:solidFill>
                  <a:schemeClr val="tx2"/>
                </a:solidFill>
              </a:rPr>
              <a:t>x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392197" y="5301208"/>
            <a:ext cx="108012" cy="846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6392197" y="2852936"/>
            <a:ext cx="52011" cy="242301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6340707" y="2810617"/>
            <a:ext cx="108012" cy="846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364528" y="2564904"/>
            <a:ext cx="1407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f(</a:t>
            </a:r>
            <a:r>
              <a:rPr lang="en-US" dirty="0" smtClean="0">
                <a:solidFill>
                  <a:schemeClr val="tx2"/>
                </a:solidFill>
              </a:rPr>
              <a:t>X</a:t>
            </a:r>
            <a:r>
              <a:rPr lang="en-US" baseline="-25000" dirty="0" smtClean="0">
                <a:solidFill>
                  <a:schemeClr val="tx2"/>
                </a:solidFill>
              </a:rPr>
              <a:t>0</a:t>
            </a:r>
            <a:r>
              <a:rPr lang="en-US" dirty="0" smtClean="0">
                <a:solidFill>
                  <a:schemeClr val="tx2"/>
                </a:solidFill>
              </a:rPr>
              <a:t>+</a:t>
            </a:r>
            <a:r>
              <a:rPr lang="en-US" dirty="0" smtClean="0">
                <a:solidFill>
                  <a:schemeClr val="tx2"/>
                </a:solidFill>
                <a:latin typeface="Symbol" panose="05050102010706020507" pitchFamily="18" charset="2"/>
              </a:rPr>
              <a:t>D</a:t>
            </a:r>
            <a:r>
              <a:rPr lang="en-US" dirty="0" smtClean="0">
                <a:solidFill>
                  <a:schemeClr val="tx2"/>
                </a:solidFill>
              </a:rPr>
              <a:t>x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91880" y="225770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tx2"/>
                </a:solidFill>
              </a:rPr>
              <a:t>B(X</a:t>
            </a:r>
            <a:r>
              <a:rPr lang="en-US" sz="2800" baseline="-25000" dirty="0" smtClean="0">
                <a:solidFill>
                  <a:schemeClr val="tx2"/>
                </a:solidFill>
              </a:rPr>
              <a:t>0</a:t>
            </a:r>
            <a:r>
              <a:rPr lang="en-US" sz="2800" dirty="0" smtClean="0">
                <a:solidFill>
                  <a:schemeClr val="tx2"/>
                </a:solidFill>
              </a:rPr>
              <a:t>+</a:t>
            </a:r>
            <a:r>
              <a:rPr lang="en-US" sz="2800" dirty="0" smtClean="0">
                <a:solidFill>
                  <a:schemeClr val="tx2"/>
                </a:solidFill>
                <a:latin typeface="Symbol" panose="05050102010706020507" pitchFamily="18" charset="2"/>
              </a:rPr>
              <a:t>D</a:t>
            </a:r>
            <a:r>
              <a:rPr lang="en-US" sz="2800" dirty="0" smtClean="0">
                <a:solidFill>
                  <a:schemeClr val="tx2"/>
                </a:solidFill>
              </a:rPr>
              <a:t>x,f(X</a:t>
            </a:r>
            <a:r>
              <a:rPr lang="en-US" sz="2800" baseline="-25000" dirty="0" smtClean="0">
                <a:solidFill>
                  <a:schemeClr val="tx2"/>
                </a:solidFill>
              </a:rPr>
              <a:t>0</a:t>
            </a:r>
            <a:r>
              <a:rPr lang="en-US" sz="2800" dirty="0" smtClean="0">
                <a:solidFill>
                  <a:schemeClr val="tx2"/>
                </a:solidFill>
              </a:rPr>
              <a:t>+</a:t>
            </a:r>
            <a:r>
              <a:rPr lang="en-US" sz="2800" dirty="0" smtClean="0">
                <a:solidFill>
                  <a:schemeClr val="tx2"/>
                </a:solidFill>
                <a:latin typeface="Symbol" panose="05050102010706020507" pitchFamily="18" charset="2"/>
              </a:rPr>
              <a:t>D</a:t>
            </a:r>
            <a:r>
              <a:rPr lang="en-US" sz="2800" dirty="0" smtClean="0">
                <a:solidFill>
                  <a:schemeClr val="tx2"/>
                </a:solidFill>
              </a:rPr>
              <a:t>x))</a:t>
            </a:r>
            <a:endParaRPr lang="en-US" sz="2800" dirty="0">
              <a:solidFill>
                <a:schemeClr val="tx2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3812254" y="4309695"/>
            <a:ext cx="2636465" cy="1309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олилиния 37"/>
          <p:cNvSpPr/>
          <p:nvPr/>
        </p:nvSpPr>
        <p:spPr>
          <a:xfrm>
            <a:off x="2498651" y="5018567"/>
            <a:ext cx="202019" cy="297712"/>
          </a:xfrm>
          <a:custGeom>
            <a:avLst/>
            <a:gdLst>
              <a:gd name="connsiteX0" fmla="*/ 0 w 202019"/>
              <a:gd name="connsiteY0" fmla="*/ 0 h 297712"/>
              <a:gd name="connsiteX1" fmla="*/ 159489 w 202019"/>
              <a:gd name="connsiteY1" fmla="*/ 116959 h 297712"/>
              <a:gd name="connsiteX2" fmla="*/ 202019 w 202019"/>
              <a:gd name="connsiteY2" fmla="*/ 297712 h 297712"/>
              <a:gd name="connsiteX3" fmla="*/ 202019 w 202019"/>
              <a:gd name="connsiteY3" fmla="*/ 297712 h 29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019" h="297712">
                <a:moveTo>
                  <a:pt x="0" y="0"/>
                </a:moveTo>
                <a:cubicBezTo>
                  <a:pt x="62909" y="33670"/>
                  <a:pt x="125819" y="67340"/>
                  <a:pt x="159489" y="116959"/>
                </a:cubicBezTo>
                <a:cubicBezTo>
                  <a:pt x="193159" y="166578"/>
                  <a:pt x="202019" y="297712"/>
                  <a:pt x="202019" y="297712"/>
                </a:cubicBezTo>
                <a:lnTo>
                  <a:pt x="202019" y="297712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594381" y="486044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Symbol" panose="05050102010706020507" pitchFamily="18" charset="2"/>
              </a:rPr>
              <a:t>b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41" name="Правая фигурная скобка 40"/>
          <p:cNvSpPr/>
          <p:nvPr/>
        </p:nvSpPr>
        <p:spPr>
          <a:xfrm rot="5400000">
            <a:off x="4976048" y="3126749"/>
            <a:ext cx="272024" cy="266429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88024" y="4500409"/>
            <a:ext cx="6142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n w="9525">
                  <a:noFill/>
                </a:ln>
                <a:solidFill>
                  <a:schemeClr val="tx2"/>
                </a:solidFill>
                <a:latin typeface="Symbol" panose="05050102010706020507" pitchFamily="18" charset="2"/>
              </a:rPr>
              <a:t>D</a:t>
            </a:r>
            <a:r>
              <a:rPr lang="en-US" sz="3200" dirty="0" err="1" smtClean="0">
                <a:ln w="9525">
                  <a:noFill/>
                </a:ln>
                <a:solidFill>
                  <a:schemeClr val="tx2"/>
                </a:solidFill>
              </a:rPr>
              <a:t>x</a:t>
            </a:r>
            <a:endParaRPr lang="en-US" sz="3600" dirty="0">
              <a:ln w="9525">
                <a:noFill/>
              </a:ln>
              <a:solidFill>
                <a:schemeClr val="tx2"/>
              </a:solidFill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6448719" y="4329430"/>
            <a:ext cx="42753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6418202" y="2852936"/>
            <a:ext cx="1129010" cy="197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6690827" y="4365104"/>
            <a:ext cx="0" cy="80231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7308304" y="2895255"/>
            <a:ext cx="0" cy="22721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690827" y="4498449"/>
            <a:ext cx="6174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f(x</a:t>
            </a:r>
            <a:r>
              <a:rPr lang="en-US" sz="2000" baseline="-25000" dirty="0" smtClean="0">
                <a:solidFill>
                  <a:schemeClr val="tx2"/>
                </a:solidFill>
              </a:rPr>
              <a:t>0</a:t>
            </a:r>
            <a:r>
              <a:rPr lang="en-US" sz="20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23216" y="5405476"/>
            <a:ext cx="5373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X</a:t>
            </a:r>
            <a:r>
              <a:rPr lang="en-US" sz="3200" baseline="-25000" dirty="0" smtClean="0">
                <a:solidFill>
                  <a:schemeClr val="tx2"/>
                </a:solidFill>
              </a:rPr>
              <a:t>0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269184" y="3716161"/>
            <a:ext cx="1407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f(</a:t>
            </a:r>
            <a:r>
              <a:rPr lang="en-US" dirty="0" smtClean="0">
                <a:solidFill>
                  <a:schemeClr val="tx2"/>
                </a:solidFill>
              </a:rPr>
              <a:t>X</a:t>
            </a:r>
            <a:r>
              <a:rPr lang="en-US" baseline="-25000" dirty="0" smtClean="0">
                <a:solidFill>
                  <a:schemeClr val="tx2"/>
                </a:solidFill>
              </a:rPr>
              <a:t>0</a:t>
            </a:r>
            <a:r>
              <a:rPr lang="en-US" dirty="0" smtClean="0">
                <a:solidFill>
                  <a:schemeClr val="tx2"/>
                </a:solidFill>
              </a:rPr>
              <a:t>+</a:t>
            </a:r>
            <a:r>
              <a:rPr lang="en-US" dirty="0" smtClean="0">
                <a:solidFill>
                  <a:schemeClr val="tx2"/>
                </a:solidFill>
                <a:latin typeface="Symbol" panose="05050102010706020507" pitchFamily="18" charset="2"/>
              </a:rPr>
              <a:t>D</a:t>
            </a:r>
            <a:r>
              <a:rPr lang="en-US" dirty="0" smtClean="0">
                <a:solidFill>
                  <a:schemeClr val="tx2"/>
                </a:solidFill>
              </a:rPr>
              <a:t>x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800" dirty="0">
              <a:solidFill>
                <a:schemeClr val="tx2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00587" y="2852936"/>
            <a:ext cx="925513" cy="1416468"/>
            <a:chOff x="5492689" y="2877042"/>
            <a:chExt cx="925513" cy="1416468"/>
          </a:xfrm>
        </p:grpSpPr>
        <p:sp>
          <p:nvSpPr>
            <p:cNvPr id="37" name="Правая фигурная скобка 40"/>
            <p:cNvSpPr/>
            <p:nvPr/>
          </p:nvSpPr>
          <p:spPr>
            <a:xfrm flipH="1">
              <a:off x="6114975" y="2877042"/>
              <a:ext cx="303227" cy="1416468"/>
            </a:xfrm>
            <a:prstGeom prst="righ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952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492689" y="3292888"/>
              <a:ext cx="62228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>
                  <a:ln w="9525">
                    <a:noFill/>
                  </a:ln>
                  <a:solidFill>
                    <a:schemeClr val="tx2"/>
                  </a:solidFill>
                  <a:latin typeface="Symbol" panose="05050102010706020507" pitchFamily="18" charset="2"/>
                </a:rPr>
                <a:t>D</a:t>
              </a:r>
              <a:r>
                <a:rPr lang="en-US" sz="3200" dirty="0" err="1">
                  <a:ln w="9525">
                    <a:noFill/>
                  </a:ln>
                  <a:solidFill>
                    <a:schemeClr val="tx2"/>
                  </a:solidFill>
                </a:rPr>
                <a:t>y</a:t>
              </a:r>
              <a:endParaRPr lang="en-US" sz="3600" dirty="0">
                <a:ln w="9525">
                  <a:noFill/>
                </a:ln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503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/>
      <p:bldP spid="16" grpId="0"/>
      <p:bldP spid="13" grpId="0" animBg="1"/>
      <p:bldP spid="18" grpId="0" animBg="1"/>
      <p:bldP spid="19" grpId="0"/>
      <p:bldP spid="20" grpId="0"/>
      <p:bldP spid="8" grpId="0" animBg="1"/>
      <p:bldP spid="21" grpId="0"/>
      <p:bldP spid="22" grpId="0"/>
      <p:bldP spid="23" grpId="0" animBg="1"/>
      <p:bldP spid="26" grpId="0" animBg="1"/>
      <p:bldP spid="29" grpId="0"/>
      <p:bldP spid="30" grpId="0"/>
      <p:bldP spid="38" grpId="0" animBg="1"/>
      <p:bldP spid="40" grpId="0"/>
      <p:bldP spid="41" grpId="0" animBg="1"/>
      <p:bldP spid="42" grpId="0"/>
      <p:bldP spid="53" grpId="0"/>
      <p:bldP spid="54" grpId="0"/>
      <p:bldP spid="5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41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Приращение аргумента. Приращение функции.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Приращение аргумента. Приращение функции.</dc:title>
  <dc:creator>savichev</dc:creator>
  <cp:lastModifiedBy>savichev</cp:lastModifiedBy>
  <cp:revision>1</cp:revision>
  <dcterms:created xsi:type="dcterms:W3CDTF">2014-12-21T21:06:55Z</dcterms:created>
  <dcterms:modified xsi:type="dcterms:W3CDTF">2014-12-21T21:11:34Z</dcterms:modified>
</cp:coreProperties>
</file>