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74" r:id="rId9"/>
    <p:sldId id="262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5" r:id="rId20"/>
    <p:sldId id="276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51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DB9D17F-1595-4BA5-8149-19CFB288AA1A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F7E51D-30FC-4CD4-B83C-B7C65CAF1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429132"/>
            <a:ext cx="5114916" cy="1752600"/>
          </a:xfrm>
        </p:spPr>
        <p:txBody>
          <a:bodyPr/>
          <a:lstStyle/>
          <a:p>
            <a:r>
              <a:rPr lang="ru-RU" dirty="0" smtClean="0"/>
              <a:t>Подготовили: </a:t>
            </a:r>
          </a:p>
          <a:p>
            <a:r>
              <a:rPr lang="ru-RU" dirty="0" smtClean="0"/>
              <a:t>Студентки 2 курса магистратуры (</a:t>
            </a:r>
            <a:r>
              <a:rPr lang="ru-RU" dirty="0" err="1" smtClean="0"/>
              <a:t>матем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Виноградова Александра</a:t>
            </a:r>
          </a:p>
          <a:p>
            <a:r>
              <a:rPr lang="ru-RU" dirty="0" smtClean="0"/>
              <a:t>Чалбаева Ирина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715436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Когнитивно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визуальный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(зрительно – познавательный) подход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Без наглядных образов знания учащихся становятся бессодержательными, и это приводит к формализму.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Там, где можно дать тому или иному математическому  объекту наглядную интерпретацию, это следует делать в обязательном порядке.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714752"/>
            <a:ext cx="29146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196519"/>
                </a:solidFill>
                <a:latin typeface="Times New Roman" pitchFamily="18" charset="0"/>
                <a:cs typeface="Times New Roman" pitchFamily="18" charset="0"/>
              </a:rPr>
              <a:t>Для накопления визуального опыта полезны специальные задачи – </a:t>
            </a:r>
            <a:r>
              <a:rPr lang="ru-RU" b="1" dirty="0" smtClean="0">
                <a:solidFill>
                  <a:srgbClr val="196519"/>
                </a:solidFill>
                <a:latin typeface="Times New Roman" pitchFamily="18" charset="0"/>
                <a:cs typeface="Times New Roman" pitchFamily="18" charset="0"/>
              </a:rPr>
              <a:t>визуализированные </a:t>
            </a:r>
          </a:p>
          <a:p>
            <a:pPr>
              <a:buNone/>
            </a:pPr>
            <a:r>
              <a:rPr lang="ru-RU" dirty="0" smtClean="0">
                <a:solidFill>
                  <a:srgbClr val="196519"/>
                </a:solidFill>
                <a:latin typeface="Times New Roman" pitchFamily="18" charset="0"/>
                <a:cs typeface="Times New Roman" pitchFamily="18" charset="0"/>
              </a:rPr>
              <a:t>( задача, в которой образ явно или неявно задействован в условии, ответе, задает метод решения задачи, создает опору каждому этапу решения задачи либо явно или неявно сопутствует на определенных этапах ее решения)</a:t>
            </a:r>
          </a:p>
          <a:p>
            <a:pPr>
              <a:buNone/>
            </a:pPr>
            <a:r>
              <a:rPr lang="ru-RU" dirty="0" smtClean="0">
                <a:solidFill>
                  <a:srgbClr val="19651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Князева О.О.</a:t>
            </a:r>
            <a:endParaRPr lang="ru-RU" dirty="0">
              <a:solidFill>
                <a:srgbClr val="1965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7664" t="50000" r="43951" b="9258"/>
          <a:stretch>
            <a:fillRect/>
          </a:stretch>
        </p:blipFill>
        <p:spPr bwMode="auto">
          <a:xfrm>
            <a:off x="714348" y="4214818"/>
            <a:ext cx="11096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43951" t="50000" r="7664" b="9258"/>
          <a:stretch>
            <a:fillRect/>
          </a:stretch>
        </p:blipFill>
        <p:spPr bwMode="auto">
          <a:xfrm>
            <a:off x="7429520" y="357166"/>
            <a:ext cx="11080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Визуальный поиск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процесс порождения новых образов, новых визуальных форм, несущих конкретную визуально – логическую нагрузку и делающих видимым значение искомого объекта или его свойства.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8" t="48203" r="68845" b="2135"/>
          <a:stretch>
            <a:fillRect/>
          </a:stretch>
        </p:blipFill>
        <p:spPr bwMode="auto">
          <a:xfrm>
            <a:off x="6429388" y="3214686"/>
            <a:ext cx="2000264" cy="283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Неявное использование наглядного образа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каких значениях параметра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система уравнений  имеет   более двух решений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214686"/>
            <a:ext cx="3423063" cy="1204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6868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задачи облегчается, если в каждом из уравнений системы увидеть прямую.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данном случае образ прямой используется нами неявно (прямые не строятся).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 прямые могут пересекаться (одно решение), быть параллельными (ни одного решения), совпадать (бесконечное множество решений – это как раз то, о чём спрашивается в задаче).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Преобразуем систему: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901476"/>
            <a:ext cx="3357586" cy="178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Прямые совпадают, если равны их угловые коэффициенты и равны свободные члены, тем самым имеем такую систему: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Решая систему, получаем ответ к задаче: а =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023606"/>
            <a:ext cx="3000396" cy="2443621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143380"/>
            <a:ext cx="428628" cy="818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Явное использование наглядного образа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001156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Доказать тождество </a:t>
            </a:r>
            <a:r>
              <a:rPr lang="en-US" dirty="0" err="1"/>
              <a:t>arcsin</a:t>
            </a:r>
            <a:r>
              <a:rPr lang="en-US" dirty="0"/>
              <a:t> x + </a:t>
            </a:r>
            <a:r>
              <a:rPr lang="en-US" dirty="0" err="1"/>
              <a:t>arccos</a:t>
            </a:r>
            <a:r>
              <a:rPr lang="en-US" dirty="0"/>
              <a:t> x = </a:t>
            </a:r>
            <a:r>
              <a:rPr lang="el-GR" dirty="0" smtClean="0"/>
              <a:t>π</a:t>
            </a:r>
            <a:r>
              <a:rPr lang="ru-RU" dirty="0" smtClean="0"/>
              <a:t>/2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Известно доказательство тождества с помощью производной.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Мы же воспользуемся образом слагаемых, стоящих в левой и правой частях тождества: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arcsin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угол, синус которого равен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arccos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угол, косинус которого равен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знак суммы означает сложение двух углов; в правой части тождества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означает величину прямого угла.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715436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Тем самым мы выходим на рис. 2. </a:t>
            </a:r>
          </a:p>
          <a:p>
            <a:pPr>
              <a:buNone/>
            </a:pPr>
            <a:r>
              <a:rPr lang="ru-RU" dirty="0" smtClean="0"/>
              <a:t>Имеем:     </a:t>
            </a:r>
            <a:r>
              <a:rPr lang="en-US" dirty="0" smtClean="0"/>
              <a:t>  </a:t>
            </a:r>
            <a:r>
              <a:rPr lang="ru-RU" dirty="0" smtClean="0"/>
              <a:t>= </a:t>
            </a:r>
            <a:r>
              <a:rPr lang="en-US" dirty="0"/>
              <a:t>sin </a:t>
            </a:r>
            <a:r>
              <a:rPr lang="ru-RU" dirty="0" smtClean="0"/>
              <a:t>     ;     </a:t>
            </a:r>
            <a:r>
              <a:rPr lang="en-US" dirty="0" smtClean="0"/>
              <a:t> </a:t>
            </a:r>
            <a:r>
              <a:rPr lang="ru-RU" dirty="0" smtClean="0"/>
              <a:t>=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Из этих равенств получаем: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∠A= </a:t>
            </a:r>
            <a:r>
              <a:rPr lang="ru-RU" dirty="0" err="1" smtClean="0"/>
              <a:t>arcsinx</a:t>
            </a:r>
            <a:r>
              <a:rPr lang="ru-RU" dirty="0" smtClean="0"/>
              <a:t> , ∠B = </a:t>
            </a:r>
            <a:r>
              <a:rPr lang="ru-RU" dirty="0" err="1" smtClean="0"/>
              <a:t>arccosx</a:t>
            </a:r>
            <a:r>
              <a:rPr lang="ru-RU" dirty="0" smtClean="0"/>
              <a:t> 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а так как треугольник прямоугольный и,</a:t>
            </a:r>
            <a:r>
              <a:rPr lang="en-US" dirty="0"/>
              <a:t> </a:t>
            </a:r>
            <a:r>
              <a:rPr lang="ru-RU" dirty="0" smtClean="0"/>
              <a:t>используя теорему о сумме углов</a:t>
            </a:r>
            <a:r>
              <a:rPr lang="en-US" dirty="0" smtClean="0"/>
              <a:t> </a:t>
            </a:r>
            <a:r>
              <a:rPr lang="ru-RU" dirty="0" smtClean="0"/>
              <a:t>треугольника, окончательно получаем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arcsin</a:t>
            </a:r>
            <a:r>
              <a:rPr lang="en-US" dirty="0" smtClean="0"/>
              <a:t> x + </a:t>
            </a:r>
            <a:r>
              <a:rPr lang="en-US" dirty="0" err="1" smtClean="0"/>
              <a:t>arccos</a:t>
            </a:r>
            <a:r>
              <a:rPr lang="en-US" dirty="0" smtClean="0"/>
              <a:t> x = </a:t>
            </a:r>
            <a:r>
              <a:rPr lang="el-GR" dirty="0" smtClean="0"/>
              <a:t>π</a:t>
            </a:r>
            <a:r>
              <a:rPr lang="ru-RU" dirty="0" smtClean="0"/>
              <a:t>/2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928670"/>
            <a:ext cx="185006" cy="90190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071546"/>
            <a:ext cx="357190" cy="488786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928670"/>
            <a:ext cx="185006" cy="901905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071546"/>
            <a:ext cx="357190" cy="464348"/>
          </a:xfrm>
          <a:prstGeom prst="rect">
            <a:avLst/>
          </a:prstGeom>
          <a:noFill/>
        </p:spPr>
      </p:pic>
      <p:sp>
        <p:nvSpPr>
          <p:cNvPr id="11" name="Прямоугольный треугольник 10"/>
          <p:cNvSpPr/>
          <p:nvPr/>
        </p:nvSpPr>
        <p:spPr>
          <a:xfrm>
            <a:off x="6500826" y="928670"/>
            <a:ext cx="1857388" cy="18573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Когнитивно-визуальный</a:t>
            </a:r>
            <a:r>
              <a:rPr lang="ru-RU" dirty="0" smtClean="0"/>
              <a:t> подход: главная идея и преимущества использования. </a:t>
            </a:r>
          </a:p>
          <a:p>
            <a:pPr>
              <a:buNone/>
            </a:pPr>
            <a:r>
              <a:rPr lang="ru-RU" dirty="0" smtClean="0"/>
              <a:t>2) Визуализированные задачи: определение , цель использования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0"/>
            <a:ext cx="8503920" cy="6099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3) Разработайте фрагмент урока в </a:t>
            </a:r>
            <a:r>
              <a:rPr lang="ru-RU" dirty="0" err="1" smtClean="0"/>
              <a:t>когнитивно-визуальном</a:t>
            </a:r>
            <a:r>
              <a:rPr lang="ru-RU" dirty="0" smtClean="0"/>
              <a:t> подходе  на основе задания: Табличное значение интеграла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en-US" dirty="0" err="1" smtClean="0"/>
              <a:t>dx</a:t>
            </a:r>
            <a:r>
              <a:rPr lang="ru-RU" dirty="0" smtClean="0"/>
              <a:t>   равно  </a:t>
            </a:r>
            <a:r>
              <a:rPr lang="ru-RU" dirty="0" smtClean="0"/>
              <a:t> </a:t>
            </a:r>
            <a:r>
              <a:rPr lang="ru-RU" dirty="0" smtClean="0"/>
              <a:t>    1,463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Найдите </a:t>
            </a:r>
            <a:r>
              <a:rPr lang="ru-RU" dirty="0" smtClean="0"/>
              <a:t>значение интеграла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en-US" dirty="0" err="1" smtClean="0"/>
              <a:t>dz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ru-RU" dirty="0" smtClean="0"/>
              <a:t>Указание:  воспользуйтесь соответствующим графиком и  </a:t>
            </a:r>
            <a:r>
              <a:rPr lang="ru-RU" dirty="0" smtClean="0"/>
              <a:t>геометрическим </a:t>
            </a:r>
            <a:r>
              <a:rPr lang="ru-RU" dirty="0" smtClean="0"/>
              <a:t>смыслом определенного интеграла)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357298"/>
            <a:ext cx="928694" cy="179934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286124"/>
            <a:ext cx="1312927" cy="865972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428868"/>
            <a:ext cx="285752" cy="675414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9144000" cy="569755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«Математика – наука не столько для    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ушей, сколько для глаз» 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К.Гаусс</a:t>
            </a:r>
            <a:endParaRPr lang="ru-RU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57166"/>
            <a:ext cx="8503920" cy="57418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4) </a:t>
            </a:r>
            <a:r>
              <a:rPr lang="ru-RU" dirty="0" smtClean="0"/>
              <a:t>Разработайте фрагмент урока в </a:t>
            </a:r>
            <a:r>
              <a:rPr lang="ru-RU" dirty="0" err="1" smtClean="0"/>
              <a:t>когнитивно-визуальном</a:t>
            </a:r>
            <a:r>
              <a:rPr lang="ru-RU" dirty="0" smtClean="0"/>
              <a:t> подходе  на основе задания: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Какое </a:t>
            </a:r>
            <a:r>
              <a:rPr lang="ru-RU" dirty="0" smtClean="0"/>
              <a:t>из чисел больше ,     </a:t>
            </a:r>
            <a:r>
              <a:rPr lang="ru-RU" dirty="0" smtClean="0"/>
              <a:t>   или   </a:t>
            </a:r>
            <a:r>
              <a:rPr lang="en-US" dirty="0" err="1" smtClean="0"/>
              <a:t>ln</a:t>
            </a:r>
            <a:r>
              <a:rPr lang="en-US" dirty="0" smtClean="0"/>
              <a:t>  </a:t>
            </a:r>
            <a:r>
              <a:rPr lang="ru-RU" dirty="0" smtClean="0"/>
              <a:t>    ?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(Указания: воспользуйтесь графиком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функции </a:t>
            </a:r>
            <a:r>
              <a:rPr lang="en-US" i="1" dirty="0" smtClean="0"/>
              <a:t>y</a:t>
            </a:r>
            <a:r>
              <a:rPr lang="ru-RU" i="1" dirty="0" smtClean="0"/>
              <a:t> = </a:t>
            </a:r>
            <a:r>
              <a:rPr lang="en-US" i="1" dirty="0" err="1" smtClean="0"/>
              <a:t>lnx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214422"/>
            <a:ext cx="500066" cy="677509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285860"/>
            <a:ext cx="324962" cy="568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Зинченко В.П.,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Вергилес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Н.Ю. Формирование зрительного образа. Исследование деятельности зрительной системы. М.: Изд-во МГУ, 1969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Мордкович А.Г. Методические проблемы изучения элементов математического анализа в общеобразовательной школе // Математика в школе. 2002. №9.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Резник Н.А. Технология визуального мышления //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Информ.среда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обучения. СПб.: Свет, 1997.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Башмаков М.И., Резник Н.А. Развитие визуального мышления на уроках математики // Математика в школе. 1991. № 1.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Далингер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В.А. Формирование визуального мышления у учащихся в процессе обучения математике: Учебное пособие. Омск: Изд-во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1999.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Князева О.О. Визуализированные задачи и методика их использования в процессе обучения началам математического анализа: Учебное пособие. Омск: Изд-во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F:\для Иры\0b28ba06a501fd96fe8c67b63885eeff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"/>
            <a:ext cx="9144000" cy="68575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00108"/>
            <a:ext cx="8503920" cy="50989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внимание!!!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91440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Головной мозг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Левое полушарие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Правое полушарие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(специализируется                                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специализируется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вербально – символических            на пространственно-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синтетич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функциях )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функциях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НО!!!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80% информации человек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зрительный канал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643042" y="857232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14942" y="857232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39ec43c152b8578c2056d4caa91a3d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325450"/>
            <a:ext cx="3500462" cy="309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сделать обучение математике таким, чтобы оно строилось на сбалансированной работе и левого,  и правого полушарий головного мозга, т.е. на разумном сочетании логического и наглядно-образного мышления?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d733bb03da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Визуальное мышление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деятельность, обеспечивающая создание образов, оперирование ими, перекодирование их в заданном или произвольном направлении, использование разных систем отсчета для построения образа, выявление в образе различных признаков и свойств объекта, значимых для человека.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В.А.Далингер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Визуальное мышление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это человеческая деятельность, продуктом которой является порождение новых образов, создание новых визуальных форм, несущих определенную смысловую нагрузку и делающих знание видимым.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r>
              <a:rPr lang="ru-RU" i="1" dirty="0" smtClean="0"/>
              <a:t>В.П.Зинченко, </a:t>
            </a:r>
            <a:r>
              <a:rPr lang="ru-RU" i="1" dirty="0" err="1" smtClean="0"/>
              <a:t>Н.Ю.Вергилес</a:t>
            </a:r>
            <a:endParaRPr lang="ru-RU" i="1" dirty="0"/>
          </a:p>
        </p:txBody>
      </p:sp>
      <p:pic>
        <p:nvPicPr>
          <p:cNvPr id="14337" name="Picture 1" descr="F:\Odarennost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929066"/>
            <a:ext cx="2448496" cy="2777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Достоинством этого подхода является то, что он учитывает индивидуальные особенности учащихся и , в частности, особенности работы левого и правого полушарий мозга.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Но!!!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Использование визуальной информации не должно приводить к «правополушарному крену», следует использовать вербальную информацию, т.е. оптимально сочетать оба способа.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Функции наглядности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9001156" cy="457200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Непосредственные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 smtClean="0"/>
              <a:t>             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Опосредованные </a:t>
            </a:r>
          </a:p>
          <a:p>
            <a:pPr>
              <a:buNone/>
            </a:pPr>
            <a:r>
              <a:rPr lang="ru-RU" dirty="0" smtClean="0"/>
              <a:t>1)познавательная                1) обеспечение </a:t>
            </a:r>
            <a:r>
              <a:rPr lang="ru-RU" dirty="0" err="1" smtClean="0"/>
              <a:t>целенаправ</a:t>
            </a:r>
            <a:r>
              <a:rPr lang="ru-RU" dirty="0" smtClean="0"/>
              <a:t>.                       </a:t>
            </a:r>
          </a:p>
          <a:p>
            <a:pPr>
              <a:buNone/>
            </a:pPr>
            <a:r>
              <a:rPr lang="ru-RU" dirty="0" smtClean="0"/>
              <a:t>2) управление  </a:t>
            </a:r>
            <a:r>
              <a:rPr lang="ru-RU" dirty="0" err="1" smtClean="0"/>
              <a:t>деят-тью</a:t>
            </a:r>
            <a:r>
              <a:rPr lang="ru-RU" dirty="0" smtClean="0"/>
              <a:t>            внимания учащихся </a:t>
            </a:r>
          </a:p>
          <a:p>
            <a:pPr>
              <a:buNone/>
            </a:pPr>
            <a:r>
              <a:rPr lang="ru-RU" dirty="0" smtClean="0"/>
              <a:t> учащихся                               2) запоминание/повторение</a:t>
            </a:r>
          </a:p>
          <a:p>
            <a:pPr>
              <a:buNone/>
            </a:pPr>
            <a:r>
              <a:rPr lang="ru-RU" dirty="0" smtClean="0"/>
              <a:t>3) эстетическая                     3) реализация прикладной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направленности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428728" y="928670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500826" y="85723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Центральное положение данного подхода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широкое и целенаправленное использование познавательной функции наглядности.  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Когнитивно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визуальный подход направлен на воспитание «математического зрения».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02116" flipH="1">
            <a:off x="6068108" y="3709815"/>
            <a:ext cx="2381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294</TotalTime>
  <Words>872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Когнитивно – визуальный  (зрительно – познавательный) подход</vt:lpstr>
      <vt:lpstr>Слайд 2</vt:lpstr>
      <vt:lpstr>Слайд 3</vt:lpstr>
      <vt:lpstr>Проблема</vt:lpstr>
      <vt:lpstr>Слайд 5</vt:lpstr>
      <vt:lpstr>Слайд 6</vt:lpstr>
      <vt:lpstr>Слайд 7</vt:lpstr>
      <vt:lpstr>Функции наглядности</vt:lpstr>
      <vt:lpstr>Слайд 9</vt:lpstr>
      <vt:lpstr>Слайд 10</vt:lpstr>
      <vt:lpstr>Слайд 11</vt:lpstr>
      <vt:lpstr>Слайд 12</vt:lpstr>
      <vt:lpstr>Неявное использование наглядного образа </vt:lpstr>
      <vt:lpstr>Слайд 14</vt:lpstr>
      <vt:lpstr>Слайд 15</vt:lpstr>
      <vt:lpstr>Явное использование наглядного образа</vt:lpstr>
      <vt:lpstr>Слайд 17</vt:lpstr>
      <vt:lpstr>Вопросы </vt:lpstr>
      <vt:lpstr>Слайд 19</vt:lpstr>
      <vt:lpstr>Слайд 20</vt:lpstr>
      <vt:lpstr>Литература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24</cp:revision>
  <dcterms:created xsi:type="dcterms:W3CDTF">2013-09-28T08:07:55Z</dcterms:created>
  <dcterms:modified xsi:type="dcterms:W3CDTF">2013-09-29T16:32:37Z</dcterms:modified>
</cp:coreProperties>
</file>