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094BA-B172-47DB-9EE6-39B82C8D092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F47186-0C5F-47BB-847D-3AF3824C58C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ЗДОРОВЬЕСБЕРЕГАЮЩЕЕ ПРОСТРАНСТВО ШКОЛЫ -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ЭТО ТЕРРИТОРИЯ КОМПЛЕКСНОЙ,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ПОСЛЕДОВАТЕЛЬНОЙ И ЭФФЕКТИВНОЙ ЗАБОТЫ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РАБОТНИКОВ ОБРАЗОВАНИЯ О ЗДОРОВЬЕ УЧАЩИХСЯ,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А ТАКЖЕ ГРАМОТНОЙ ЗАБОТЫ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КАЖДОГО УЧЕНИКА И УЧИТЕЛЯ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О СОБСТВЕННОМ ЗДОРОВЬЕ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И БЛАГОПОЛУЧИИ ОКРУЖАЮЩИХ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pic>
        <p:nvPicPr>
          <p:cNvPr id="84994" name="Рисунок 1" descr="D:\документы\345\p75_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58" y="3925131"/>
            <a:ext cx="3994706" cy="269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Средства организации деятельности учащихся на уроке </a:t>
            </a: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2571736" y="2786058"/>
            <a:ext cx="32861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Рабочий стол\105PHOTO\SAM_0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571612"/>
            <a:ext cx="3942851" cy="492919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05PHOTO\SAM_0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72" y="1571612"/>
            <a:ext cx="6715172" cy="503637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05PHOTO\Копия SAM_0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72" y="1571612"/>
            <a:ext cx="6972314" cy="52292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xit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Средства организации деятельности учащихся на уроке </a:t>
            </a:r>
            <a:endParaRPr lang="ru-RU" sz="2400" dirty="0"/>
          </a:p>
        </p:txBody>
      </p:sp>
      <p:pic>
        <p:nvPicPr>
          <p:cNvPr id="3" name="Picture 6" descr="C:\Documents and Settings\Admin\Рабочий стол\105PHOTO\Копия SAM_0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00924" cy="560073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105PHOTO\Копия SAM_0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695" y="928670"/>
            <a:ext cx="6929486" cy="554358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05PHOTO\Копия SAM_0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942983"/>
            <a:ext cx="7448569" cy="55864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xit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Средства организации деятельности учащихся на уроке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28860" y="3143248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для глаз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D:\документы\к презинтации\2616225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71612"/>
            <a:ext cx="6286544" cy="5027462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105PHOTO\SAM_0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69839"/>
            <a:ext cx="6286544" cy="50292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Средства организации деятельности учащихся на уроке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3214686"/>
            <a:ext cx="60722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 физических упражнений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 descr="C:\Documents and Settings\Admin\Рабочий стол\105PHOTO\SAM_0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137" y="1514039"/>
            <a:ext cx="642942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Нижнесортымская СОШ\Ноябрь-Декабрь 2011\Копия SNV88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358246" cy="6268685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105PHOTO\Копия SAM_0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41" y="214290"/>
            <a:ext cx="8001026" cy="6400821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105PHOTO\Копия SAM_05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41" y="214290"/>
            <a:ext cx="7933710" cy="6340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МЕТОДЫ, ПРИЕМЫ И ФОРМЫ ОБУЧЕНИЯ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285860"/>
            <a:ext cx="857256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Комфортное начало и окончание урока.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Проведение на уроке разнообразных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динамических пауз, дыхательной гимнастики, упражнений.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Объяснение нового материала с опорой на субъективный опыт учащегося.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Упорядочение системы домашних заданий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, их дозировка, выбор, творческий характер.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Учет индивидуальных способностей и особенностей ребенка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6.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Опрос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только тех учащихся, которые желают отвечать.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7.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Каждый здоровьесберегающий урок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должен обязательно включать работу с телом, душой и разумом детей и учителя.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8.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Включение в содержание уроков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анатомических диктантов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, упражнений, текстовых задач, заданий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, связанных с изучением своего собственного здоровья.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9.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Личный пример учителя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саморефлексии.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642918"/>
            <a:ext cx="8358246" cy="5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Ребенок должен постоянно ощущать себя счастливым. Помогите ему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Liberation Serif"/>
                <a:ea typeface="DejaVu Sans" charset="-128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Liberation Serif"/>
                <a:ea typeface="DejaVu Sans" charset="-128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этом.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Каждый урок должен оставлять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Liberation Serif"/>
                <a:ea typeface="DejaVu Sans" charset="-128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душе ребенка только положительные эмоции.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Дети должны испытывать ощущение комфорта, защищенности и, безусловно, интерес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Liberation Serif"/>
                <a:ea typeface="DejaVu Sans" charset="-128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Liberation Serif"/>
                <a:ea typeface="DejaVu Sans" charset="-128"/>
                <a:cs typeface="Times New Roman" pitchFamily="18" charset="0"/>
              </a:rPr>
              <a:t> 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уроку.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D:\документы\Мои рисунки\Школа. Учёба\7b0449565e2d79eee54019ab35c6882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636"/>
            <a:ext cx="2746108" cy="16621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Здоровье </a:t>
            </a:r>
            <a:r>
              <a:rPr lang="ru-RU" sz="3200" b="1" dirty="0"/>
              <a:t>— это состояние человека, которому свойственно не только отсутствие болезней или физических дефектов, но и полное физическое, душевное и социальное благополучие</a:t>
            </a:r>
            <a:r>
              <a:rPr lang="ru-RU" sz="3200" b="1" dirty="0" smtClean="0"/>
              <a:t>.</a:t>
            </a:r>
          </a:p>
          <a:p>
            <a:pPr algn="r"/>
            <a:r>
              <a:rPr lang="ru-RU" sz="3200" dirty="0"/>
              <a:t> </a:t>
            </a:r>
            <a:r>
              <a:rPr lang="ru-RU" dirty="0" smtClean="0"/>
              <a:t>Устав </a:t>
            </a:r>
            <a:r>
              <a:rPr lang="ru-RU" dirty="0"/>
              <a:t>Всемирной организации </a:t>
            </a:r>
            <a:r>
              <a:rPr lang="ru-RU" dirty="0" smtClean="0"/>
              <a:t>здравоохранения.</a:t>
            </a:r>
            <a:endParaRPr lang="ru-RU" dirty="0"/>
          </a:p>
        </p:txBody>
      </p:sp>
      <p:pic>
        <p:nvPicPr>
          <p:cNvPr id="12291" name="Picture 3" descr="D:\документы\345\Копия home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841" y="3929066"/>
            <a:ext cx="4504861" cy="2810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9</a:t>
            </a:r>
            <a:r>
              <a:rPr lang="ru-RU" sz="2800" b="1" dirty="0" smtClean="0"/>
              <a:t>6</a:t>
            </a:r>
            <a:r>
              <a:rPr lang="ru-RU" sz="2800" b="1" dirty="0"/>
              <a:t>% детей в России имеют отклонения в состоянии здоровья</a:t>
            </a:r>
            <a:r>
              <a:rPr lang="ru-RU" sz="2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500306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Здоровыми </a:t>
            </a:r>
            <a:r>
              <a:rPr lang="ru-RU" sz="2800" b="1" dirty="0"/>
              <a:t>можно считать 20 — 25 % первоклассников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714884"/>
            <a:ext cx="5643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Каждый</a:t>
            </a:r>
            <a:r>
              <a:rPr lang="ru-RU" sz="2800" dirty="0" smtClean="0"/>
              <a:t> </a:t>
            </a:r>
            <a:r>
              <a:rPr lang="ru-RU" sz="2800" b="1" dirty="0"/>
              <a:t>пятый школьник имеет хроническую патологию</a:t>
            </a:r>
            <a:endParaRPr lang="ru-RU" sz="2800" dirty="0"/>
          </a:p>
        </p:txBody>
      </p:sp>
      <p:pic>
        <p:nvPicPr>
          <p:cNvPr id="6" name="Picture 1" descr="D:\документы\345\Post-10-11475422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2258128" cy="203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571472" y="1571612"/>
            <a:ext cx="80724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заболевания костно-мышечной системы;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органов зрения;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болезни органов дыхания;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органов пищеварения;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нервные и сердечнососудистые заболевания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143932" cy="19288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003300"/>
                </a:solidFill>
              </a:rPr>
              <a:t>Информация о заболеваниях детей, обучающихся  в школе.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8143932" cy="5399500"/>
        </p:xfrm>
        <a:graphic>
          <a:graphicData uri="http://schemas.openxmlformats.org/drawingml/2006/table">
            <a:tbl>
              <a:tblPr/>
              <a:tblGrid>
                <a:gridCol w="6715172"/>
                <a:gridCol w="1428760"/>
              </a:tblGrid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Понижение зрения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12,9%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Плоскостопие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5,8%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Ожирение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5,3%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Хронические заболевания ЖКТ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4,1%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Сколиоз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Хронический бронхит, бр.астма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50" dirty="0" smtClean="0">
                          <a:latin typeface="Times New Roman"/>
                          <a:ea typeface="DejaVu Sans"/>
                          <a:cs typeface="DejaVu Sans"/>
                        </a:rPr>
                        <a:t>ДУЩЖ </a:t>
                      </a:r>
                      <a:r>
                        <a:rPr lang="ru-RU" sz="2800" b="0" kern="50" dirty="0" smtClean="0">
                          <a:latin typeface="Times New Roman"/>
                          <a:ea typeface="DejaVu Sans"/>
                          <a:cs typeface="DejaVu Sans"/>
                        </a:rPr>
                        <a:t>(диффузное увеличение щитовидной железы)</a:t>
                      </a:r>
                      <a:endParaRPr lang="ru-RU" sz="2800" b="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Нарушение осанки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1,4%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Хронические заболевания почек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1,3%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Дефекты речи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0,7%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Всего имеют заболевания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67,5%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214414" y="214290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Распределение обучающихся по группам здоровья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736"/>
          <a:ext cx="8286808" cy="5000660"/>
        </p:xfrm>
        <a:graphic>
          <a:graphicData uri="http://schemas.openxmlformats.org/drawingml/2006/table">
            <a:tbl>
              <a:tblPr/>
              <a:tblGrid>
                <a:gridCol w="1828644"/>
                <a:gridCol w="1614330"/>
                <a:gridCol w="1614330"/>
                <a:gridCol w="1614330"/>
                <a:gridCol w="1615174"/>
              </a:tblGrid>
              <a:tr h="142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Группы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здоровья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 – 4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классы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5 – 9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классы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10 – 11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классы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Всего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По школе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первая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20%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14,5%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4,1%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38,6%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вторая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23,5%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23.4%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6,4%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53,3%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третья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3,1%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3,5%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1,3%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7,9%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четвертая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0,1%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0,1%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-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0,2%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всего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46,7%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41,5%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11,8%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785786" y="142852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Распределение обучающихся по группам физической культуры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2071676"/>
          <a:ext cx="6000791" cy="3143276"/>
        </p:xfrm>
        <a:graphic>
          <a:graphicData uri="http://schemas.openxmlformats.org/drawingml/2006/table">
            <a:tbl>
              <a:tblPr/>
              <a:tblGrid>
                <a:gridCol w="3266282"/>
                <a:gridCol w="2734509"/>
              </a:tblGrid>
              <a:tr h="785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основная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75%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подготовительная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22,4%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специальная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2%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освобождены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50" dirty="0">
                          <a:latin typeface="Times New Roman"/>
                          <a:ea typeface="DejaVu Sans"/>
                          <a:cs typeface="DejaVu Sans"/>
                        </a:rPr>
                        <a:t>0,6%</a:t>
                      </a:r>
                      <a:endParaRPr lang="ru-RU" sz="2800" b="1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785786" y="214290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ФАКТОРЫ, ВЛИЯЮЩИЕ НА ЗДОРОВЬЕ ЧЕЛОВЕКА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672848" cy="45713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85720" y="357166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ормы организации деятельности учащихся на уроках: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работа в группах (как статическая, так и подвижная);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работа в парах сменного состава;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фронтальный опрос с использованием предмета;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использование элементов игры в качестве обратной связи и оценки ответов одноклассников;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хлопанье в ладоши;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использование сигнальных карточек различного цвета;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DejaVu Sans" charset="-128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– деятельность с элементами соревнований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368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 Информация о заболеваниях детей, обучающихся  в школе.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30</cp:revision>
  <dcterms:created xsi:type="dcterms:W3CDTF">2011-12-18T18:27:40Z</dcterms:created>
  <dcterms:modified xsi:type="dcterms:W3CDTF">2012-05-13T13:23:42Z</dcterms:modified>
</cp:coreProperties>
</file>