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31" autoAdjust="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44249-70BC-44CD-92E4-3255EE688C0A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1615A-21FC-4F32-8283-B21D536E60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29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1615A-21FC-4F32-8283-B21D536E60A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37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C552-F61A-4450-B873-F5899CCF15C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5C6-482C-4F01-801E-D85FEC137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08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C552-F61A-4450-B873-F5899CCF15C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5C6-482C-4F01-801E-D85FEC137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60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C552-F61A-4450-B873-F5899CCF15C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5C6-482C-4F01-801E-D85FEC137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02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C552-F61A-4450-B873-F5899CCF15C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5C6-482C-4F01-801E-D85FEC137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C552-F61A-4450-B873-F5899CCF15C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5C6-482C-4F01-801E-D85FEC137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7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C552-F61A-4450-B873-F5899CCF15C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5C6-482C-4F01-801E-D85FEC137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03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C552-F61A-4450-B873-F5899CCF15C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5C6-482C-4F01-801E-D85FEC137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93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C552-F61A-4450-B873-F5899CCF15C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5C6-482C-4F01-801E-D85FEC137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58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C552-F61A-4450-B873-F5899CCF15C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5C6-482C-4F01-801E-D85FEC137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72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C552-F61A-4450-B873-F5899CCF15C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5C6-482C-4F01-801E-D85FEC137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95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DC552-F61A-4450-B873-F5899CCF15C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135C6-482C-4F01-801E-D85FEC137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6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DC552-F61A-4450-B873-F5899CCF15C4}" type="datetimeFigureOut">
              <a:rPr lang="ru-RU" smtClean="0"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135C6-482C-4F01-801E-D85FEC1375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56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chemeClr val="accent4">
                    <a:lumMod val="75000"/>
                  </a:schemeClr>
                </a:solidFill>
                <a:latin typeface="Gabriola" pitchFamily="82" charset="0"/>
              </a:rPr>
              <a:t>ЕВАНГЕЛИЕ</a:t>
            </a:r>
            <a:endParaRPr lang="ru-RU" sz="9600" dirty="0">
              <a:solidFill>
                <a:schemeClr val="accent4">
                  <a:lumMod val="75000"/>
                </a:schemeClr>
              </a:solidFill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13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07288" cy="1642194"/>
          </a:xfrm>
        </p:spPr>
        <p:txBody>
          <a:bodyPr>
            <a:noAutofit/>
          </a:bodyPr>
          <a:lstStyle/>
          <a:p>
            <a:r>
              <a:rPr lang="ru-RU" sz="2000" b="1" dirty="0" err="1"/>
              <a:t>Ева́нгелие</a:t>
            </a:r>
            <a:r>
              <a:rPr lang="ru-RU" sz="2000" dirty="0"/>
              <a:t> (</a:t>
            </a:r>
            <a:r>
              <a:rPr lang="ru-RU" sz="2000" dirty="0" smtClean="0"/>
              <a:t>греч.</a:t>
            </a:r>
            <a:r>
              <a:rPr lang="ru-RU" sz="2000" dirty="0"/>
              <a:t> </a:t>
            </a:r>
            <a:r>
              <a:rPr lang="el-GR" sz="2000" dirty="0"/>
              <a:t>εὐαγγέλιον</a:t>
            </a:r>
            <a:r>
              <a:rPr lang="ru-RU" sz="2000" dirty="0"/>
              <a:t> — «благая весть») — жизнеописание Иисуса Христа; книги, в которых рассказывается о божественной природе Иисуса Христа, его рождении, жизни, чудесах, смерти, воскресении и вознесении.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88840"/>
            <a:ext cx="4620117" cy="3776663"/>
          </a:xfrm>
        </p:spPr>
      </p:pic>
    </p:spTree>
    <p:extLst>
      <p:ext uri="{BB962C8B-B14F-4D97-AF65-F5344CB8AC3E}">
        <p14:creationId xmlns:p14="http://schemas.microsoft.com/office/powerpoint/2010/main" val="389980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  <a:latin typeface="Mistral" pitchFamily="66" charset="0"/>
              </a:rPr>
              <a:t>Содержание</a:t>
            </a:r>
            <a:endParaRPr lang="ru-RU" sz="5400" dirty="0">
              <a:solidFill>
                <a:schemeClr val="accent4">
                  <a:lumMod val="75000"/>
                </a:schemeClr>
              </a:solidFill>
              <a:latin typeface="Mistral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Comic Sans MS" pitchFamily="66" charset="0"/>
              </a:rPr>
              <a:t>В Евангелиях содержатся описания рождения и жизни Иисуса Христа, его смерти и чудесного воскресения, а также проповеди, поучения и притчи.</a:t>
            </a:r>
          </a:p>
          <a:p>
            <a:r>
              <a:rPr lang="ru-RU" dirty="0">
                <a:latin typeface="Comic Sans MS" pitchFamily="66" charset="0"/>
              </a:rPr>
              <a:t>Каждый из авторов Евангелия делал упор на те моменты жизни и деятельности Иисуса Христа, которые он считал наиболее важными. Часть событий упоминается только в одних и не упоминается в других Евангелиях.</a:t>
            </a:r>
          </a:p>
          <a:p>
            <a:r>
              <a:rPr lang="ru-RU" dirty="0" smtClean="0">
                <a:latin typeface="Comic Sans MS" pitchFamily="66" charset="0"/>
              </a:rPr>
              <a:t>Основные</a:t>
            </a:r>
            <a:r>
              <a:rPr lang="ru-RU" dirty="0">
                <a:latin typeface="Comic Sans MS" pitchFamily="66" charset="0"/>
              </a:rPr>
              <a:t>, упомянутые в Евангелиях, события в жизни Христа постепенно стали отмечаться в качестве церковных праздников теми народами, которые приняли христианство.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52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entr" presetSubtype="0" fill="hold" nodeType="click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844408" cy="3960440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</a:rPr>
              <a:t>Авторство</a:t>
            </a:r>
            <a:br>
              <a:rPr lang="ru-RU" sz="8000" dirty="0" smtClean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8000" dirty="0" smtClean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</a:rPr>
              <a:t>канонических Евангелий</a:t>
            </a:r>
            <a:endParaRPr lang="ru-RU" sz="8000" dirty="0">
              <a:solidFill>
                <a:schemeClr val="bg1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65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3008313" cy="1594098"/>
          </a:xfrm>
        </p:spPr>
        <p:txBody>
          <a:bodyPr>
            <a:noAutofit/>
          </a:bodyPr>
          <a:lstStyle/>
          <a:p>
            <a:r>
              <a:rPr lang="ru-RU" sz="4800" b="0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Апостол Матфей</a:t>
            </a:r>
            <a:endParaRPr lang="ru-RU" sz="4800" b="0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957" y="273050"/>
            <a:ext cx="2273936" cy="5853113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67544" y="2492896"/>
            <a:ext cx="3888432" cy="352839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Евангелие от Матфея благовествует, главным образом, о том, что Иисус Христос есть обетованный Богом Мессия, предвозвещенный в Ветхом Завете пророками и посланный от Бога, из рода Давида и Авраама. </a:t>
            </a:r>
          </a:p>
        </p:txBody>
      </p:sp>
    </p:spTree>
    <p:extLst>
      <p:ext uri="{BB962C8B-B14F-4D97-AF65-F5344CB8AC3E}">
        <p14:creationId xmlns:p14="http://schemas.microsoft.com/office/powerpoint/2010/main" val="49699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25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16632"/>
            <a:ext cx="3008313" cy="585986"/>
          </a:xfrm>
        </p:spPr>
        <p:txBody>
          <a:bodyPr>
            <a:normAutofit fontScale="90000"/>
          </a:bodyPr>
          <a:lstStyle/>
          <a:p>
            <a:r>
              <a:rPr lang="ru-RU" sz="4000" b="0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Апостол Марк</a:t>
            </a:r>
            <a:endParaRPr lang="ru-RU" sz="4000" b="0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836712"/>
            <a:ext cx="3600399" cy="500055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9592" y="1556792"/>
            <a:ext cx="3024336" cy="3816424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Евангелие от Марка является краткой записью проповеди и рассказов </a:t>
            </a:r>
            <a:r>
              <a:rPr lang="ru-RU" sz="2000" dirty="0" err="1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первоверховного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 апостола. Одной из центральных Богословских тем в Евангелии святого Марка является тема силы Божией, совершающейся в немощи человеческой, ибо Господь делает возможным то, что у людей невозможно. </a:t>
            </a:r>
          </a:p>
        </p:txBody>
      </p:sp>
    </p:spTree>
    <p:extLst>
      <p:ext uri="{BB962C8B-B14F-4D97-AF65-F5344CB8AC3E}">
        <p14:creationId xmlns:p14="http://schemas.microsoft.com/office/powerpoint/2010/main" val="2709733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72200" y="6165304"/>
            <a:ext cx="2304256" cy="45437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Апостол Лука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88640"/>
            <a:ext cx="2809875" cy="5715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88640"/>
            <a:ext cx="5256584" cy="640871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Его </a:t>
            </a:r>
            <a:r>
              <a:rPr lang="ru-RU" sz="2400" dirty="0">
                <a:latin typeface="Monotype Corsiva" pitchFamily="66" charset="0"/>
              </a:rPr>
              <a:t>Евангелие, единственное из четырёх, рассказывает </a:t>
            </a:r>
            <a:r>
              <a:rPr lang="ru-RU" sz="2400" dirty="0" smtClean="0">
                <a:latin typeface="Monotype Corsiva" pitchFamily="66" charset="0"/>
              </a:rPr>
              <a:t>подробно </a:t>
            </a:r>
            <a:r>
              <a:rPr lang="ru-RU" sz="2400" dirty="0">
                <a:latin typeface="Monotype Corsiva" pitchFamily="66" charset="0"/>
              </a:rPr>
              <a:t>историю Рождества и даже один эпизод из детства Иисуса: как вместе с семьёй Он отправился на праздник в Иерусалим и как потом задержался в доме Отца Своего, то </a:t>
            </a:r>
            <a:r>
              <a:rPr lang="ru-RU" sz="2400" dirty="0" smtClean="0">
                <a:latin typeface="Monotype Corsiva" pitchFamily="66" charset="0"/>
              </a:rPr>
              <a:t>есть </a:t>
            </a:r>
            <a:r>
              <a:rPr lang="ru-RU" sz="2400" dirty="0">
                <a:latin typeface="Monotype Corsiva" pitchFamily="66" charset="0"/>
              </a:rPr>
              <a:t>в Храме</a:t>
            </a:r>
            <a:r>
              <a:rPr lang="ru-RU" sz="2400" dirty="0" smtClean="0">
                <a:latin typeface="Monotype Corsiva" pitchFamily="66" charset="0"/>
              </a:rPr>
              <a:t>.</a:t>
            </a:r>
          </a:p>
          <a:p>
            <a:r>
              <a:rPr lang="ru-RU" sz="2400" dirty="0">
                <a:latin typeface="Monotype Corsiva" pitchFamily="66" charset="0"/>
              </a:rPr>
              <a:t>Но главное отличие этого Евангелия от остальных — это его литературное изящество. Лука сочетает разные стили (к сожалению, в современных переводах эта черта его книги обычно пропадает): тут мы видим и изысканную греческую прозу, и поэтические гимны (единственные во всём Новом Завете), и торжественное повествование в стиле Ветхого Завета, и афористические изречения.</a:t>
            </a:r>
          </a:p>
        </p:txBody>
      </p:sp>
    </p:spTree>
    <p:extLst>
      <p:ext uri="{BB962C8B-B14F-4D97-AF65-F5344CB8AC3E}">
        <p14:creationId xmlns:p14="http://schemas.microsoft.com/office/powerpoint/2010/main" val="266502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16632"/>
            <a:ext cx="2088233" cy="1174452"/>
          </a:xfrm>
        </p:spPr>
        <p:txBody>
          <a:bodyPr>
            <a:noAutofit/>
          </a:bodyPr>
          <a:lstStyle/>
          <a:p>
            <a:r>
              <a:rPr lang="ru-RU" sz="3600" b="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Апостол Иоанн</a:t>
            </a:r>
            <a:endParaRPr lang="ru-RU" sz="3600" b="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60" y="730796"/>
            <a:ext cx="3449344" cy="48965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268760"/>
            <a:ext cx="3960440" cy="5229200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Апостолу традиционно приписывается авторство пяти книг Нового Завета: Евангелия от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Иоанна,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 1-го, 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2-го и3-го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послания Иоанна и Откровения Иоанна Богослова (Апокалипсиса). Некоторые исследователи оспаривают авторство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апостола. Имя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Иоанн Богослов апостол получил из-за именования Иисуса Христа в Евангелии от Иоанна Словом Божьим.</a:t>
            </a:r>
          </a:p>
        </p:txBody>
      </p:sp>
    </p:spTree>
    <p:extLst>
      <p:ext uri="{BB962C8B-B14F-4D97-AF65-F5344CB8AC3E}">
        <p14:creationId xmlns:p14="http://schemas.microsoft.com/office/powerpoint/2010/main" val="164354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25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111</Words>
  <Application>Microsoft Office PowerPoint</Application>
  <PresentationFormat>Экран (4:3)</PresentationFormat>
  <Paragraphs>17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ЕВАНГЕЛИЕ</vt:lpstr>
      <vt:lpstr>Ева́нгелие (греч. εὐαγγέλιον — «благая весть») — жизнеописание Иисуса Христа; книги, в которых рассказывается о божественной природе Иисуса Христа, его рождении, жизни, чудесах, смерти, воскресении и вознесении. </vt:lpstr>
      <vt:lpstr>Содержание</vt:lpstr>
      <vt:lpstr>Авторство канонических Евангелий</vt:lpstr>
      <vt:lpstr>Апостол Матфей</vt:lpstr>
      <vt:lpstr>Апостол Марк</vt:lpstr>
      <vt:lpstr>Апостол Лука</vt:lpstr>
      <vt:lpstr>Апостол Иоанн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ЕВАНГЕЛИЕ</dc:title>
  <dc:creator>Дмитрий</dc:creator>
  <cp:lastModifiedBy>Дмитрий</cp:lastModifiedBy>
  <cp:revision>8</cp:revision>
  <dcterms:created xsi:type="dcterms:W3CDTF">2012-11-11T14:40:17Z</dcterms:created>
  <dcterms:modified xsi:type="dcterms:W3CDTF">2012-11-11T15:56:02Z</dcterms:modified>
</cp:coreProperties>
</file>