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3" y="4509121"/>
            <a:ext cx="4248472" cy="14255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Выполнил: </a:t>
            </a:r>
            <a:r>
              <a:rPr lang="ru-RU" b="1" dirty="0" smtClean="0">
                <a:solidFill>
                  <a:srgbClr val="002060"/>
                </a:solidFill>
              </a:rPr>
              <a:t>  Сергеева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                  </a:t>
            </a:r>
            <a:r>
              <a:rPr lang="ru-RU" b="1" dirty="0" smtClean="0">
                <a:solidFill>
                  <a:srgbClr val="002060"/>
                </a:solidFill>
              </a:rPr>
              <a:t>Елена Александровна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  </a:t>
            </a:r>
            <a:r>
              <a:rPr lang="ru-RU" b="1" dirty="0" smtClean="0">
                <a:solidFill>
                  <a:srgbClr val="002060"/>
                </a:solidFill>
              </a:rPr>
              <a:t>        учитель </a:t>
            </a:r>
            <a:r>
              <a:rPr lang="ru-RU" b="1" dirty="0">
                <a:solidFill>
                  <a:srgbClr val="002060"/>
                </a:solidFill>
              </a:rPr>
              <a:t>биологии</a:t>
            </a:r>
            <a:endParaRPr lang="ru-RU" b="1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980728"/>
            <a:ext cx="5027835" cy="30243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>
                <a:solidFill>
                  <a:srgbClr val="FF0000"/>
                </a:solidFill>
              </a:rPr>
              <a:t>Урок по теме</a:t>
            </a:r>
            <a:r>
              <a:rPr lang="ru-RU" sz="4400" i="1" dirty="0">
                <a:solidFill>
                  <a:srgbClr val="FF0000"/>
                </a:solidFill>
              </a:rPr>
              <a:t/>
            </a:r>
            <a:br>
              <a:rPr lang="ru-RU" sz="4400" i="1" dirty="0">
                <a:solidFill>
                  <a:srgbClr val="FF0000"/>
                </a:solidFill>
              </a:rPr>
            </a:br>
            <a:r>
              <a:rPr lang="ru-RU" sz="4400" i="1" dirty="0">
                <a:solidFill>
                  <a:srgbClr val="FF0000"/>
                </a:solidFill>
              </a:rPr>
              <a:t> «НУКЛЕИНОВЫЕ КИСЛОТЫ»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805264"/>
            <a:ext cx="1008112" cy="698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2014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63488"/>
            <a:ext cx="403244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МБОУ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Шварихинская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СОШ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6" t="25781" r="21075" b="21140"/>
          <a:stretch/>
        </p:blipFill>
        <p:spPr bwMode="auto">
          <a:xfrm>
            <a:off x="19506" y="321770"/>
            <a:ext cx="3851275" cy="653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6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2542360"/>
              </p:ext>
            </p:extLst>
          </p:nvPr>
        </p:nvGraphicFramePr>
        <p:xfrm>
          <a:off x="10953" y="15280"/>
          <a:ext cx="9133047" cy="70492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Выходной контроль.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Проверить усвоение знаний по теме.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Выполните тестовое задание.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1.В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каком случае правильно указан состав нуклеотида ДНК?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1)рибоза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остаток фосфорной кислоты,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тимин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2)фосфорная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кислота,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урацил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дезоксирибоза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3)остаток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фосфорной кислоты,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дезоксирибоза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аденин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2.Мономерами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нуклеиновых кислот является: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аминокислоты;              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глюкоза;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глицерин и высшие жирные кислоты;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нуклеотиды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Соответствие А-Т, Г-Ц, А-У называется: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транскрипцией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редупликацией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комплементарностью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В клетке ДНК содержится в: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1)ядре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митохондриях;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2)только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ядре;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в ядре и цитоплазме.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5.Какова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функция ДНК в клетке: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хранение   и   передача   наследственных свойств;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перенос аминокислот на рибосомы;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ускорение химических реакций.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минут</a:t>
                      </a: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каждый правильный ответ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(макс.5 б.)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4581128"/>
            <a:ext cx="15121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</a:t>
            </a:r>
          </a:p>
          <a:p>
            <a:pPr algn="ctr"/>
            <a:r>
              <a:rPr lang="ru-RU" dirty="0" smtClean="0"/>
              <a:t>1-3</a:t>
            </a:r>
          </a:p>
          <a:p>
            <a:pPr algn="ctr"/>
            <a:r>
              <a:rPr lang="ru-RU" dirty="0" smtClean="0"/>
              <a:t>2-4</a:t>
            </a:r>
          </a:p>
          <a:p>
            <a:pPr algn="ctr"/>
            <a:r>
              <a:rPr lang="ru-RU" dirty="0" smtClean="0"/>
              <a:t>3-3</a:t>
            </a:r>
          </a:p>
          <a:p>
            <a:pPr algn="ctr"/>
            <a:r>
              <a:rPr lang="ru-RU" dirty="0" smtClean="0"/>
              <a:t>4-1</a:t>
            </a:r>
          </a:p>
          <a:p>
            <a:pPr algn="ctr"/>
            <a:r>
              <a:rPr lang="ru-RU" dirty="0" smtClean="0"/>
              <a:t>5- 1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1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00800" cy="1143000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effectLst/>
              </a:rPr>
              <a:t>Оценки за урок и 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0423959"/>
              </p:ext>
            </p:extLst>
          </p:nvPr>
        </p:nvGraphicFramePr>
        <p:xfrm>
          <a:off x="359026" y="2204864"/>
          <a:ext cx="8784974" cy="3148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080120"/>
                <a:gridCol w="6264695"/>
              </a:tblGrid>
              <a:tr h="935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Баллы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Отметка за урок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Домашнее задание – повторить стр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r>
                        <a:rPr lang="ru-RU" sz="1800" kern="1200" dirty="0" smtClean="0">
                          <a:effectLst/>
                        </a:rPr>
                        <a:t> 111 - 112 , составить кроссворд «Нуклеиновые кислоты»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32 - 35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u="sng" dirty="0">
                          <a:solidFill>
                            <a:srgbClr val="C00000"/>
                          </a:solidFill>
                          <a:effectLst/>
                        </a:rPr>
                        <a:t>Ты молодец!</a:t>
                      </a:r>
                      <a:endParaRPr lang="ru-RU" sz="1800" b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25 - 31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Хорошо! Повтори параграф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18 - 24 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</a:rPr>
                        <a:t>Не унывай! У тебя все получится! Внимательно прочитай параграф  и ответь на вопросы к параграфу.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Меньше 18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все потеряно! Возьми модуль домой и сделай заново!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20809" y="5517232"/>
            <a:ext cx="5884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урок!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0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lum brigh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7" t="53236" r="25781" b="28461"/>
          <a:stretch/>
        </p:blipFill>
        <p:spPr bwMode="auto">
          <a:xfrm rot="19448268">
            <a:off x="2853524" y="3305538"/>
            <a:ext cx="6858001" cy="274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143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познакомиться с  особенностями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строения нуклеиновых кислот, их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ролью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в клетке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208912" cy="4824536"/>
          </a:xfrm>
        </p:spPr>
        <p:txBody>
          <a:bodyPr/>
          <a:lstStyle/>
          <a:p>
            <a:r>
              <a:rPr lang="ru-RU" sz="2000" b="1" i="1" u="sng" dirty="0">
                <a:solidFill>
                  <a:srgbClr val="C00000"/>
                </a:solidFill>
              </a:rPr>
              <a:t>Задачи: </a:t>
            </a:r>
            <a:endParaRPr lang="ru-RU" sz="2000" b="1" i="1" u="sng" dirty="0" smtClean="0">
              <a:solidFill>
                <a:srgbClr val="C00000"/>
              </a:solidFill>
            </a:endParaRPr>
          </a:p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</a:t>
            </a:r>
            <a:r>
              <a:rPr lang="ru-RU" sz="2000" i="1" u="sng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ввести понятие нуклеиновых кислот, познакомиться с их строением и функциями в клетке, выявить основные различия и общие элементы в строении ДНК и РНК.</a:t>
            </a:r>
          </a:p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Развивающие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сформировать умения сравнивать, оценивать, составлять общую характеристику нуклеиновых кислот, пользуясь принципом </a:t>
            </a:r>
            <a:r>
              <a:rPr lang="ru-RU" sz="2000" i="1" dirty="0" err="1">
                <a:solidFill>
                  <a:schemeClr val="accent1">
                    <a:lumMod val="75000"/>
                  </a:schemeClr>
                </a:solidFill>
              </a:rPr>
              <a:t>комплементарности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, осуществлять репликацию ДНК.</a:t>
            </a:r>
          </a:p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Воспитательные</a:t>
            </a:r>
            <a:r>
              <a:rPr lang="ru-RU" sz="2000" i="1" u="sng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профориентация, воспитание духа соревнований, коллективизма, точности и быстроты ответов, воспитание правильного поведения на уроке.</a:t>
            </a:r>
          </a:p>
          <a:p>
            <a:endParaRPr lang="ru-RU" sz="2000" b="1" i="1" u="sng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0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1009187"/>
              </p:ext>
            </p:extLst>
          </p:nvPr>
        </p:nvGraphicFramePr>
        <p:xfrm>
          <a:off x="10953" y="15280"/>
          <a:ext cx="9133047" cy="69421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Входной контроль.</a:t>
                      </a:r>
                      <a:endParaRPr lang="ru-RU" sz="125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Цель: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проверить исходный уровень знаний основных понятий.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 1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ru-RU" sz="125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Выберите один верный ответ.</a:t>
                      </a:r>
                      <a:endParaRPr lang="ru-RU" sz="125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5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Углерод как элемент входит в состав:</a:t>
                      </a:r>
                      <a:b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белков и углеводов	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углеводов и нуклеиновых кислот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углеводов и липидов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всех органических соединений клетки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Из названных химических соединений биополимером не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белок;	       б) крахмал               в) глюкоза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целлюлоза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.Среди перечисленных функций выберите функцию, которую не выполняют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липиды.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транспортная;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строительная;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каталитическая;	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главный энергетический резервуар клетки.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Способность верблюдов хорошо переносить жажду объясняется </a:t>
                      </a:r>
                      <a:r>
                        <a:rPr lang="ru-RU" sz="125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тем,что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жиры сохраняют воду в организме;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жиры выделяют воду при окислении;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жиры создают теплоизолирующий слой, уменьшающий испарение;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организмы выработали привычку к обезвоживанию.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В клетках растений запасным углеводом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глюкоза;	            б) крахмал	   в) целлюлоза;	г) гликоген.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Из аминокислот не состоит: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гемоглобин;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инсулин;        в) гликоген;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г) альбумин.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Среди перечисленных функций выберите функцию, которую не выполняют белки.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защитная;     б) каталитическая 	в) строительная;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главный энергетический резервуар клетки.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Уставшему марафонцу на дистанции для поддержания сил целесообразнее давать: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кусочек сахара;		в) немного сливочного масла;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кусок мяса;		г) немного минеральной воды.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В клетках животных запасным углеводом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целлюлоза;  б) крахмал;	в) глюкоза;	                г) гликоген.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Наибольшее количество энергии выделяется при расщеплении одного грамма: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жира;		б) глюкозы;	в) белка;	            г) целлюлозы</a:t>
                      </a:r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работа.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мин.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Сверь с ключом на доске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каждый правильный ответ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(макс.10 б.)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3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0654518"/>
              </p:ext>
            </p:extLst>
          </p:nvPr>
        </p:nvGraphicFramePr>
        <p:xfrm>
          <a:off x="10953" y="15280"/>
          <a:ext cx="9133047" cy="69421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Входной контроль.</a:t>
                      </a:r>
                      <a:endParaRPr lang="ru-RU" sz="125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Цель: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проверить исходный уровень знаний основных понятий.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 1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ru-RU" sz="125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Выберите один верный ответ.</a:t>
                      </a:r>
                      <a:endParaRPr lang="ru-RU" sz="125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5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Углерод как элемент входит в состав:</a:t>
                      </a:r>
                      <a:b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белков и углеводов	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углеводов и нуклеиновых кислот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углеводов и липидов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всех органических соединений клетки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Из названных химических соединений биополимером не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белок;	       б) крахмал     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в) глюкоза</a:t>
                      </a:r>
                      <a:r>
                        <a:rPr lang="ru-RU" sz="125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целлюлоза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.Среди перечисленных функций выберите функцию, которую не выполняют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липиды.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транспортная;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строительная;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каталитическая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	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главный энергетический резервуар клетки.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Способность верблюдов хорошо переносить жажду объясняется тем, что: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жиры сохраняют воду в организме;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жиры выделяют воду при окислении;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жиры создают теплоизолирующий слой, уменьшающий испарение;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организмы выработали привычку к обезвоживанию.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В клетках растений запасным углеводом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глюкоза;	    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крахмал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   в) целлюлоза;	г) гликоген.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Из аминокислот не состоит: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гемоглобин;</a:t>
                      </a:r>
                      <a:r>
                        <a:rPr lang="ru-RU" sz="12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инсулин;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гликоген;</a:t>
                      </a:r>
                      <a:r>
                        <a:rPr lang="ru-RU" sz="125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альбумин.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Среди перечисленных функций выберите функцию, которую не выполняют белки.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защитная;     б) каталитическая 	в) строительная;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главный энергетический резервуар клетки.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Уставшему марафонцу на дистанции для поддержания сил целесообразнее давать: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кусочек сахара;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	в) немного сливочного масла;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кусок мяса;		г) немного минеральной воды.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В клетках животных запасным углеводом является:</a:t>
                      </a:r>
                    </a:p>
                    <a:p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целлюлоза;     б) крахмал;	в) глюкоза;	</a:t>
                      </a:r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г) гликоген.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Наибольшее количество энергии выделяется при расщеплении одного грамма:</a:t>
                      </a:r>
                    </a:p>
                    <a:p>
                      <a:r>
                        <a:rPr lang="ru-RU" sz="125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 жира;</a:t>
                      </a:r>
                      <a:r>
                        <a:rPr lang="ru-RU" sz="125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глюкозы;  	в) белка;	            г) целлюлозы</a:t>
                      </a:r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работа.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мин.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Сверь с ключом на доске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каждый правильный ответ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(макс.10 б.)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20272" y="4509120"/>
            <a:ext cx="18002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ru-RU" dirty="0" smtClean="0"/>
              <a:t>Ключ</a:t>
            </a:r>
          </a:p>
          <a:p>
            <a:pPr algn="ctr"/>
            <a:r>
              <a:rPr lang="ru-RU" dirty="0" smtClean="0"/>
              <a:t>1-г</a:t>
            </a:r>
          </a:p>
          <a:p>
            <a:pPr algn="ctr"/>
            <a:r>
              <a:rPr lang="ru-RU" dirty="0" smtClean="0"/>
              <a:t>2-в</a:t>
            </a:r>
          </a:p>
          <a:p>
            <a:pPr algn="ctr"/>
            <a:r>
              <a:rPr lang="ru-RU" dirty="0" smtClean="0"/>
              <a:t>3-в</a:t>
            </a:r>
          </a:p>
          <a:p>
            <a:pPr algn="ctr"/>
            <a:r>
              <a:rPr lang="ru-RU" dirty="0" smtClean="0"/>
              <a:t>4-б</a:t>
            </a:r>
          </a:p>
          <a:p>
            <a:pPr algn="ctr"/>
            <a:r>
              <a:rPr lang="ru-RU" dirty="0" smtClean="0"/>
              <a:t>5-б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6-в</a:t>
            </a:r>
          </a:p>
          <a:p>
            <a:pPr algn="ctr"/>
            <a:r>
              <a:rPr lang="ru-RU" dirty="0" smtClean="0"/>
              <a:t>7-г</a:t>
            </a:r>
          </a:p>
          <a:p>
            <a:pPr algn="ctr"/>
            <a:r>
              <a:rPr lang="ru-RU" dirty="0" smtClean="0"/>
              <a:t>8-а</a:t>
            </a:r>
          </a:p>
          <a:p>
            <a:pPr algn="ctr"/>
            <a:r>
              <a:rPr lang="ru-RU" dirty="0" smtClean="0"/>
              <a:t>9-г</a:t>
            </a:r>
          </a:p>
          <a:p>
            <a:pPr algn="ctr"/>
            <a:r>
              <a:rPr lang="ru-RU" dirty="0" smtClean="0"/>
              <a:t>10-а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7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623857"/>
              </p:ext>
            </p:extLst>
          </p:nvPr>
        </p:nvGraphicFramePr>
        <p:xfrm>
          <a:off x="10953" y="15280"/>
          <a:ext cx="9133047" cy="69730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Цель: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познакомиться с особенностями строения нуклеиновых кислот и их биологической ролью в клетке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Используйте утверждения, чтобы сфокусироваться на основной идее презентации.</a:t>
                      </a: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Познакомтесь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информацией мультимедийного приложения к учебнику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3.Прочитайте текст учебника стр. 111 – 112</a:t>
                      </a:r>
                    </a:p>
                    <a:p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Прочитайте внимательно цель УЭ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Работайте самостоятельно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 мин)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37195"/>
              </p:ext>
            </p:extLst>
          </p:nvPr>
        </p:nvGraphicFramePr>
        <p:xfrm>
          <a:off x="251520" y="2204864"/>
          <a:ext cx="6336704" cy="370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959"/>
                <a:gridCol w="4948649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ДНК состоит из двух спирально закрученных цепей, является хранителем наследственной информации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29056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Нуклеиновые кислоты состоят из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,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состав нуклеотидов молекулы РНК входят: азотистые основания: А,Т,Г,Ц; углевод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дезоксирибоза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фосфорная кислота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Мономерами нуклеиновых кислот являются аминокислоты.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Существуют два типа молекул нуклеиновых кислот: ДНК и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РНК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5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1039012"/>
              </p:ext>
            </p:extLst>
          </p:nvPr>
        </p:nvGraphicFramePr>
        <p:xfrm>
          <a:off x="10953" y="15280"/>
          <a:ext cx="9133047" cy="69577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4.Заполните пропуски в тексте.</a:t>
                      </a: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клетках имеется … типа нуклеиновых кислот … и … . Эти биополимеры состоят из … . Каждый … состоит,  в свою очередь, из  (1,2,3,4) компонентов, соединенных … связями.  В состав ДНК входят следующие азотистые основания … . В состав РНК - … . Число цепочек в ДНК … , а в РНК - …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 Из предложенных компонентов составь таблицу.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Строение ДНК  и РНК.</a:t>
                      </a:r>
                    </a:p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в парах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полный конспект задания № 4 –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в парах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Заполните таблицу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За полно заполненную таблицу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– 20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-2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89270"/>
              </p:ext>
            </p:extLst>
          </p:nvPr>
        </p:nvGraphicFramePr>
        <p:xfrm>
          <a:off x="179512" y="4005064"/>
          <a:ext cx="6408714" cy="20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80120"/>
                <a:gridCol w="1008112"/>
                <a:gridCol w="1320148"/>
                <a:gridCol w="1128124"/>
                <a:gridCol w="1008114"/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НК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Местонахождение в клетке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Нуклеотиды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цепочек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углевод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азотистое основание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Фосфорная кислота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1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2295983"/>
              </p:ext>
            </p:extLst>
          </p:nvPr>
        </p:nvGraphicFramePr>
        <p:xfrm>
          <a:off x="10953" y="15280"/>
          <a:ext cx="9133047" cy="69577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4.Заполните пропуски в тексте.</a:t>
                      </a:r>
                    </a:p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клетках имеется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два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типа нуклеиновых кислот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ДНК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РНК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Эти биополимеры состоят из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нуклеотидов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Каждый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нуклеотид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состоит,  в свою очередь, из 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компонентов, соединенных .  В состав ДНК входят следующие азотистые основания </a:t>
                      </a:r>
                      <a:r>
                        <a:rPr lang="ru-RU" sz="16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аденин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тимин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цитозин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гуанин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В состав РНК -</a:t>
                      </a:r>
                      <a:r>
                        <a:rPr lang="ru-RU" sz="16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аденин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уроцил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цитозин</a:t>
                      </a:r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гуанин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 . Число цепочек в ДНК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а в РНК –</a:t>
                      </a:r>
                      <a:r>
                        <a:rPr lang="ru-RU" sz="160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i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5. Из предложенных компонентов составь таблицу.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Строение ДНК  и РНК.</a:t>
                      </a:r>
                    </a:p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в парах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полный конспект задания № 4 –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в парах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Заполните таблицу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За полно заполненную таблицу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– 20 баллов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-2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95679"/>
              </p:ext>
            </p:extLst>
          </p:nvPr>
        </p:nvGraphicFramePr>
        <p:xfrm>
          <a:off x="179512" y="3429000"/>
          <a:ext cx="6408714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008112"/>
                <a:gridCol w="1296144"/>
                <a:gridCol w="1368152"/>
                <a:gridCol w="79209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НК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Местонахождение в клетке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Нуклеотиды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цепочек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углевод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азотистое основание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Фосфорная кислота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Ядро, </a:t>
                      </a:r>
                      <a:r>
                        <a:rPr lang="ru-RU" dirty="0" err="1" smtClean="0"/>
                        <a:t>пластидымитохондрии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дезоксирибоза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аденин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тимин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цитозин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гуанин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остаток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Рибосомы, </a:t>
                      </a:r>
                      <a:r>
                        <a:rPr lang="ru-RU" dirty="0" err="1" smtClean="0"/>
                        <a:t>цитпазма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рибоза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аденин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уроцил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цитозин</a:t>
                      </a:r>
                      <a:r>
                        <a:rPr lang="ru-RU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гуанин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остаток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0989005"/>
              </p:ext>
            </p:extLst>
          </p:nvPr>
        </p:nvGraphicFramePr>
        <p:xfrm>
          <a:off x="10953" y="15280"/>
          <a:ext cx="9133047" cy="69421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научиться решать микробиологические задачи.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1: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Одна из цепочек ДНК имеет последовательность нуклеотидов:  АГТ АЦЦ ГАТ АЦТ ЦГА ТТТ АЦГ 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Какую последовательность нуклеотидов имеет вторая цепочка той же молекулы?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2: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Исследования показали, что в и-РНК содержится 34% гуанина, 18%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урацила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28%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цитозина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20%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аденина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Определите процентный состав азотистых оснований в участке ДНК, являющегося матрицей для данной и-РНК.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3.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 содержит 1500 нуклеотидов. В одной из цепей содержится 150 нуклеотидов А, 200 нуклеотидов Т, 250 нуклеотидов Г и 150 нуклеотидов Ц. Сколько нуклеотидов каждого вида будет в цепи ДНК, кодирующей белок? Сколько аминокислот будет закодировано данным фрагментом ДНК?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4.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Белок состоит из 100 аминокислот. Установите, во сколько раз молекулярная масса участка гена, кодирующего данный белок, превышает молекулярную массу белка, если средняя молекулярная масса аминокислоты – 110, а нуклеотида – 300. Ответ поясните.</a:t>
                      </a:r>
                    </a:p>
                    <a:p>
                      <a:endParaRPr lang="ru-RU" sz="12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вместе с классом и учителем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минут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6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65450534"/>
              </p:ext>
            </p:extLst>
          </p:nvPr>
        </p:nvGraphicFramePr>
        <p:xfrm>
          <a:off x="10953" y="15280"/>
          <a:ext cx="9133047" cy="70492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49279"/>
                <a:gridCol w="2483768"/>
              </a:tblGrid>
              <a:tr h="86177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материал с указанием заданий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к выполнению и проверке задания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33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Выходной контроль.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Проверить усвоение знаний по теме.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Выполните тестовое задание.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1.В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каком случае правильно указан состав нуклеотида ДНК?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1)рибоза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остаток фосфорной кислоты,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тимин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2)фосфорная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кислота,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урацил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дезоксирибоза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3)остаток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фосфорной кислоты,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дезоксирибоза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аденин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2.Мономерами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нуклеиновых кислот является: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аминокислоты;              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глюкоза;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глицерин и высшие жирные кислоты;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нуклеотиды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Соответствие А-Т, Г-Ц, А-У называется: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транскрипцией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редупликацией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комплементарностью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В клетке ДНК содержится в: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1)ядре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митохондриях;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2)только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ядре;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в ядре и цитоплазме.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5.Какова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функция ДНК в клетке: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хранение   и   передача   наследственных свойств;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перенос аминокислот на рибосомы;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ускорение химических реакций.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минут</a:t>
                      </a: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каждый правильный ответ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(макс.5 б.)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" y="202"/>
            <a:ext cx="1944216" cy="7395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УЭ -4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0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1204</Words>
  <Application>Microsoft Office PowerPoint</Application>
  <PresentationFormat>Экран (4:3)</PresentationFormat>
  <Paragraphs>342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Урок по теме  «НУКЛЕИНОВЫЕ КИСЛОТЫ»</vt:lpstr>
      <vt:lpstr>Цель: познакомиться с  особенностями строения нуклеиновых кислот, их ролью в клетке. </vt:lpstr>
      <vt:lpstr>УЭ -1</vt:lpstr>
      <vt:lpstr>УЭ -1</vt:lpstr>
      <vt:lpstr>УЭ -2</vt:lpstr>
      <vt:lpstr>УЭ -2</vt:lpstr>
      <vt:lpstr>УЭ -2</vt:lpstr>
      <vt:lpstr>УЭ -3</vt:lpstr>
      <vt:lpstr>УЭ -4</vt:lpstr>
      <vt:lpstr>УЭ -4</vt:lpstr>
      <vt:lpstr>Оценки за урок и 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 «НУКЛЕИНОВЫЕ КИСЛОТЫ»</dc:title>
  <dc:creator>Елена Александровна</dc:creator>
  <cp:lastModifiedBy>Ромик</cp:lastModifiedBy>
  <cp:revision>13</cp:revision>
  <dcterms:created xsi:type="dcterms:W3CDTF">2014-03-19T19:15:24Z</dcterms:created>
  <dcterms:modified xsi:type="dcterms:W3CDTF">2014-03-20T18:55:44Z</dcterms:modified>
</cp:coreProperties>
</file>