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68" r:id="rId5"/>
    <p:sldId id="270" r:id="rId6"/>
    <p:sldId id="266" r:id="rId7"/>
    <p:sldId id="258" r:id="rId8"/>
    <p:sldId id="259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77BBFC-5F7E-4BB8-8933-173F667CBB71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1FB5902-D487-458E-B675-D01B0867EB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52_%D0%B3%D0%BE%D0%B4" TargetMode="External"/><Relationship Id="rId2" Type="http://schemas.openxmlformats.org/officeDocument/2006/relationships/hyperlink" Target="http://ru.wikipedia.org/wiki/1859_%D0%B3%D0%BE%D0%B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071810"/>
            <a:ext cx="4762504" cy="36433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 </a:t>
            </a:r>
            <a:r>
              <a:rPr lang="ru-RU" b="1" dirty="0" smtClean="0"/>
              <a:t>Если мы будем учить сегодня так, как мы учили вчера, мы украдем у детей завтра ». Джон </a:t>
            </a:r>
            <a:r>
              <a:rPr lang="ru-RU" b="1" dirty="0" err="1" smtClean="0"/>
              <a:t>Дьюи</a:t>
            </a:r>
            <a:r>
              <a:rPr lang="ru-RU" dirty="0" smtClean="0"/>
              <a:t> (</a:t>
            </a:r>
            <a:r>
              <a:rPr lang="ru-RU" sz="2000" dirty="0" smtClean="0"/>
              <a:t>американский философ и педагог, представитель философского направления прагматизм </a:t>
            </a:r>
            <a:r>
              <a:rPr lang="ru-RU" sz="1800" dirty="0" smtClean="0">
                <a:solidFill>
                  <a:schemeClr val="accent2"/>
                </a:solidFill>
                <a:hlinkClick r:id="rId2" tooltip="1859 год"/>
              </a:rPr>
              <a:t>1859</a:t>
            </a:r>
            <a:r>
              <a:rPr lang="ru-RU" sz="1800" dirty="0" smtClean="0">
                <a:solidFill>
                  <a:schemeClr val="accent2"/>
                </a:solidFill>
              </a:rPr>
              <a:t>-</a:t>
            </a:r>
            <a:r>
              <a:rPr lang="ru-RU" sz="1800" dirty="0" smtClean="0">
                <a:solidFill>
                  <a:schemeClr val="accent2"/>
                </a:solidFill>
                <a:hlinkClick r:id="rId3" tooltip="1952 год"/>
              </a:rPr>
              <a:t>1952</a:t>
            </a:r>
            <a:r>
              <a:rPr lang="ru-RU" sz="1800" dirty="0" smtClean="0"/>
              <a:t> 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85728"/>
            <a:ext cx="8458200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Обучение с использованием технологической карты.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Мильяненко\Desktop\220px-John_Dewey_in_190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7" y="3071810"/>
            <a:ext cx="314327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Преимущества технологической карты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868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 smtClean="0"/>
              <a:t>1 Технологическая карта позволит учителю:</a:t>
            </a:r>
          </a:p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2 реализовать планируемые результаты ФГОС второго поколения;</a:t>
            </a:r>
          </a:p>
          <a:p>
            <a:pPr>
              <a:buNone/>
            </a:pPr>
            <a:r>
              <a:rPr lang="ru-RU" b="1" i="1" dirty="0" smtClean="0"/>
              <a:t> </a:t>
            </a:r>
          </a:p>
          <a:p>
            <a:pPr>
              <a:buNone/>
            </a:pPr>
            <a:r>
              <a:rPr lang="ru-RU" b="1" i="1" dirty="0" smtClean="0"/>
              <a:t>3.системно формировать у учащихся универсальные учебные действия;</a:t>
            </a:r>
          </a:p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4 проектировать свою деятельность на четверть, полугодие, год посредством перехода от поурочного планирования к проектированию темы;</a:t>
            </a:r>
          </a:p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5 на практике реализовать </a:t>
            </a:r>
            <a:r>
              <a:rPr lang="ru-RU" b="1" i="1" dirty="0" err="1" smtClean="0"/>
              <a:t>метапредметные</a:t>
            </a:r>
            <a:r>
              <a:rPr lang="ru-RU" b="1" i="1" dirty="0" smtClean="0"/>
              <a:t> связи;</a:t>
            </a:r>
          </a:p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6 выполнять диагностику достижения планируемых результатов учащимися на каждом этапе освоения темы.</a:t>
            </a:r>
          </a:p>
          <a:p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Преимущества технологической карты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894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/>
              <a:t>7 позволяет увидеть учебный материал целостно и системно, проектировать образовательный процесс по освоению темы с учётом цели освоения курса, гибко использовать эффективные приёмы и формы работы с детьми на уроке, согласовать действия учителя и учащихся, организовать самостоятельную деятельность школьников в процессе обучения; осуществлять интегративный контроль результатов учебной деятельности.</a:t>
            </a:r>
            <a:endParaRPr lang="ru-RU" sz="2400" dirty="0"/>
          </a:p>
        </p:txBody>
      </p:sp>
      <p:pic>
        <p:nvPicPr>
          <p:cNvPr id="2050" name="Picture 2" descr="C:\Users\Мильяненко\Desktop\839688d5541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4214818"/>
            <a:ext cx="464347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1859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Технологическая карта урока</a:t>
            </a:r>
            <a:r>
              <a:rPr lang="ru-RU" dirty="0" smtClean="0">
                <a:solidFill>
                  <a:schemeClr val="accent6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00B050"/>
                </a:solidFill>
              </a:rPr>
              <a:t>это </a:t>
            </a:r>
            <a:r>
              <a:rPr lang="ru-RU" sz="2700" dirty="0" smtClean="0">
                <a:solidFill>
                  <a:srgbClr val="00B050"/>
                </a:solidFill>
              </a:rPr>
              <a:t>новый вид </a:t>
            </a:r>
            <a:r>
              <a:rPr lang="ru-RU" sz="2700" b="1" dirty="0" smtClean="0">
                <a:solidFill>
                  <a:srgbClr val="00B050"/>
                </a:solidFill>
              </a:rPr>
              <a:t>методической продукции</a:t>
            </a:r>
            <a:r>
              <a:rPr lang="ru-RU" sz="2700" dirty="0" smtClean="0">
                <a:solidFill>
                  <a:srgbClr val="00B050"/>
                </a:solidFill>
              </a:rPr>
              <a:t>, обеспечивающей эффективное и качественное преподавание учебных курсов в школе и возможность достижения планируемых результатов освоения основных образовательных программ в соответствии с ФГОС</a:t>
            </a:r>
            <a:r>
              <a:rPr lang="ru-RU" sz="2700" dirty="0" smtClean="0">
                <a:solidFill>
                  <a:schemeClr val="accent1"/>
                </a:solidFill>
              </a:rPr>
              <a:t>.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686800" cy="350046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ильяненко\Desktop\big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786058"/>
            <a:ext cx="3000396" cy="3643338"/>
          </a:xfrm>
          <a:prstGeom prst="rect">
            <a:avLst/>
          </a:prstGeom>
          <a:noFill/>
        </p:spPr>
      </p:pic>
      <p:pic>
        <p:nvPicPr>
          <p:cNvPr id="2052" name="Picture 4" descr="C:\Users\Мильяненко\Desktop\Attachment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000372"/>
            <a:ext cx="300039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Технологическая карта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способ графического проектирования урока, таблица, позволяющая структурировать урок по выбранным учителем параметрам. </a:t>
            </a:r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4000504"/>
          <a:ext cx="487680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128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Этап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 учителя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 учащихся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УУД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Шаблон технологической карты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143000"/>
          <a:ext cx="8848726" cy="5715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795"/>
                <a:gridCol w="691993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Цели </a:t>
                      </a:r>
                      <a:br>
                        <a:rPr lang="ru-RU" sz="115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</a:br>
                      <a:r>
                        <a:rPr lang="ru-RU" sz="115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деятельности </a:t>
                      </a:r>
                      <a:br>
                        <a:rPr lang="ru-RU" sz="115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</a:br>
                      <a:r>
                        <a:rPr lang="ru-RU" sz="115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учителя</a:t>
                      </a:r>
                      <a:endParaRPr lang="ru-RU" sz="11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Формировать представление об изучаемом предмете, первоначальные умения поиска необходимой информации и анализа полученной информации; познакомить с учебником: авторами, условными обозначениями; определить границы знания и «незнания» у пятиклассников, приступающих к изучению предмета; развивать интерес к предмету «Биология»</a:t>
                      </a:r>
                      <a:endParaRPr lang="ru-RU" sz="11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Тип урока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latin typeface="Times New Roman"/>
                          <a:ea typeface="Times New Roman"/>
                        </a:rPr>
                        <a:t>Урок-знакомство, </a:t>
                      </a:r>
                      <a:r>
                        <a:rPr lang="ru-RU" sz="1100" b="0" dirty="0" smtClean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ru-RU" sz="1100" b="0" dirty="0" smtClean="0"/>
                        <a:t>рок обобщения и систематизации</a:t>
                      </a:r>
                      <a:r>
                        <a:rPr lang="ru-RU" sz="1100" b="1" dirty="0" smtClean="0"/>
                        <a:t>, </a:t>
                      </a:r>
                      <a:r>
                        <a:rPr lang="ru-RU" sz="1100" b="0" dirty="0" smtClean="0"/>
                        <a:t>применение знаний на практике,</a:t>
                      </a:r>
                      <a:r>
                        <a:rPr lang="ru-RU" sz="1100" b="1" dirty="0" smtClean="0"/>
                        <a:t> </a:t>
                      </a:r>
                      <a:r>
                        <a:rPr lang="ru-RU" sz="1100" b="0" dirty="0" smtClean="0"/>
                        <a:t>урок контроля и проверки знаний и умений</a:t>
                      </a:r>
                      <a:endParaRPr lang="ru-RU" sz="11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Планируемые </a:t>
                      </a:r>
                      <a:br>
                        <a:rPr lang="ru-RU" sz="1150" b="1">
                          <a:latin typeface="Times New Roman"/>
                          <a:ea typeface="Times New Roman"/>
                        </a:rPr>
                      </a:b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образовательные </a:t>
                      </a:r>
                      <a:br>
                        <a:rPr lang="ru-RU" sz="1150" b="1">
                          <a:latin typeface="Times New Roman"/>
                          <a:ea typeface="Times New Roman"/>
                        </a:rPr>
                      </a:br>
                      <a:r>
                        <a:rPr lang="ru-RU" sz="1150" b="1">
                          <a:latin typeface="Times New Roman"/>
                          <a:ea typeface="Times New Roman"/>
                        </a:rPr>
                        <a:t>результаты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 i="1">
                          <a:latin typeface="Times New Roman"/>
                          <a:ea typeface="Times New Roman"/>
                        </a:rPr>
                        <a:t>Предметные </a:t>
                      </a:r>
                      <a:r>
                        <a:rPr lang="ru-RU" sz="1150">
                          <a:latin typeface="Times New Roman"/>
                          <a:ea typeface="Times New Roman"/>
                        </a:rPr>
                        <a:t>(объем освоения и уровень владения компетенциями): получат возможность научиться: работать с учебником, организовывать рабочее место, узнают, что такое методы изучения природы.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 i="1" dirty="0" err="1">
                          <a:latin typeface="Times New Roman"/>
                          <a:ea typeface="Times New Roman"/>
                        </a:rPr>
                        <a:t>Метапредметные</a:t>
                      </a:r>
                      <a:r>
                        <a:rPr lang="ru-RU" sz="115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(компоненты </a:t>
                      </a:r>
                      <a:r>
                        <a:rPr lang="ru-RU" sz="1150" dirty="0" err="1">
                          <a:latin typeface="Times New Roman"/>
                          <a:ea typeface="Times New Roman"/>
                        </a:rPr>
                        <a:t>культурно-компетентностного</a:t>
                      </a: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 опыта / приобретенная компетентность): овладеют способностью</a:t>
                      </a:r>
                      <a:r>
                        <a:rPr lang="ru-RU" sz="115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понимать учебную задачу урока, отвечать на вопросы, обобщать собственные представления;</a:t>
                      </a:r>
                      <a:r>
                        <a:rPr lang="ru-RU" sz="115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слушают собеседника и ведут диалог, оценивают свои достижения на уроке; </a:t>
                      </a:r>
                      <a:r>
                        <a:rPr lang="ru-RU" sz="1150" spc="-10" dirty="0">
                          <a:latin typeface="Times New Roman"/>
                          <a:ea typeface="Times New Roman"/>
                        </a:rPr>
                        <a:t>умеют</a:t>
                      </a:r>
                      <a:r>
                        <a:rPr lang="ru-RU" sz="1150" b="1" spc="-1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 spc="-10" dirty="0">
                          <a:latin typeface="Times New Roman"/>
                          <a:ea typeface="Times New Roman"/>
                        </a:rPr>
                        <a:t>вступать в речевое общение, пользоваться учебником, лабораторным оборудованием.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 i="1" dirty="0">
                          <a:latin typeface="Times New Roman"/>
                          <a:ea typeface="Times New Roman"/>
                        </a:rPr>
                        <a:t>Личностные:</a:t>
                      </a:r>
                      <a:r>
                        <a:rPr lang="ru-RU" sz="115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имеют мотивацию учебной деятельности, навыки сотрудничества со взрослыми и сверстниками в разных ситуациях.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 cap="all"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етоды и формы </a:t>
                      </a:r>
                      <a:br>
                        <a:rPr lang="ru-RU" sz="1150" b="1">
                          <a:latin typeface="Times New Roman"/>
                          <a:ea typeface="Times New Roman"/>
                        </a:rPr>
                      </a:b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обучения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cap="all"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ru-RU" sz="1150">
                          <a:latin typeface="Times New Roman"/>
                          <a:ea typeface="Times New Roman"/>
                        </a:rPr>
                        <a:t>бъяснительно-иллюстративный; групповая, фронтальная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Образовательные </a:t>
                      </a:r>
                      <a:br>
                        <a:rPr lang="ru-RU" sz="1150" b="1">
                          <a:latin typeface="Times New Roman"/>
                          <a:ea typeface="Times New Roman"/>
                        </a:rPr>
                      </a:br>
                      <a:r>
                        <a:rPr lang="ru-RU" sz="1150" b="1">
                          <a:latin typeface="Times New Roman"/>
                          <a:ea typeface="Times New Roman"/>
                        </a:rPr>
                        <a:t>ресурсы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latin typeface="Times New Roman"/>
                          <a:ea typeface="Times New Roman"/>
                        </a:rPr>
                        <a:t>Биология: 5-6 классы: учебник для учащихся общеобразовательных учреждений / Т.С. Сухова, В.И.</a:t>
                      </a:r>
                      <a:r>
                        <a:rPr lang="ru-RU" sz="1150" i="1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50">
                          <a:latin typeface="Times New Roman"/>
                          <a:ea typeface="Times New Roman"/>
                        </a:rPr>
                        <a:t>Строганов. - М.: Вентана – Граф, – 176 с.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latin typeface="Times New Roman"/>
                          <a:ea typeface="Times New Roman"/>
                        </a:rPr>
                        <a:t>Биология: 5-6 классы: Рабочая тетрадь № 1 для учащихся общеобразовательных учреждений. ФГОС/ Т.С. Сухова, В.И. Строганов. - М.: Вентана – Граф,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Оборудование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Лабораторное оборудование: штатив, стакан, спиртовка, пробирка, колба,; измерительные приборы: термометр, линейка, напольные весы.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ПК, </a:t>
                      </a:r>
                      <a:r>
                        <a:rPr lang="ru-RU" sz="1150" dirty="0" err="1" smtClean="0">
                          <a:latin typeface="Times New Roman"/>
                          <a:ea typeface="Times New Roman"/>
                        </a:rPr>
                        <a:t>медиапроектор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/>
                          <a:ea typeface="Times New Roman"/>
                        </a:rPr>
                        <a:t>Лупа, световой микроскоп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Наглядно-демонстрационный материал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spc="200">
                          <a:latin typeface="Times New Roman"/>
                          <a:ea typeface="Times New Roman"/>
                        </a:rPr>
                        <a:t>Зрительный ряд</a:t>
                      </a:r>
                      <a:r>
                        <a:rPr lang="ru-RU" sz="1150">
                          <a:latin typeface="Times New Roman"/>
                          <a:ea typeface="Times New Roman"/>
                        </a:rPr>
                        <a:t>: рисунки с изображением методов изучения природы (опыт, наблюдение)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latin typeface="Times New Roman"/>
                          <a:ea typeface="Times New Roman"/>
                        </a:rPr>
                        <a:t>                                       слайды пейзажей, изображений электронного микроскопа, животных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Основные понятия </a:t>
                      </a:r>
                      <a:br>
                        <a:rPr lang="ru-RU" sz="1150" b="1">
                          <a:latin typeface="Times New Roman"/>
                          <a:ea typeface="Times New Roman"/>
                        </a:rPr>
                      </a:br>
                      <a:r>
                        <a:rPr lang="ru-RU" sz="1150" b="1">
                          <a:latin typeface="Times New Roman"/>
                          <a:ea typeface="Times New Roman"/>
                        </a:rPr>
                        <a:t>и термины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50" i="1" dirty="0">
                          <a:latin typeface="Times New Roman"/>
                          <a:ea typeface="Times New Roman"/>
                        </a:rPr>
                        <a:t>Опыт, наблюдение, описание, измерение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Чем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отличается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проектирование ТК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традиционного тематического планирования</a:t>
            </a:r>
            <a:r>
              <a:rPr lang="ru-RU" sz="32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</p:txBody>
      </p:sp>
      <p:sp>
        <p:nvSpPr>
          <p:cNvPr id="9219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288" y="1700213"/>
            <a:ext cx="8355012" cy="1366837"/>
          </a:xfrm>
          <a:prstGeom prst="actionButtonBlank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4213" y="2060575"/>
            <a:ext cx="77041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А) последовательностью действий при проектировании технологической карты</a:t>
            </a:r>
          </a:p>
        </p:txBody>
      </p:sp>
      <p:sp>
        <p:nvSpPr>
          <p:cNvPr id="922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0825" y="3213100"/>
            <a:ext cx="8497888" cy="1366838"/>
          </a:xfrm>
          <a:prstGeom prst="actionButtonBlank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0825" y="4941888"/>
            <a:ext cx="8570913" cy="1655762"/>
          </a:xfrm>
          <a:prstGeom prst="actionButtonBlank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187450" y="3573463"/>
            <a:ext cx="6840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Б) структурой технологической карты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00113" y="5157788"/>
            <a:ext cx="7775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В) наличием определенных элементов технологической карты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31  E" pathEditMode="relative" ptsTypes="">
                                      <p:cBhvr>
                                        <p:cTn id="1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31  E" pathEditMode="relative" ptsTypes="">
                                      <p:cBhvr>
                                        <p:cTn id="20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/>
      <p:bldP spid="9221" grpId="0" animBg="1"/>
      <p:bldP spid="9222" grpId="0" animBg="1"/>
      <p:bldP spid="9223" grpId="0"/>
      <p:bldP spid="92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5728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2 аспекта технологической карты</a:t>
            </a: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None/>
            </a:pPr>
            <a:r>
              <a:rPr lang="ru-RU" b="1" dirty="0" smtClean="0"/>
              <a:t>1. </a:t>
            </a:r>
            <a:r>
              <a:rPr lang="ru-RU" b="1" dirty="0" err="1" smtClean="0"/>
              <a:t>Логикофилософский</a:t>
            </a:r>
            <a:r>
              <a:rPr lang="ru-RU" b="1" dirty="0" smtClean="0"/>
              <a:t> аспект использования технологических карт направлен на то, чтобы сформировать самостоятельную учебную деятельность, формирующую интеллектуальные способности. Это отражено по вертикали в виде конкретных форм деятельности учащихся.</a:t>
            </a:r>
            <a:br>
              <a:rPr lang="ru-RU" b="1" dirty="0" smtClean="0"/>
            </a:br>
            <a:endParaRPr lang="ru-RU" b="1" dirty="0" smtClean="0"/>
          </a:p>
          <a:p>
            <a:pPr marL="457200" indent="-457200">
              <a:buNone/>
            </a:pPr>
            <a:r>
              <a:rPr lang="ru-RU" b="1" dirty="0" smtClean="0"/>
              <a:t>2.Философско-педагогический аспект заключается в персонификации образования и связан с дифференциацией. Это отражено по горизонтали. На пересечении – деятельность учащихся и учителя.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    </a:t>
            </a:r>
            <a:r>
              <a:rPr lang="ru-RU" sz="3100" b="1" dirty="0" smtClean="0">
                <a:solidFill>
                  <a:srgbClr val="00B050"/>
                </a:solidFill>
              </a:rPr>
              <a:t>ШАБЛОНЫ технологических карт урока</a:t>
            </a:r>
            <a:r>
              <a:rPr lang="ru-RU" sz="3100" dirty="0" smtClean="0">
                <a:solidFill>
                  <a:srgbClr val="00B050"/>
                </a:solidFill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</a:rPr>
              <a:t>            </a:t>
            </a:r>
            <a:r>
              <a:rPr lang="ru-RU" b="1" dirty="0" smtClean="0"/>
              <a:t>           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1. Технологическая карта с дидактической структурой урока 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2643180"/>
          <a:ext cx="7715306" cy="4172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291"/>
                <a:gridCol w="1321603"/>
                <a:gridCol w="1143006"/>
                <a:gridCol w="1500200"/>
                <a:gridCol w="1321603"/>
                <a:gridCol w="1321603"/>
              </a:tblGrid>
              <a:tr h="10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Дидактическая структура урока*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Деятельность учеников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Деятельность учителя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Задания для учащихся, выполнение которых приведет к достижению планируемых результатов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Планируемые результаты.    </a:t>
                      </a:r>
                    </a:p>
                    <a:p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Предметные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Планируемые результаты .   </a:t>
                      </a:r>
                    </a:p>
                    <a:p>
                      <a:pPr algn="ctr"/>
                      <a:r>
                        <a:rPr kumimoji="0" lang="ru-RU" sz="1100" b="1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УУД</a:t>
                      </a:r>
                      <a:endParaRPr lang="ru-RU" sz="11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Организационный момент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Проверка домашнего задания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Изучение нового материала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Закрепление нового материала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Контроль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Рефлексия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ШАБЛОНЫ технологических карт урока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         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2. </a:t>
            </a:r>
            <a:r>
              <a:rPr lang="ru-RU" b="1" dirty="0" smtClean="0"/>
              <a:t>Технологическая карта с методической структурой урока.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2" y="2698997"/>
          <a:ext cx="7429555" cy="392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365"/>
                <a:gridCol w="1153215"/>
                <a:gridCol w="969515"/>
                <a:gridCol w="1102187"/>
                <a:gridCol w="1020543"/>
                <a:gridCol w="1061365"/>
                <a:gridCol w="1061365"/>
              </a:tblGrid>
              <a:tr h="56129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Дидактическая структура урока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обучения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Форма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Методические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приемы и их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Средства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обучения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Способы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организации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Признаки решения дидактических задач</a:t>
                      </a:r>
                      <a:endParaRPr lang="ru-RU" sz="1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6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 err="1" smtClean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Организацион-ный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момент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Актуализация знаний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Сообщение нового материала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Закрепление изученного материала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Подведение итогов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5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8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Домашнее задание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47173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В технологической карте необходимо спроектировать на каждом этапе урока деятельность учителя и обучающихся, продумывая систему формирования и развития УУД: познавательных, регулятивных, коммуникативных (формируемые способы деятельности и проявленные действия ученика</a:t>
            </a:r>
            <a:r>
              <a:rPr lang="ru-RU" sz="2400" dirty="0" smtClean="0">
                <a:solidFill>
                  <a:srgbClr val="7030A0"/>
                </a:solidFill>
              </a:rPr>
              <a:t>). </a:t>
            </a:r>
            <a:br>
              <a:rPr lang="ru-RU" sz="2400" dirty="0" smtClean="0">
                <a:solidFill>
                  <a:srgbClr val="7030A0"/>
                </a:solidFill>
              </a:rPr>
            </a:b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714620"/>
            <a:ext cx="8686800" cy="33655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ильяненко\Desktop\UUD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71744"/>
            <a:ext cx="800105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672</Words>
  <Application>Microsoft Office PowerPoint</Application>
  <PresentationFormat>Экран (4:3)</PresentationFormat>
  <Paragraphs>93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« Если мы будем учить сегодня так, как мы учили вчера, мы украдем у детей завтра ». Джон Дьюи (американский философ и педагог, представитель философского направления прагматизм 1859-1952 )</vt:lpstr>
      <vt:lpstr>Технологическая карта урока - это новый вид методической продукции, обеспечивающей эффективное и качественное преподавание учебных курсов в школе и возможность достижения планируемых результатов освоения основных образовательных программ в соответствии с ФГОС.  </vt:lpstr>
      <vt:lpstr>Технологическая карта урока</vt:lpstr>
      <vt:lpstr>Шаблон технологической карты урока</vt:lpstr>
      <vt:lpstr>Слайд 5</vt:lpstr>
      <vt:lpstr>2 аспекта технологической карты </vt:lpstr>
      <vt:lpstr>    ШАБЛОНЫ технологических карт урока                          </vt:lpstr>
      <vt:lpstr>ШАБЛОНЫ технологических карт урока           </vt:lpstr>
      <vt:lpstr>В технологической карте необходимо спроектировать на каждом этапе урока деятельность учителя и обучающихся, продумывая систему формирования и развития УУД: познавательных, регулятивных, коммуникативных (формируемые способы деятельности и проявленные действия ученика).  </vt:lpstr>
      <vt:lpstr>Преимущества технологической карты</vt:lpstr>
      <vt:lpstr>Преимущества технологической карты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Если мы будем учить сегодня так, как мы учили вчера, мы украдем у детей завтра ». Джон Дьюи </dc:title>
  <dc:creator>Мильяненко</dc:creator>
  <cp:lastModifiedBy>Мильяненко</cp:lastModifiedBy>
  <cp:revision>33</cp:revision>
  <dcterms:created xsi:type="dcterms:W3CDTF">2013-11-07T11:17:28Z</dcterms:created>
  <dcterms:modified xsi:type="dcterms:W3CDTF">2013-11-07T19:10:56Z</dcterms:modified>
</cp:coreProperties>
</file>