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89" r:id="rId4"/>
    <p:sldId id="299" r:id="rId5"/>
    <p:sldId id="300" r:id="rId6"/>
    <p:sldId id="301" r:id="rId7"/>
    <p:sldId id="258" r:id="rId8"/>
    <p:sldId id="298" r:id="rId9"/>
    <p:sldId id="297" r:id="rId10"/>
    <p:sldId id="292" r:id="rId11"/>
    <p:sldId id="295" r:id="rId12"/>
    <p:sldId id="303" r:id="rId13"/>
    <p:sldId id="263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lephant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lephant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lephant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lephant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lephant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Elephant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Elephant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Elephant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Elephant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99"/>
    <a:srgbClr val="ABD0E9"/>
    <a:srgbClr val="95DCFF"/>
    <a:srgbClr val="00CCFF"/>
    <a:srgbClr val="0DA1B5"/>
    <a:srgbClr val="1A112D"/>
    <a:srgbClr val="56478F"/>
    <a:srgbClr val="9B5DF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672" autoAdjust="0"/>
    <p:restoredTop sz="61044" autoAdjust="0"/>
  </p:normalViewPr>
  <p:slideViewPr>
    <p:cSldViewPr>
      <p:cViewPr varScale="1">
        <p:scale>
          <a:sx n="43" d="100"/>
          <a:sy n="43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B8451D5-1ED9-4535-A1B4-A0F6DD3D0B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-school.ru/products/12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schoolinfo.educom.ru/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-school.ru/products/12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schoolinfo.educom.ru/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dirty="0" smtClean="0">
                <a:latin typeface="Arial" pitchFamily="34" charset="0"/>
              </a:rPr>
              <a:t>Мы работаем с этой системой с </a:t>
            </a:r>
            <a:r>
              <a:rPr lang="ru-RU" dirty="0" smtClean="0">
                <a:latin typeface="Arial" pitchFamily="34" charset="0"/>
              </a:rPr>
              <a:t>200</a:t>
            </a:r>
            <a:r>
              <a:rPr lang="en-US" dirty="0" smtClean="0">
                <a:latin typeface="Arial" pitchFamily="34" charset="0"/>
              </a:rPr>
              <a:t>7</a:t>
            </a:r>
            <a:r>
              <a:rPr lang="ru-RU" dirty="0" smtClean="0">
                <a:latin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</a:rPr>
              <a:t>года.</a:t>
            </a:r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6B7A8C-2006-4EBB-AD3A-8964A1302C67}" type="slidenum">
              <a:rPr lang="ru-RU" smtClean="0">
                <a:latin typeface="Arial" pitchFamily="34" charset="0"/>
              </a:rPr>
              <a:pPr/>
              <a:t>1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1966EB-D039-4D1F-8EED-CF1EB30F7DB1}" type="slidenum">
              <a:rPr lang="ru-RU" smtClean="0">
                <a:latin typeface="Arial" pitchFamily="34" charset="0"/>
              </a:rPr>
              <a:pPr/>
              <a:t>10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>
              <a:buFont typeface="Calibri" pitchFamily="34" charset="0"/>
              <a:buAutoNum type="arabicPeriod"/>
            </a:pPr>
            <a:r>
              <a:rPr lang="ru-RU" smtClean="0">
                <a:latin typeface="Arial" pitchFamily="34" charset="0"/>
              </a:rPr>
              <a:t>Классным руководителям на родительском собрании получить соглашения с родителей о предоставлении персональных данных для размещения в городской школьной информационной системе (Теперь мы внесли этот пункт в соглашение родителей об использовании ПД). В протоколе родительского собрания отразить информацию о принятии решения использовать Электронный журнал.</a:t>
            </a:r>
          </a:p>
          <a:p>
            <a:pPr marL="228600" indent="-228600" eaLnBrk="1" hangingPunct="1">
              <a:buFont typeface="Calibri" pitchFamily="34" charset="0"/>
              <a:buAutoNum type="arabicPeriod"/>
            </a:pPr>
            <a:r>
              <a:rPr lang="ru-RU" smtClean="0">
                <a:latin typeface="Arial" pitchFamily="34" charset="0"/>
              </a:rPr>
              <a:t>Классным руководителям создать учетные записи учащихся своего класса. </a:t>
            </a:r>
          </a:p>
          <a:p>
            <a:pPr marL="228600" indent="-228600" eaLnBrk="1" hangingPunct="1">
              <a:buFont typeface="Calibri" pitchFamily="34" charset="0"/>
              <a:buAutoNum type="arabicPeriod"/>
            </a:pPr>
            <a:r>
              <a:rPr lang="ru-RU" smtClean="0">
                <a:latin typeface="Arial" pitchFamily="34" charset="0"/>
              </a:rPr>
              <a:t>Классным руководителям раздать логины и пароли учащимся своего класса и ознакомить учащихся с работой в системе. Предупредить о необходимости смены пароля при первом входе в систему и необходимости хранить его в надежном месте, скрытом от посторонних глаз.</a:t>
            </a:r>
          </a:p>
          <a:p>
            <a:pPr marL="228600" indent="-228600" eaLnBrk="1" hangingPunct="1">
              <a:buFont typeface="Calibri" pitchFamily="34" charset="0"/>
              <a:buAutoNum type="arabicPeriod"/>
            </a:pPr>
            <a:r>
              <a:rPr lang="ru-RU" smtClean="0">
                <a:latin typeface="Arial" pitchFamily="34" charset="0"/>
              </a:rPr>
              <a:t> Классным руководителям создать учетную запись одного из родителей учащихся, назначить логин  и пароль.</a:t>
            </a:r>
          </a:p>
          <a:p>
            <a:pPr marL="228600" indent="-228600" eaLnBrk="1" hangingPunct="1">
              <a:buFont typeface="Calibri" pitchFamily="34" charset="0"/>
              <a:buAutoNum type="arabicPeriod"/>
            </a:pPr>
            <a:r>
              <a:rPr lang="ru-RU" smtClean="0">
                <a:latin typeface="Arial" pitchFamily="34" charset="0"/>
              </a:rPr>
              <a:t>Классным руководителям раздать логины и пароли родителям. Предупредить о необходимости смены пароля при первом входе в систему и необходимости хранить его в надежном месте, скрытом от посторонних глаз.</a:t>
            </a:r>
          </a:p>
          <a:p>
            <a:pPr marL="228600" indent="-228600"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E15217-920E-4843-8F5B-43D5BFAF719D}" type="slidenum">
              <a:rPr lang="ru-RU" smtClean="0">
                <a:latin typeface="Arial" pitchFamily="34" charset="0"/>
              </a:rPr>
              <a:pPr/>
              <a:t>11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 eaLnBrk="1" hangingPunct="1">
              <a:buFont typeface="+mj-lt"/>
              <a:buAutoNum type="arabicPeriod"/>
              <a:defRPr/>
            </a:pPr>
            <a:r>
              <a:rPr lang="ru-RU" dirty="0" smtClean="0"/>
              <a:t>Диспетчеру расписания отредактировать информацию в Электронном журнале о классах и классных руководителях, подгруппах и</a:t>
            </a:r>
            <a:r>
              <a:rPr lang="ru-RU" b="1" cap="all" dirty="0" smtClean="0"/>
              <a:t> </a:t>
            </a:r>
            <a:r>
              <a:rPr lang="ru-RU" dirty="0" smtClean="0"/>
              <a:t>расписании</a:t>
            </a:r>
            <a:r>
              <a:rPr lang="ru-RU" b="1" cap="all" dirty="0" smtClean="0"/>
              <a:t> </a:t>
            </a:r>
            <a:r>
              <a:rPr lang="ru-RU" dirty="0" smtClean="0"/>
              <a:t>по классам, кабинетам и учителям.</a:t>
            </a:r>
          </a:p>
          <a:p>
            <a:pPr marL="228600" indent="-228600" eaLnBrk="1" hangingPunct="1">
              <a:buFont typeface="+mj-lt"/>
              <a:buAutoNum type="arabicPeriod"/>
              <a:defRPr/>
            </a:pPr>
            <a:r>
              <a:rPr lang="ru-RU" dirty="0" smtClean="0"/>
              <a:t>Администратору системы произвести </a:t>
            </a:r>
            <a:r>
              <a:rPr lang="ru-RU" b="1" dirty="0" smtClean="0"/>
              <a:t>синхронизацию</a:t>
            </a:r>
            <a:r>
              <a:rPr lang="ru-RU" dirty="0" smtClean="0"/>
              <a:t> БД «Карта учащегося» и БД «Контингент» из «Школьного офиса».</a:t>
            </a:r>
          </a:p>
          <a:p>
            <a:pPr marL="228600" indent="-228600" eaLnBrk="1" hangingPunct="1">
              <a:buFont typeface="+mj-lt"/>
              <a:buAutoNum type="arabicPeriod"/>
              <a:defRPr/>
            </a:pPr>
            <a:r>
              <a:rPr lang="ru-RU" dirty="0" smtClean="0"/>
              <a:t>Администратору системы добавить фотографии учащихся в БД «Карты учащегося».</a:t>
            </a:r>
          </a:p>
          <a:p>
            <a:pPr marL="228600" indent="-228600" eaLnBrk="1" hangingPunct="1">
              <a:buFont typeface="+mj-lt"/>
              <a:buAutoNum type="arabicPeriod"/>
              <a:defRPr/>
            </a:pPr>
            <a:r>
              <a:rPr lang="ru-RU" dirty="0" smtClean="0"/>
              <a:t>Ответственному за поддержку в актуальном состоянии информационных киосков регулярно обновлять их путем удаленного доступа</a:t>
            </a:r>
          </a:p>
          <a:p>
            <a:pPr marL="228600" indent="-228600" eaLnBrk="1" hangingPunct="1">
              <a:buFont typeface="+mj-lt"/>
              <a:buAutoNum type="arabicPeriod"/>
              <a:defRPr/>
            </a:pPr>
            <a:endParaRPr lang="ru-RU" dirty="0" smtClean="0"/>
          </a:p>
          <a:p>
            <a:pPr marL="228600" indent="-228600" eaLnBrk="1" hangingPunct="1">
              <a:buFont typeface="+mj-lt"/>
              <a:buAutoNum type="arabicPeriod"/>
              <a:defRPr/>
            </a:pPr>
            <a:endParaRPr lang="ru-RU" dirty="0" smtClean="0"/>
          </a:p>
          <a:p>
            <a:pPr marL="228600" indent="-228600" eaLnBrk="1" hangingPunct="1">
              <a:buFont typeface="+mj-lt"/>
              <a:buAutoNum type="arabicPeriod"/>
              <a:defRPr/>
            </a:pPr>
            <a:endParaRPr lang="ru-RU" dirty="0" smtClean="0"/>
          </a:p>
          <a:p>
            <a:pPr marL="228600" indent="-228600"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A41F13-3C48-41E7-804D-F656B4647CDC}" type="slidenum">
              <a:rPr lang="ru-RU" smtClean="0">
                <a:latin typeface="Arial" pitchFamily="34" charset="0"/>
              </a:rPr>
              <a:pPr/>
              <a:t>12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>
              <a:buFont typeface="Calibri" pitchFamily="34" charset="0"/>
              <a:buAutoNum type="arabicPeriod"/>
            </a:pPr>
            <a:r>
              <a:rPr lang="ru-RU" smtClean="0">
                <a:latin typeface="Arial" pitchFamily="34" charset="0"/>
              </a:rPr>
              <a:t>Организация ВШК: регулярная проверка использования ЭЖ учителями и классными руководителями.</a:t>
            </a:r>
          </a:p>
          <a:p>
            <a:pPr marL="228600" indent="-228600" eaLnBrk="1" hangingPunct="1">
              <a:buFont typeface="Calibri" pitchFamily="34" charset="0"/>
              <a:buAutoNum type="arabicPeriod"/>
            </a:pPr>
            <a:r>
              <a:rPr lang="ru-RU" smtClean="0">
                <a:latin typeface="Arial" pitchFamily="34" charset="0"/>
              </a:rPr>
              <a:t>На данный момент эта проверка автоматизирована и можно получать отчеты за 31 день сразу, что облегчает ведение ВШК</a:t>
            </a:r>
          </a:p>
          <a:p>
            <a:pPr marL="228600" indent="-228600" eaLnBrk="1" hangingPunct="1">
              <a:buFont typeface="Calibri" pitchFamily="34" charset="0"/>
              <a:buAutoNum type="arabicPeriod"/>
            </a:pPr>
            <a:endParaRPr lang="ru-RU" smtClean="0">
              <a:latin typeface="Arial" pitchFamily="34" charset="0"/>
            </a:endParaRPr>
          </a:p>
          <a:p>
            <a:pPr marL="228600" indent="-228600" eaLnBrk="1" hangingPunct="1">
              <a:buFont typeface="Calibri" pitchFamily="34" charset="0"/>
              <a:buAutoNum type="arabicPeriod"/>
            </a:pPr>
            <a:endParaRPr lang="ru-RU" smtClean="0">
              <a:latin typeface="Arial" pitchFamily="34" charset="0"/>
            </a:endParaRPr>
          </a:p>
          <a:p>
            <a:pPr marL="228600" indent="-228600" eaLnBrk="1" hangingPunct="1">
              <a:buFont typeface="Calibri" pitchFamily="34" charset="0"/>
              <a:buAutoNum type="arabicPeriod"/>
            </a:pPr>
            <a:endParaRPr lang="ru-RU" smtClean="0">
              <a:latin typeface="Arial" pitchFamily="34" charset="0"/>
            </a:endParaRPr>
          </a:p>
          <a:p>
            <a:pPr marL="228600" indent="-228600"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>
                <a:latin typeface="Arial" pitchFamily="34" charset="0"/>
              </a:rPr>
              <a:t>Для подключения к системе Электронный журнал администрации школы обратиться в компанию «Электронная школа» по телефону (495) 720-09-32, заполнить форму обратной связи </a:t>
            </a:r>
            <a:r>
              <a:rPr lang="ru-RU" u="sng" smtClean="0">
                <a:latin typeface="Arial" pitchFamily="34" charset="0"/>
                <a:hlinkClick r:id="rId3"/>
              </a:rPr>
              <a:t>http://www.e-school.ru/products/12/</a:t>
            </a:r>
            <a:r>
              <a:rPr lang="ru-RU" smtClean="0">
                <a:latin typeface="Arial" pitchFamily="34" charset="0"/>
              </a:rPr>
              <a:t> или заполнить форму на стартовой странице системы  </a:t>
            </a:r>
            <a:r>
              <a:rPr lang="ru-RU" u="sng" smtClean="0">
                <a:latin typeface="Arial" pitchFamily="34" charset="0"/>
                <a:hlinkClick r:id="rId4"/>
              </a:rPr>
              <a:t>http://schoolinfo.educom.ru/</a:t>
            </a:r>
            <a:r>
              <a:rPr lang="ru-RU" smtClean="0">
                <a:latin typeface="Arial" pitchFamily="34" charset="0"/>
              </a:rPr>
              <a:t>.  Специалист компании свяжется с Вами и ответит на все Ваши вопросы. </a:t>
            </a:r>
          </a:p>
          <a:p>
            <a:pPr eaLnBrk="1" hangingPunct="1"/>
            <a:r>
              <a:rPr lang="ru-RU" smtClean="0">
                <a:latin typeface="Arial" pitchFamily="34" charset="0"/>
              </a:rPr>
              <a:t>Дополнительную информацию можно получить на сайте Южного окружного управления образования в разделе Информатизация http://www.sinergi.ru/p1081aa1.html</a:t>
            </a:r>
          </a:p>
          <a:p>
            <a:pPr eaLnBrk="1" hangingPunct="1"/>
            <a:endParaRPr lang="ru-RU" smtClean="0">
              <a:latin typeface="Arial" pitchFamily="34" charset="0"/>
            </a:endParaRPr>
          </a:p>
          <a:p>
            <a:pPr eaLnBrk="1" hangingPunct="1"/>
            <a:endParaRPr lang="ru-RU" smtClean="0">
              <a:latin typeface="Arial" pitchFamily="34" charset="0"/>
            </a:endParaRPr>
          </a:p>
          <a:p>
            <a:pPr eaLnBrk="1" hangingPunct="1"/>
            <a:endParaRPr lang="ru-RU" smtClean="0">
              <a:latin typeface="Arial" pitchFamily="34" charset="0"/>
            </a:endParaRPr>
          </a:p>
          <a:p>
            <a:pPr eaLnBrk="1" hangingPunct="1"/>
            <a:endParaRPr lang="ru-RU" smtClean="0">
              <a:latin typeface="Arial" pitchFamily="34" charset="0"/>
            </a:endParaRPr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2278DE-A9FF-4418-B554-978B0B4A8B70}" type="slidenum">
              <a:rPr lang="ru-RU" smtClean="0">
                <a:latin typeface="Arial" pitchFamily="34" charset="0"/>
              </a:rPr>
              <a:pPr/>
              <a:t>13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737D02-CF45-441F-AC55-8A6BD7C7BD03}" type="slidenum">
              <a:rPr lang="ru-RU" smtClean="0">
                <a:latin typeface="Arial" pitchFamily="34" charset="0"/>
              </a:rPr>
              <a:pPr/>
              <a:t>2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18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>
                <a:latin typeface="Arial" pitchFamily="34" charset="0"/>
              </a:rPr>
              <a:t>При внедрении ИС был задействован сразу весь коллектив ОУ. Алгоритм внедрения информационных систем Электронный журнал и КУ во многом похожи. Они подразумевают работу, которую осуществляет администратор системы, классный руководитель и администрация ОУ. </a:t>
            </a:r>
          </a:p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4AAA71-C543-4224-8131-AB3980CD7A36}" type="slidenum">
              <a:rPr lang="ru-RU" smtClean="0">
                <a:latin typeface="Arial" pitchFamily="34" charset="0"/>
              </a:rPr>
              <a:pPr/>
              <a:t>3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>
              <a:buFont typeface="Calibri" pitchFamily="34" charset="0"/>
              <a:buAutoNum type="arabicPeriod"/>
            </a:pPr>
            <a:r>
              <a:rPr lang="ru-RU" smtClean="0">
                <a:latin typeface="Arial" pitchFamily="34" charset="0"/>
              </a:rPr>
              <a:t>Администрации школы обратиться в компанию «Электронная школа» по телефону (495) 720-09-32, заполнить форму обратной связи </a:t>
            </a:r>
            <a:r>
              <a:rPr lang="ru-RU" u="sng" smtClean="0">
                <a:latin typeface="Arial" pitchFamily="34" charset="0"/>
                <a:hlinkClick r:id="rId3"/>
              </a:rPr>
              <a:t>http://www.e-school.ru/products/12/</a:t>
            </a:r>
            <a:r>
              <a:rPr lang="ru-RU" smtClean="0">
                <a:latin typeface="Arial" pitchFamily="34" charset="0"/>
              </a:rPr>
              <a:t> или заполнить форму на стартовой странице системы  </a:t>
            </a:r>
            <a:r>
              <a:rPr lang="ru-RU" u="sng" smtClean="0">
                <a:latin typeface="Arial" pitchFamily="34" charset="0"/>
                <a:hlinkClick r:id="rId4"/>
              </a:rPr>
              <a:t>http://schoolinfo.educom.ru/</a:t>
            </a:r>
            <a:r>
              <a:rPr lang="ru-RU" smtClean="0">
                <a:latin typeface="Arial" pitchFamily="34" charset="0"/>
              </a:rPr>
              <a:t>.  Специалист компании свяжется с Вами и ответит на все Ваши вопросы.</a:t>
            </a:r>
          </a:p>
          <a:p>
            <a:pPr marL="228600" indent="-228600" eaLnBrk="1" hangingPunct="1">
              <a:buFont typeface="Calibri" pitchFamily="34" charset="0"/>
              <a:buAutoNum type="arabicPeriod"/>
            </a:pPr>
            <a:r>
              <a:rPr lang="ru-RU" smtClean="0">
                <a:latin typeface="Arial" pitchFamily="34" charset="0"/>
              </a:rPr>
              <a:t> Необходимо подготовить резервную копию баз данных по кадрам и контингенту из программного комплекса «Школьный офис». Специалисты ООО «Электронная школа» загрузят их в ГШИС. Можно договориться заранее с представителями компании о проведении обучения педагогического коллектива на базе Вашего ОУ.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13E1E1-C83E-4C91-8913-75865E54CBCF}" type="slidenum">
              <a:rPr lang="ru-RU" smtClean="0">
                <a:latin typeface="Arial" pitchFamily="34" charset="0"/>
              </a:rPr>
              <a:pPr/>
              <a:t>4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204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>
              <a:buFont typeface="Calibri" pitchFamily="34" charset="0"/>
              <a:buAutoNum type="arabicPeriod"/>
            </a:pPr>
            <a:r>
              <a:rPr lang="ru-RU" smtClean="0">
                <a:latin typeface="Arial" pitchFamily="34" charset="0"/>
              </a:rPr>
              <a:t>После загрузки базы в ГШИС и получения логина и пароля администратор на своем рабочем месте начинает работу непосредственно с системой опираясь на подробную инструкцию.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D82718-FABE-4D22-AF1C-D77F20DADCE8}" type="slidenum">
              <a:rPr lang="ru-RU" smtClean="0">
                <a:latin typeface="Arial" pitchFamily="34" charset="0"/>
              </a:rPr>
              <a:pPr/>
              <a:t>5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>
              <a:buFont typeface="Calibri" pitchFamily="34" charset="0"/>
              <a:buAutoNum type="arabicPeriod"/>
            </a:pPr>
            <a:r>
              <a:rPr lang="ru-RU" smtClean="0">
                <a:latin typeface="Arial" pitchFamily="34" charset="0"/>
              </a:rPr>
              <a:t>Для этого администратору системы необходимо прежде всего войти в пункт меню «СПРАВОЧНИКИ»</a:t>
            </a:r>
          </a:p>
          <a:p>
            <a:pPr lvl="1" eaLnBrk="1" hangingPunct="1">
              <a:buFont typeface="+mj-lt"/>
              <a:buNone/>
            </a:pPr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2BBBFA-D63C-4D97-A16D-3417A002569A}" type="slidenum">
              <a:rPr lang="ru-RU" smtClean="0">
                <a:latin typeface="Arial" pitchFamily="34" charset="0"/>
              </a:rPr>
              <a:pPr/>
              <a:t>6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685800" lvl="1" indent="-228600" eaLnBrk="1" hangingPunct="1">
              <a:buFont typeface="Calibri" pitchFamily="34" charset="0"/>
              <a:buAutoNum type="arabicParenR"/>
            </a:pPr>
            <a:r>
              <a:rPr lang="ru-RU" smtClean="0">
                <a:latin typeface="Arial" pitchFamily="34" charset="0"/>
              </a:rPr>
              <a:t>отредактировать данные о школе и выходных днях;</a:t>
            </a:r>
          </a:p>
          <a:p>
            <a:pPr marL="685800" lvl="1" indent="-228600" eaLnBrk="1" hangingPunct="1">
              <a:buFont typeface="Calibri" pitchFamily="34" charset="0"/>
              <a:buAutoNum type="arabicParenR"/>
            </a:pPr>
            <a:r>
              <a:rPr lang="ru-RU" smtClean="0">
                <a:latin typeface="Arial" pitchFamily="34" charset="0"/>
              </a:rPr>
              <a:t>отредактировать учебный год;</a:t>
            </a:r>
          </a:p>
          <a:p>
            <a:pPr marL="685800" lvl="1" indent="-228600" eaLnBrk="1" hangingPunct="1">
              <a:buFont typeface="Calibri" pitchFamily="34" charset="0"/>
              <a:buAutoNum type="arabicParenR"/>
            </a:pPr>
            <a:r>
              <a:rPr lang="ru-RU" smtClean="0">
                <a:latin typeface="Arial" pitchFamily="34" charset="0"/>
              </a:rPr>
              <a:t>отредактировать учебные периоды по параллелям (дату начала и окончания триместров/четвертей);</a:t>
            </a:r>
          </a:p>
          <a:p>
            <a:pPr marL="685800" lvl="1" indent="-228600" eaLnBrk="1" hangingPunct="1">
              <a:buFont typeface="Calibri" pitchFamily="34" charset="0"/>
              <a:buAutoNum type="arabicParenR"/>
            </a:pPr>
            <a:r>
              <a:rPr lang="ru-RU" smtClean="0">
                <a:latin typeface="Arial" pitchFamily="34" charset="0"/>
              </a:rPr>
              <a:t>добавить недостающие предметы;</a:t>
            </a:r>
          </a:p>
          <a:p>
            <a:pPr marL="685800" lvl="1" indent="-228600" eaLnBrk="1" hangingPunct="1">
              <a:buFont typeface="Calibri" pitchFamily="34" charset="0"/>
              <a:buAutoNum type="arabicParenR"/>
            </a:pPr>
            <a:r>
              <a:rPr lang="ru-RU" smtClean="0">
                <a:latin typeface="Arial" pitchFamily="34" charset="0"/>
              </a:rPr>
              <a:t>создать учетные записи пользователей (сотрудников школы). Распределить роли (при необходимости создать свои роли)</a:t>
            </a:r>
          </a:p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7E7849-1928-4064-A220-C6FF30A6CCDB}" type="slidenum">
              <a:rPr lang="ru-RU" smtClean="0">
                <a:latin typeface="Arial" pitchFamily="34" charset="0"/>
              </a:rPr>
              <a:pPr/>
              <a:t>7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 eaLnBrk="1" hangingPunct="1">
              <a:buFont typeface="+mj-lt"/>
              <a:buAutoNum type="arabicPeriod"/>
              <a:defRPr/>
            </a:pPr>
            <a:r>
              <a:rPr lang="ru-RU" dirty="0" smtClean="0"/>
              <a:t>Директору образовательного учреждения необходимо издать приказ по школе о введении в практику работы школы Электронного журнала и распределении обязанностей по ведению журнала и уровням доступа.</a:t>
            </a:r>
          </a:p>
          <a:p>
            <a:pPr marL="228600" indent="-228600" eaLnBrk="1" hangingPunct="1">
              <a:buFont typeface="+mj-lt"/>
              <a:buAutoNum type="arabicPeriod"/>
              <a:defRPr/>
            </a:pPr>
            <a:r>
              <a:rPr lang="ru-RU" dirty="0" smtClean="0"/>
              <a:t>Внести соответствующие изменения в должностные инструкции сотрудников-пользователей системы  (администратор, классный руководитель, учитель, диспетчер расписания и др.)</a:t>
            </a:r>
          </a:p>
          <a:p>
            <a:pPr marL="228600" indent="-228600" eaLnBrk="1" hangingPunct="1">
              <a:buFont typeface="+mj-lt"/>
              <a:buAutoNum type="arabicPeriod"/>
              <a:defRPr/>
            </a:pPr>
            <a:r>
              <a:rPr lang="ru-RU" dirty="0" smtClean="0"/>
              <a:t>Директору назначить ответственного за  наполнение актуальным </a:t>
            </a:r>
            <a:r>
              <a:rPr lang="ru-RU" dirty="0" err="1" smtClean="0"/>
              <a:t>контентом</a:t>
            </a:r>
            <a:r>
              <a:rPr lang="ru-RU" dirty="0" smtClean="0"/>
              <a:t> информационных киосков.</a:t>
            </a:r>
          </a:p>
          <a:p>
            <a:pPr marL="228600" indent="-228600" eaLnBrk="1" hangingPunct="1">
              <a:buFont typeface="+mj-lt"/>
              <a:buNone/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sz="800" b="1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FDEC3D-F674-46CA-AFF3-DBDFE52BC51B}" type="slidenum">
              <a:rPr lang="ru-RU" smtClean="0">
                <a:latin typeface="Arial" pitchFamily="34" charset="0"/>
              </a:rPr>
              <a:pPr/>
              <a:t>8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>
              <a:buFont typeface="Calibri" pitchFamily="34" charset="0"/>
              <a:buAutoNum type="arabicPeriod"/>
            </a:pPr>
            <a:r>
              <a:rPr lang="ru-RU" smtClean="0">
                <a:latin typeface="Arial" pitchFamily="34" charset="0"/>
              </a:rPr>
              <a:t>Администрации разработать локальные акты, регулирующие деятельность новых компонентов образовательной среды школы.</a:t>
            </a:r>
          </a:p>
          <a:p>
            <a:pPr marL="228600" indent="-228600" eaLnBrk="1" hangingPunct="1">
              <a:buFont typeface="Calibri" pitchFamily="34" charset="0"/>
              <a:buAutoNum type="arabicPeriod"/>
            </a:pPr>
            <a:r>
              <a:rPr lang="ru-RU" smtClean="0">
                <a:latin typeface="Arial" pitchFamily="34" charset="0"/>
              </a:rPr>
              <a:t>Администрации провести совещание сотрудников школы при директоре, на котором  необходимо ознакомить их с Электронным журналом, приказом и локальными актами, предоставить учителям логины и пароли. При первом входе в систему учителя должны сами поменять выданный им пароль.  Ознакомить учителей с тем, какая информация доступна родителю и учащемуся при входе в систему. А также с отчетами, которые позволяет формировать система.</a:t>
            </a:r>
          </a:p>
          <a:p>
            <a:pPr marL="228600" indent="-228600" eaLnBrk="1" hangingPunct="1">
              <a:buFont typeface="Calibri" pitchFamily="34" charset="0"/>
              <a:buAutoNum type="arabicPeriod"/>
            </a:pPr>
            <a:r>
              <a:rPr lang="ru-RU" smtClean="0">
                <a:latin typeface="Arial" pitchFamily="34" charset="0"/>
              </a:rPr>
              <a:t>Администратору системы провести индивидуальные консультации учителей на их рабочих местах под подпись.</a:t>
            </a:r>
          </a:p>
          <a:p>
            <a:pPr marL="228600" indent="-228600" eaLnBrk="1" hangingPunct="1">
              <a:buFont typeface="Calibri" pitchFamily="34" charset="0"/>
              <a:buAutoNum type="arabicPeriod"/>
            </a:pPr>
            <a:endParaRPr lang="ru-RU" smtClean="0">
              <a:latin typeface="Arial" pitchFamily="34" charset="0"/>
            </a:endParaRPr>
          </a:p>
          <a:p>
            <a:pPr marL="228600" indent="-228600" eaLnBrk="1" hangingPunct="1">
              <a:buFont typeface="Calibri" pitchFamily="34" charset="0"/>
              <a:buAutoNum type="arabicPeriod"/>
            </a:pPr>
            <a:r>
              <a:rPr lang="ru-RU" smtClean="0">
                <a:latin typeface="Arial" pitchFamily="34" charset="0"/>
              </a:rPr>
              <a:t>Администрации провести общешкольное родительское собрание, на котором ознакомить родителей с возможностями Электронного журнала: получения  </a:t>
            </a:r>
            <a:r>
              <a:rPr lang="en-US" smtClean="0">
                <a:latin typeface="Arial" pitchFamily="34" charset="0"/>
              </a:rPr>
              <a:t>SMS</a:t>
            </a:r>
            <a:r>
              <a:rPr lang="ru-RU" smtClean="0">
                <a:latin typeface="Arial" pitchFamily="34" charset="0"/>
              </a:rPr>
              <a:t> на мобильный телефон оценок и домашних заданий (платно) на электронную почту (по желанию);  различиями доступа в систему к информации родителей и детей.</a:t>
            </a:r>
          </a:p>
          <a:p>
            <a:pPr marL="228600" indent="-228600" eaLnBrk="1" hangingPunct="1">
              <a:buFont typeface="Calibri" pitchFamily="34" charset="0"/>
              <a:buAutoNum type="arabicPeriod"/>
            </a:pPr>
            <a:r>
              <a:rPr lang="ru-RU" smtClean="0">
                <a:latin typeface="Arial" pitchFamily="34" charset="0"/>
              </a:rPr>
              <a:t>Разместить информацию об Электронном журнале на официальном сайте школы с контактными данными администратора системы.</a:t>
            </a:r>
          </a:p>
          <a:p>
            <a:pPr marL="228600" indent="-228600" eaLnBrk="1" hangingPunct="1">
              <a:buFont typeface="Calibri" pitchFamily="34" charset="0"/>
              <a:buAutoNum type="arabicPeriod"/>
            </a:pPr>
            <a:endParaRPr lang="ru-RU" smtClean="0">
              <a:latin typeface="Arial" pitchFamily="34" charset="0"/>
            </a:endParaRPr>
          </a:p>
          <a:p>
            <a:pPr marL="228600" indent="-228600"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5D284F-7101-4749-BEAE-AEE39717C877}" type="slidenum">
              <a:rPr lang="ru-RU" smtClean="0">
                <a:latin typeface="Arial" pitchFamily="34" charset="0"/>
              </a:rPr>
              <a:pPr/>
              <a:t>9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>
              <a:buFont typeface="Calibri" pitchFamily="34" charset="0"/>
              <a:buAutoNum type="arabicPeriod"/>
            </a:pPr>
            <a:r>
              <a:rPr lang="ru-RU" smtClean="0">
                <a:latin typeface="Arial" pitchFamily="34" charset="0"/>
              </a:rPr>
              <a:t>Администрации провести общешкольное родительское собрание, на котором ознакомить родителей с возможностями Электронного журнала: получения  </a:t>
            </a:r>
            <a:r>
              <a:rPr lang="en-US" smtClean="0">
                <a:latin typeface="Arial" pitchFamily="34" charset="0"/>
              </a:rPr>
              <a:t>SMS</a:t>
            </a:r>
            <a:r>
              <a:rPr lang="ru-RU" smtClean="0">
                <a:latin typeface="Arial" pitchFamily="34" charset="0"/>
              </a:rPr>
              <a:t> на мобильный телефон оценок и домашних заданий (платно) на электронную почту (по желанию);  различиями доступа в систему к информации родителей и детей.</a:t>
            </a:r>
          </a:p>
          <a:p>
            <a:pPr marL="228600" indent="-228600" eaLnBrk="1" hangingPunct="1">
              <a:buFont typeface="Calibri" pitchFamily="34" charset="0"/>
              <a:buAutoNum type="arabicPeriod"/>
            </a:pPr>
            <a:r>
              <a:rPr lang="ru-RU" smtClean="0">
                <a:latin typeface="Arial" pitchFamily="34" charset="0"/>
              </a:rPr>
              <a:t>Разместить информацию об Электронном журнале на официальном сайте школы с контактными данными администратора системы.</a:t>
            </a:r>
          </a:p>
          <a:p>
            <a:pPr marL="228600" indent="-228600" eaLnBrk="1" hangingPunct="1">
              <a:buFont typeface="Calibri" pitchFamily="34" charset="0"/>
              <a:buAutoNum type="arabicPeriod"/>
            </a:pPr>
            <a:endParaRPr lang="ru-RU" smtClean="0">
              <a:latin typeface="Arial" pitchFamily="34" charset="0"/>
            </a:endParaRPr>
          </a:p>
          <a:p>
            <a:pPr marL="228600" indent="-228600"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3455988" y="5229225"/>
            <a:ext cx="5724525" cy="10080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63938" y="4941888"/>
            <a:ext cx="6048375" cy="1109662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63938" y="5688013"/>
            <a:ext cx="6048375" cy="696912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 spd="slow" advTm="60000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 advTm="60000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2416175"/>
            <a:ext cx="1909762" cy="40354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6338" y="2416175"/>
            <a:ext cx="5581650" cy="40354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 advTm="60000">
    <p:diamond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2416175"/>
            <a:ext cx="6553200" cy="508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176338" y="2997200"/>
            <a:ext cx="7643812" cy="3454400"/>
          </a:xfrm>
        </p:spPr>
        <p:txBody>
          <a:bodyPr/>
          <a:lstStyle/>
          <a:p>
            <a:pPr lvl="0"/>
            <a:endParaRPr lang="ru-RU" noProof="0" smtClean="0"/>
          </a:p>
        </p:txBody>
      </p:sp>
    </p:spTree>
  </p:cSld>
  <p:clrMapOvr>
    <a:masterClrMapping/>
  </p:clrMapOvr>
  <p:transition spd="slow" advTm="60000">
    <p:diamond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2416175"/>
            <a:ext cx="6553200" cy="508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1176338" y="2997200"/>
            <a:ext cx="7643812" cy="3454400"/>
          </a:xfrm>
        </p:spPr>
        <p:txBody>
          <a:bodyPr/>
          <a:lstStyle/>
          <a:p>
            <a:pPr lvl="0"/>
            <a:endParaRPr lang="ru-RU" noProof="0" smtClean="0"/>
          </a:p>
        </p:txBody>
      </p:sp>
    </p:spTree>
  </p:cSld>
  <p:clrMapOvr>
    <a:masterClrMapping/>
  </p:clrMapOvr>
  <p:transition spd="slow" advTm="60000">
    <p:diamond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176338" y="2416175"/>
            <a:ext cx="7643812" cy="40354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 advTm="60000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 advTm="60000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 advTm="60000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76338" y="2997200"/>
            <a:ext cx="3744912" cy="345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3650" y="2997200"/>
            <a:ext cx="3746500" cy="345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 advTm="60000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 advTm="60000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slow" advTm="60000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60000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 advTm="60000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 advTm="60000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2416175"/>
            <a:ext cx="6553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8"/>
          <p:cNvSpPr>
            <a:spLocks noChangeArrowheads="1"/>
          </p:cNvSpPr>
          <p:nvPr/>
        </p:nvSpPr>
        <p:spPr bwMode="auto">
          <a:xfrm>
            <a:off x="0" y="5516563"/>
            <a:ext cx="9144000" cy="1341437"/>
          </a:xfrm>
          <a:prstGeom prst="rect">
            <a:avLst/>
          </a:prstGeom>
          <a:gradFill rotWithShape="1">
            <a:gsLst>
              <a:gs pos="0">
                <a:srgbClr val="765E2F">
                  <a:alpha val="0"/>
                </a:srgb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uk-UA">
              <a:latin typeface="Arial" pitchFamily="34" charset="0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997200"/>
            <a:ext cx="7643812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</p:sldLayoutIdLst>
  <p:transition spd="slow" advTm="60000">
    <p:diamond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schoolinfo.educom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3131838" y="3607672"/>
            <a:ext cx="5724525" cy="1366838"/>
          </a:xfrm>
          <a:prstGeom prst="rect">
            <a:avLst/>
          </a:prstGeom>
          <a:solidFill>
            <a:schemeClr val="hlink"/>
          </a:solidFill>
          <a:ln w="28575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Внедрение ГШИС и КМИС КУ </a:t>
            </a:r>
          </a:p>
          <a:p>
            <a:pPr algn="ctr"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в образовательном учреждении</a:t>
            </a:r>
            <a:endParaRPr lang="uk-UA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tencil Std" pitchFamily="50" charset="0"/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3656013" y="5661025"/>
            <a:ext cx="5487987" cy="2889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tencil Std" pitchFamily="50" charset="0"/>
              </a:rPr>
              <a:t>ГОУ ЦО «Школа здоровья» №2000 </a:t>
            </a:r>
          </a:p>
          <a:p>
            <a:pPr>
              <a:defRPr/>
            </a:pPr>
            <a:r>
              <a:rPr 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tencil Std" pitchFamily="50" charset="0"/>
              </a:rPr>
              <a:t>Любарец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tencil Std" pitchFamily="50" charset="0"/>
              </a:rPr>
              <a:t> Татьяна Викторовна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tencil Std" pitchFamily="50" charset="0"/>
              </a:rPr>
              <a:t/>
            </a:r>
            <a:b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tencil Std" pitchFamily="50" charset="0"/>
              </a:rPr>
            </a:br>
            <a:endParaRPr lang="uk-UA" sz="2000" dirty="0">
              <a:solidFill>
                <a:schemeClr val="tx1">
                  <a:lumMod val="75000"/>
                  <a:lumOff val="25000"/>
                </a:schemeClr>
              </a:solidFill>
              <a:latin typeface="Stencil Std" pitchFamily="50" charset="0"/>
            </a:endParaRPr>
          </a:p>
        </p:txBody>
      </p:sp>
    </p:spTree>
  </p:cSld>
  <p:clrMapOvr>
    <a:masterClrMapping/>
  </p:clrMapOvr>
  <p:transition spd="slow" advTm="60000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1258888" y="3141663"/>
            <a:ext cx="7643812" cy="3959225"/>
          </a:xfrm>
        </p:spPr>
        <p:txBody>
          <a:bodyPr/>
          <a:lstStyle/>
          <a:p>
            <a:pPr eaLnBrk="1" hangingPunct="1"/>
            <a:r>
              <a:rPr lang="ru-RU" i="1" smtClean="0">
                <a:latin typeface="Times New Roman" pitchFamily="18" charset="0"/>
                <a:cs typeface="Times New Roman" pitchFamily="18" charset="0"/>
              </a:rPr>
              <a:t>Создание учетных записей для учащихся и родителей</a:t>
            </a:r>
          </a:p>
          <a:p>
            <a:pPr eaLnBrk="1" hangingPunct="1"/>
            <a:r>
              <a:rPr lang="ru-RU" i="1" smtClean="0">
                <a:latin typeface="Times New Roman" pitchFamily="18" charset="0"/>
                <a:cs typeface="Times New Roman" pitchFamily="18" charset="0"/>
              </a:rPr>
              <a:t>Проведение родительских собраний и тематических классных часов</a:t>
            </a:r>
          </a:p>
          <a:p>
            <a:pPr eaLnBrk="1" hangingPunct="1"/>
            <a:r>
              <a:rPr lang="ru-RU" i="1" smtClean="0">
                <a:latin typeface="Times New Roman" pitchFamily="18" charset="0"/>
                <a:cs typeface="Times New Roman" pitchFamily="18" charset="0"/>
              </a:rPr>
              <a:t>Проведение инструктажа и индивидуальных консультаций для учащихся и родителей</a:t>
            </a:r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276475"/>
            <a:ext cx="9144000" cy="576263"/>
          </a:xfrm>
          <a:solidFill>
            <a:schemeClr val="hlink"/>
          </a:solidFill>
        </p:spPr>
        <p:txBody>
          <a:bodyPr/>
          <a:lstStyle/>
          <a:p>
            <a:pPr algn="ctr" eaLnBrk="1" hangingPunct="1"/>
            <a:r>
              <a:rPr lang="ru-RU" b="1" smtClean="0">
                <a:latin typeface="Stencil Std" pitchFamily="82" charset="0"/>
              </a:rPr>
              <a:t>Классный руководитель</a:t>
            </a:r>
          </a:p>
        </p:txBody>
      </p:sp>
    </p:spTree>
  </p:cSld>
  <p:clrMapOvr>
    <a:masterClrMapping/>
  </p:clrMapOvr>
  <p:transition spd="slow" advTm="60000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9388" y="2636838"/>
            <a:ext cx="41116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175" indent="11113">
              <a:spcBef>
                <a:spcPct val="20000"/>
              </a:spcBef>
              <a:defRPr/>
            </a:pPr>
            <a:r>
              <a:rPr lang="ru-RU" sz="2800" b="1" kern="0" dirty="0">
                <a:latin typeface="Times New Roman" pitchFamily="18" charset="0"/>
              </a:rPr>
              <a:t>Ответственный за наполнение актуальным </a:t>
            </a:r>
            <a:r>
              <a:rPr lang="ru-RU" sz="2800" b="1" kern="0" dirty="0" err="1">
                <a:latin typeface="Times New Roman" pitchFamily="18" charset="0"/>
              </a:rPr>
              <a:t>контентом</a:t>
            </a:r>
            <a:r>
              <a:rPr lang="ru-RU" sz="2800" b="1" kern="0" dirty="0">
                <a:latin typeface="Times New Roman" pitchFamily="18" charset="0"/>
              </a:rPr>
              <a:t> Информационных киосков</a:t>
            </a:r>
          </a:p>
          <a:p>
            <a:pPr marL="3175" indent="11113">
              <a:spcBef>
                <a:spcPct val="20000"/>
              </a:spcBef>
              <a:buFontTx/>
              <a:buChar char="•"/>
              <a:defRPr/>
            </a:pPr>
            <a:r>
              <a:rPr lang="ru-RU" sz="2400" i="1" kern="0" dirty="0">
                <a:latin typeface="Times New Roman" pitchFamily="18" charset="0"/>
              </a:rPr>
              <a:t>Создание</a:t>
            </a:r>
          </a:p>
          <a:p>
            <a:pPr marL="3175" indent="11113">
              <a:spcBef>
                <a:spcPct val="20000"/>
              </a:spcBef>
              <a:buFontTx/>
              <a:buChar char="•"/>
              <a:defRPr/>
            </a:pPr>
            <a:r>
              <a:rPr lang="ru-RU" sz="2400" i="1" kern="0" dirty="0">
                <a:latin typeface="Times New Roman" pitchFamily="18" charset="0"/>
              </a:rPr>
              <a:t>Поддержка</a:t>
            </a:r>
          </a:p>
          <a:p>
            <a:pPr marL="3175" indent="11113">
              <a:spcBef>
                <a:spcPct val="20000"/>
              </a:spcBef>
              <a:buFontTx/>
              <a:buChar char="•"/>
              <a:defRPr/>
            </a:pPr>
            <a:r>
              <a:rPr lang="ru-RU" sz="2400" i="1" kern="0" dirty="0">
                <a:latin typeface="Times New Roman" pitchFamily="18" charset="0"/>
              </a:rPr>
              <a:t>Обновление</a:t>
            </a:r>
          </a:p>
        </p:txBody>
      </p:sp>
      <p:graphicFrame>
        <p:nvGraphicFramePr>
          <p:cNvPr id="6" name="Group 34"/>
          <p:cNvGraphicFramePr>
            <a:graphicFrameLocks/>
          </p:cNvGraphicFramePr>
          <p:nvPr/>
        </p:nvGraphicFramePr>
        <p:xfrm>
          <a:off x="4643438" y="2708275"/>
          <a:ext cx="4038600" cy="2160588"/>
        </p:xfrm>
        <a:graphic>
          <a:graphicData uri="http://schemas.openxmlformats.org/drawingml/2006/table">
            <a:tbl>
              <a:tblPr/>
              <a:tblGrid>
                <a:gridCol w="4038600"/>
              </a:tblGrid>
              <a:tr h="2160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Диспетчер расписания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Создание и редактирование расписания в Электронном журнале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Group 33"/>
          <p:cNvGraphicFramePr>
            <a:graphicFrameLocks/>
          </p:cNvGraphicFramePr>
          <p:nvPr/>
        </p:nvGraphicFramePr>
        <p:xfrm>
          <a:off x="4643438" y="4365625"/>
          <a:ext cx="4038600" cy="2187575"/>
        </p:xfrm>
        <a:graphic>
          <a:graphicData uri="http://schemas.openxmlformats.org/drawingml/2006/table">
            <a:tbl>
              <a:tblPr/>
              <a:tblGrid>
                <a:gridCol w="4038600"/>
              </a:tblGrid>
              <a:tr h="2187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Администратор Карты учащегося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Синхронизация ИС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Добавление фотографий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0" y="2060575"/>
            <a:ext cx="9144000" cy="57626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3600" b="1" kern="0" dirty="0">
                <a:solidFill>
                  <a:schemeClr val="accent1"/>
                </a:solidFill>
                <a:latin typeface="Stencil Std" pitchFamily="50" charset="0"/>
                <a:ea typeface="+mj-ea"/>
                <a:cs typeface="+mj-cs"/>
              </a:rPr>
              <a:t>Дополнительные функции</a:t>
            </a:r>
          </a:p>
        </p:txBody>
      </p:sp>
    </p:spTree>
  </p:cSld>
  <p:clrMapOvr>
    <a:masterClrMapping/>
  </p:clrMapOvr>
  <p:transition spd="slow" advTm="60000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33"/>
          <p:cNvGraphicFramePr>
            <a:graphicFrameLocks/>
          </p:cNvGraphicFramePr>
          <p:nvPr/>
        </p:nvGraphicFramePr>
        <p:xfrm>
          <a:off x="684213" y="2997200"/>
          <a:ext cx="8208912" cy="3268216"/>
        </p:xfrm>
        <a:graphic>
          <a:graphicData uri="http://schemas.openxmlformats.org/drawingml/2006/table">
            <a:tbl>
              <a:tblPr/>
              <a:tblGrid>
                <a:gridCol w="8208912"/>
              </a:tblGrid>
              <a:tr h="3268216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ВШК: еженедельная проверка ведения Электронного журнала учителями предметниками и классными руководителями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Составление справки по результатам </a:t>
                      </a: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проврки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и знакомство со справкой на совещание при директоре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0" y="2060575"/>
            <a:ext cx="9144000" cy="57626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3600" b="1" kern="0" dirty="0">
                <a:solidFill>
                  <a:schemeClr val="accent1"/>
                </a:solidFill>
                <a:latin typeface="Stencil Std" pitchFamily="50" charset="0"/>
                <a:ea typeface="+mj-ea"/>
                <a:cs typeface="+mj-cs"/>
              </a:rPr>
              <a:t>Заместитель директора по ИТ</a:t>
            </a:r>
            <a:endParaRPr lang="ru-RU" sz="3600" b="1" kern="0" dirty="0">
              <a:solidFill>
                <a:schemeClr val="accent1"/>
              </a:solidFill>
              <a:latin typeface="Stencil Std" pitchFamily="50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 advTm="60000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0" y="2276475"/>
            <a:ext cx="9144000" cy="57626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3600" b="1" kern="0" dirty="0">
                <a:solidFill>
                  <a:schemeClr val="accent1"/>
                </a:solidFill>
                <a:latin typeface="Stencil Std" pitchFamily="50" charset="0"/>
                <a:ea typeface="+mj-ea"/>
                <a:cs typeface="+mj-cs"/>
              </a:rPr>
              <a:t>Электронный</a:t>
            </a:r>
            <a:r>
              <a:rPr lang="ru-RU" sz="2800" b="1" kern="0" dirty="0">
                <a:solidFill>
                  <a:schemeClr val="accent1"/>
                </a:solidFill>
                <a:latin typeface="Stencil Std" pitchFamily="50" charset="0"/>
              </a:rPr>
              <a:t> </a:t>
            </a:r>
            <a:r>
              <a:rPr lang="ru-RU" sz="3600" b="1" kern="0" dirty="0">
                <a:solidFill>
                  <a:schemeClr val="accent1"/>
                </a:solidFill>
                <a:latin typeface="Stencil Std" pitchFamily="50" charset="0"/>
                <a:ea typeface="+mj-ea"/>
                <a:cs typeface="+mj-cs"/>
              </a:rPr>
              <a:t>журнал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258888" y="3141663"/>
            <a:ext cx="7643812" cy="3959225"/>
          </a:xfrm>
        </p:spPr>
        <p:txBody>
          <a:bodyPr/>
          <a:lstStyle/>
          <a:p>
            <a:pPr eaLnBrk="1" hangingPunct="1"/>
            <a:r>
              <a:rPr lang="ru-RU" i="1" smtClean="0">
                <a:latin typeface="Times New Roman" pitchFamily="18" charset="0"/>
                <a:cs typeface="Times New Roman" pitchFamily="18" charset="0"/>
              </a:rPr>
              <a:t>Подключение по тел.</a:t>
            </a:r>
            <a:r>
              <a:rPr lang="ru-RU" smtClean="0"/>
              <a:t> </a:t>
            </a:r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(495) 720-09-32</a:t>
            </a:r>
          </a:p>
          <a:p>
            <a:pPr eaLnBrk="1" hangingPunct="1"/>
            <a:r>
              <a:rPr lang="ru-RU" u="sng" smtClean="0"/>
              <a:t>http://www.e-school.ru/</a:t>
            </a:r>
          </a:p>
          <a:p>
            <a:pPr eaLnBrk="1" hangingPunct="1"/>
            <a:r>
              <a:rPr lang="ru-RU" u="sng" smtClean="0">
                <a:hlinkClick r:id="rId4"/>
              </a:rPr>
              <a:t>http://schoolinfo.educom.ru/</a:t>
            </a:r>
            <a:endParaRPr lang="ru-RU" u="sng" smtClean="0"/>
          </a:p>
          <a:p>
            <a:pPr eaLnBrk="1" hangingPunct="1"/>
            <a:r>
              <a:rPr lang="ru-RU" smtClean="0"/>
              <a:t>http://www.sinergi.ru/p1081aa1.html</a:t>
            </a:r>
          </a:p>
        </p:txBody>
      </p:sp>
    </p:spTree>
  </p:cSld>
  <p:clrMapOvr>
    <a:masterClrMapping/>
  </p:clrMapOvr>
  <p:transition spd="slow" advTm="60000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619250" y="2420938"/>
            <a:ext cx="8229600" cy="403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4400" kern="0" dirty="0">
                <a:latin typeface="Times New Roman" pitchFamily="18" charset="0"/>
              </a:rPr>
              <a:t>Администрация ОУ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4400" kern="0" dirty="0">
                <a:latin typeface="Times New Roman" pitchFamily="18" charset="0"/>
              </a:rPr>
              <a:t>Администратор системы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4400" kern="0" dirty="0">
                <a:latin typeface="Times New Roman" pitchFamily="18" charset="0"/>
              </a:rPr>
              <a:t>Классный руководитель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4400" kern="0" dirty="0">
                <a:latin typeface="Times New Roman" pitchFamily="18" charset="0"/>
              </a:rPr>
              <a:t>Учителя-предметники</a:t>
            </a:r>
            <a:endParaRPr lang="ru-RU" sz="4400" kern="0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slow" advTm="60000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276475"/>
            <a:ext cx="9144000" cy="576263"/>
          </a:xfrm>
          <a:solidFill>
            <a:schemeClr val="hlink"/>
          </a:solidFill>
        </p:spPr>
        <p:txBody>
          <a:bodyPr/>
          <a:lstStyle/>
          <a:p>
            <a:pPr algn="ctr" eaLnBrk="1" hangingPunct="1"/>
            <a:r>
              <a:rPr lang="ru-RU" b="1" smtClean="0">
                <a:latin typeface="Stencil Std" pitchFamily="82" charset="0"/>
              </a:rPr>
              <a:t>Заместитель директора по ИКТ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2997200"/>
            <a:ext cx="8229600" cy="2333625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latin typeface="Times New Roman" pitchFamily="18" charset="0"/>
              </a:rPr>
              <a:t>Обращение в ООО «Электронная школа» </a:t>
            </a:r>
            <a:r>
              <a:rPr lang="ru-RU" i="1" dirty="0" smtClean="0">
                <a:latin typeface="Times New Roman" pitchFamily="18" charset="0"/>
              </a:rPr>
              <a:t>по телефону (495) 720-09-32, заполнить форму обратной связи http://www.e-school.ru/products/12/ или заполнить форму на стартовой странице системы  http://schoolinfo.educom.ru/.  Специалист компании свяжется с Вами и ответит на все Ваши вопросы.</a:t>
            </a:r>
          </a:p>
          <a:p>
            <a:pPr eaLnBrk="1" hangingPunct="1">
              <a:defRPr/>
            </a:pPr>
            <a:r>
              <a:rPr lang="ru-RU" i="1" dirty="0" smtClean="0">
                <a:latin typeface="Times New Roman" pitchFamily="18" charset="0"/>
              </a:rPr>
              <a:t>Подготовка БД «Кадры» и «Контингент»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i="1" dirty="0" smtClean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slow" advTm="60000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476250"/>
            <a:ext cx="9144000" cy="576263"/>
          </a:xfrm>
          <a:solidFill>
            <a:schemeClr val="hlink"/>
          </a:solidFill>
        </p:spPr>
        <p:txBody>
          <a:bodyPr/>
          <a:lstStyle/>
          <a:p>
            <a:pPr algn="ctr" eaLnBrk="1" hangingPunct="1"/>
            <a:r>
              <a:rPr lang="ru-RU" b="1" smtClean="0">
                <a:latin typeface="Stencil Std" pitchFamily="82" charset="0"/>
              </a:rPr>
              <a:t>Заместитель директора по ИКТ</a:t>
            </a: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6263" y="1557338"/>
            <a:ext cx="7956550" cy="46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60000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-33338" y="1173163"/>
            <a:ext cx="9144001" cy="576262"/>
          </a:xfrm>
          <a:solidFill>
            <a:schemeClr val="hlink"/>
          </a:solidFill>
        </p:spPr>
        <p:txBody>
          <a:bodyPr/>
          <a:lstStyle/>
          <a:p>
            <a:pPr algn="ctr" eaLnBrk="1" hangingPunct="1"/>
            <a:r>
              <a:rPr lang="ru-RU" b="1" smtClean="0">
                <a:latin typeface="Stencil Std" pitchFamily="82" charset="0"/>
              </a:rPr>
              <a:t>Администратор системы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4"/>
          <a:srcRect r="12022"/>
          <a:stretch>
            <a:fillRect/>
          </a:stretch>
        </p:blipFill>
        <p:spPr bwMode="auto">
          <a:xfrm>
            <a:off x="1042988" y="1846263"/>
            <a:ext cx="2870200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Овал 2"/>
          <p:cNvSpPr/>
          <p:nvPr/>
        </p:nvSpPr>
        <p:spPr>
          <a:xfrm>
            <a:off x="1042988" y="4076700"/>
            <a:ext cx="2376487" cy="41116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5"/>
          <a:srcRect t="32593" r="80641"/>
          <a:stretch>
            <a:fillRect/>
          </a:stretch>
        </p:blipFill>
        <p:spPr bwMode="auto">
          <a:xfrm>
            <a:off x="5003800" y="1846263"/>
            <a:ext cx="3328988" cy="678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60000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-33338" y="1173163"/>
            <a:ext cx="9144001" cy="576262"/>
          </a:xfrm>
          <a:solidFill>
            <a:schemeClr val="hlink"/>
          </a:solidFill>
        </p:spPr>
        <p:txBody>
          <a:bodyPr/>
          <a:lstStyle/>
          <a:p>
            <a:pPr algn="ctr" eaLnBrk="1" hangingPunct="1"/>
            <a:r>
              <a:rPr lang="ru-RU" b="1" smtClean="0">
                <a:latin typeface="Stencil Std" pitchFamily="82" charset="0"/>
              </a:rPr>
              <a:t>Администратор системы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436938" y="2133600"/>
            <a:ext cx="5707062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2600" i="1" kern="0" dirty="0">
                <a:latin typeface="Times New Roman" pitchFamily="18" charset="0"/>
              </a:rPr>
              <a:t>Отредактировать </a:t>
            </a:r>
            <a:r>
              <a:rPr lang="ru-RU" sz="2600" i="1" kern="0" dirty="0">
                <a:latin typeface="Times New Roman" pitchFamily="18" charset="0"/>
              </a:rPr>
              <a:t>данных о </a:t>
            </a:r>
            <a:r>
              <a:rPr lang="ru-RU" sz="2600" i="1" kern="0" dirty="0">
                <a:latin typeface="Times New Roman" pitchFamily="18" charset="0"/>
              </a:rPr>
              <a:t>школе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2600" i="1" kern="0" dirty="0">
                <a:latin typeface="Times New Roman" pitchFamily="18" charset="0"/>
              </a:rPr>
              <a:t>Отредактировать учебный год и периоды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2600" i="1" kern="0" dirty="0">
                <a:latin typeface="Times New Roman" pitchFamily="18" charset="0"/>
              </a:rPr>
              <a:t>Добавить недостающие предметы</a:t>
            </a:r>
            <a:endParaRPr lang="ru-RU" sz="2600" i="1" kern="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2600" i="1" kern="0" dirty="0">
                <a:latin typeface="Times New Roman" pitchFamily="18" charset="0"/>
              </a:rPr>
              <a:t>Закрепить за учителями </a:t>
            </a:r>
            <a:r>
              <a:rPr lang="ru-RU" sz="2600" i="1" kern="0" dirty="0">
                <a:latin typeface="Times New Roman" pitchFamily="18" charset="0"/>
              </a:rPr>
              <a:t>предметы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2600" i="1" kern="0" dirty="0">
                <a:latin typeface="Times New Roman" pitchFamily="18" charset="0"/>
              </a:rPr>
              <a:t>Закрепить за классами классных руководителей</a:t>
            </a:r>
            <a:endParaRPr lang="ru-RU" sz="2600" i="1" kern="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2600" i="1" kern="0" dirty="0">
                <a:latin typeface="Times New Roman" pitchFamily="18" charset="0"/>
              </a:rPr>
              <a:t>Создать учетные записи </a:t>
            </a:r>
            <a:r>
              <a:rPr lang="ru-RU" sz="2600" i="1" kern="0" dirty="0">
                <a:latin typeface="Times New Roman" pitchFamily="18" charset="0"/>
              </a:rPr>
              <a:t>с разграничением прав доступа и </a:t>
            </a:r>
            <a:r>
              <a:rPr lang="ru-RU" sz="2600" i="1" kern="0" dirty="0">
                <a:latin typeface="Times New Roman" pitchFamily="18" charset="0"/>
              </a:rPr>
              <a:t>присвоением ролей пользователям</a:t>
            </a:r>
            <a:endParaRPr lang="ru-RU" sz="2600" i="1" kern="0" dirty="0">
              <a:latin typeface="Times New Roman" pitchFamily="18" charset="0"/>
            </a:endParaRP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4"/>
          <a:srcRect b="23976"/>
          <a:stretch>
            <a:fillRect/>
          </a:stretch>
        </p:blipFill>
        <p:spPr bwMode="auto">
          <a:xfrm>
            <a:off x="107950" y="1798638"/>
            <a:ext cx="3328988" cy="515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60000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1187450" y="3213100"/>
            <a:ext cx="7643813" cy="3959225"/>
          </a:xfrm>
        </p:spPr>
        <p:txBody>
          <a:bodyPr/>
          <a:lstStyle/>
          <a:p>
            <a:pPr eaLnBrk="1" hangingPunct="1"/>
            <a:r>
              <a:rPr lang="ru-RU" i="1" smtClean="0">
                <a:latin typeface="Times New Roman" pitchFamily="18" charset="0"/>
              </a:rPr>
              <a:t>Издание приказа о внедрении в практику работы ОУ Электронного журнала</a:t>
            </a:r>
          </a:p>
          <a:p>
            <a:pPr eaLnBrk="1" hangingPunct="1"/>
            <a:r>
              <a:rPr lang="ru-RU" i="1" smtClean="0">
                <a:latin typeface="Times New Roman" pitchFamily="18" charset="0"/>
              </a:rPr>
              <a:t>Изменение должностных инструкций</a:t>
            </a:r>
          </a:p>
          <a:p>
            <a:pPr eaLnBrk="1" hangingPunct="1"/>
            <a:r>
              <a:rPr lang="ru-RU" i="1" smtClean="0">
                <a:latin typeface="Times New Roman" pitchFamily="18" charset="0"/>
              </a:rPr>
              <a:t>Назначить ответственного за наполнение актуальным контентом информационных киосков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0" y="2276475"/>
            <a:ext cx="9144000" cy="57626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3600" b="1" kern="0" dirty="0">
                <a:solidFill>
                  <a:schemeClr val="accent1"/>
                </a:solidFill>
                <a:latin typeface="Stencil Std" pitchFamily="50" charset="0"/>
                <a:ea typeface="+mj-ea"/>
                <a:cs typeface="+mj-cs"/>
              </a:rPr>
              <a:t>Директор ОУ</a:t>
            </a:r>
          </a:p>
        </p:txBody>
      </p:sp>
    </p:spTree>
  </p:cSld>
  <p:clrMapOvr>
    <a:masterClrMapping/>
  </p:clrMapOvr>
  <p:transition spd="slow" advTm="60000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276475"/>
            <a:ext cx="9144000" cy="576263"/>
          </a:xfrm>
          <a:solidFill>
            <a:schemeClr val="hlink"/>
          </a:solidFill>
        </p:spPr>
        <p:txBody>
          <a:bodyPr/>
          <a:lstStyle/>
          <a:p>
            <a:pPr algn="ctr" eaLnBrk="1" hangingPunct="1"/>
            <a:r>
              <a:rPr lang="ru-RU" b="1" smtClean="0">
                <a:latin typeface="Stencil Std" pitchFamily="82" charset="0"/>
              </a:rPr>
              <a:t>Администрация ОУ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2997200"/>
            <a:ext cx="8229600" cy="2333625"/>
          </a:xfrm>
        </p:spPr>
        <p:txBody>
          <a:bodyPr/>
          <a:lstStyle/>
          <a:p>
            <a:pPr eaLnBrk="1" hangingPunct="1">
              <a:defRPr/>
            </a:pPr>
            <a:r>
              <a:rPr lang="ru-RU" i="1" dirty="0">
                <a:latin typeface="Times New Roman" pitchFamily="18" charset="0"/>
              </a:rPr>
              <a:t>Р</a:t>
            </a:r>
            <a:r>
              <a:rPr lang="ru-RU" i="1" dirty="0" smtClean="0">
                <a:latin typeface="Times New Roman" pitchFamily="18" charset="0"/>
              </a:rPr>
              <a:t>азработать </a:t>
            </a:r>
            <a:r>
              <a:rPr lang="ru-RU" b="1" i="1" dirty="0" smtClean="0">
                <a:latin typeface="Times New Roman" pitchFamily="18" charset="0"/>
              </a:rPr>
              <a:t>локальные акты</a:t>
            </a:r>
            <a:r>
              <a:rPr lang="ru-RU" i="1" dirty="0" smtClean="0">
                <a:latin typeface="Times New Roman" pitchFamily="18" charset="0"/>
              </a:rPr>
              <a:t>, регулирующие деятельность новых компонентов образовательной среды школы</a:t>
            </a:r>
          </a:p>
          <a:p>
            <a:pPr eaLnBrk="1" hangingPunct="1">
              <a:defRPr/>
            </a:pPr>
            <a:r>
              <a:rPr lang="ru-RU" i="1" dirty="0">
                <a:latin typeface="Times New Roman" pitchFamily="18" charset="0"/>
              </a:rPr>
              <a:t>П</a:t>
            </a:r>
            <a:r>
              <a:rPr lang="ru-RU" i="1" dirty="0" smtClean="0">
                <a:latin typeface="Times New Roman" pitchFamily="18" charset="0"/>
              </a:rPr>
              <a:t>ровести совещание сотрудников школы при директоре, на котором  необходимо ознакомить их с Электронным журналом, приказом и локальными актами, предоставить учителям логины и пароли. </a:t>
            </a:r>
          </a:p>
          <a:p>
            <a:pPr eaLnBrk="1" hangingPunct="1">
              <a:defRPr/>
            </a:pPr>
            <a:endParaRPr lang="ru-RU" i="1" dirty="0" smtClean="0">
              <a:latin typeface="Times New Roman" pitchFamily="18" charset="0"/>
            </a:endParaRPr>
          </a:p>
          <a:p>
            <a:pPr marL="0" indent="0" eaLnBrk="1" hangingPunct="1">
              <a:buFontTx/>
              <a:buNone/>
              <a:defRPr/>
            </a:pPr>
            <a:endParaRPr lang="ru-RU" i="1" dirty="0" smtClean="0">
              <a:latin typeface="Times New Roman" pitchFamily="18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ru-RU" i="1" dirty="0" smtClean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slow" advTm="60000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060575"/>
            <a:ext cx="9144000" cy="576263"/>
          </a:xfrm>
          <a:solidFill>
            <a:schemeClr val="hlink"/>
          </a:solidFill>
        </p:spPr>
        <p:txBody>
          <a:bodyPr/>
          <a:lstStyle/>
          <a:p>
            <a:pPr algn="ctr" eaLnBrk="1" hangingPunct="1"/>
            <a:r>
              <a:rPr lang="ru-RU" b="1" smtClean="0">
                <a:latin typeface="Stencil Std" pitchFamily="82" charset="0"/>
              </a:rPr>
              <a:t>Администрация ОУ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2852738"/>
            <a:ext cx="8229600" cy="2333625"/>
          </a:xfrm>
        </p:spPr>
        <p:txBody>
          <a:bodyPr/>
          <a:lstStyle/>
          <a:p>
            <a:pPr eaLnBrk="1" hangingPunct="1"/>
            <a:r>
              <a:rPr lang="ru-RU" i="1" smtClean="0">
                <a:latin typeface="Times New Roman" pitchFamily="18" charset="0"/>
              </a:rPr>
              <a:t>Администрации провести общешкольное родительское собрание, на котором ознакомить родителей с возможностями Электронного журнала и  различиями доступа в систему к информации родителей и детей.</a:t>
            </a:r>
          </a:p>
          <a:p>
            <a:pPr eaLnBrk="1" hangingPunct="1"/>
            <a:r>
              <a:rPr lang="ru-RU" i="1" smtClean="0">
                <a:latin typeface="Times New Roman" pitchFamily="18" charset="0"/>
              </a:rPr>
              <a:t>Разместить информацию об Электронном журнале на официальном сайте школы с контактными данными администратора системы.</a:t>
            </a:r>
          </a:p>
        </p:txBody>
      </p:sp>
    </p:spTree>
  </p:cSld>
  <p:clrMapOvr>
    <a:masterClrMapping/>
  </p:clrMapOvr>
  <p:transition spd="slow" advTm="60000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ужчина и комп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Мужчина и комп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Мужчина и комп 1">
        <a:dk1>
          <a:srgbClr val="4D4D4D"/>
        </a:dk1>
        <a:lt1>
          <a:srgbClr val="FFFFFF"/>
        </a:lt1>
        <a:dk2>
          <a:srgbClr val="4D4D4D"/>
        </a:dk2>
        <a:lt2>
          <a:srgbClr val="000000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404040"/>
        </a:accent4>
        <a:accent5>
          <a:srgbClr val="AAB8E2"/>
        </a:accent5>
        <a:accent6>
          <a:srgbClr val="2D8AE7"/>
        </a:accent6>
        <a:hlink>
          <a:srgbClr val="CC99FF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ужчина и комп 2">
        <a:dk1>
          <a:srgbClr val="4D4D4D"/>
        </a:dk1>
        <a:lt1>
          <a:srgbClr val="FFFFFF"/>
        </a:lt1>
        <a:dk2>
          <a:srgbClr val="4D4D4D"/>
        </a:dk2>
        <a:lt2>
          <a:srgbClr val="000000"/>
        </a:lt2>
        <a:accent1>
          <a:srgbClr val="6666FF"/>
        </a:accent1>
        <a:accent2>
          <a:srgbClr val="6699FF"/>
        </a:accent2>
        <a:accent3>
          <a:srgbClr val="FFFFFF"/>
        </a:accent3>
        <a:accent4>
          <a:srgbClr val="404040"/>
        </a:accent4>
        <a:accent5>
          <a:srgbClr val="B8B8FF"/>
        </a:accent5>
        <a:accent6>
          <a:srgbClr val="5C8AE7"/>
        </a:accent6>
        <a:hlink>
          <a:srgbClr val="99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ужчина и комп 3">
        <a:dk1>
          <a:srgbClr val="4D4D4D"/>
        </a:dk1>
        <a:lt1>
          <a:srgbClr val="FFFFFF"/>
        </a:lt1>
        <a:dk2>
          <a:srgbClr val="4D4D4D"/>
        </a:dk2>
        <a:lt2>
          <a:srgbClr val="000000"/>
        </a:lt2>
        <a:accent1>
          <a:srgbClr val="6600CC"/>
        </a:accent1>
        <a:accent2>
          <a:srgbClr val="FF5050"/>
        </a:accent2>
        <a:accent3>
          <a:srgbClr val="FFFFFF"/>
        </a:accent3>
        <a:accent4>
          <a:srgbClr val="404040"/>
        </a:accent4>
        <a:accent5>
          <a:srgbClr val="B8AAE2"/>
        </a:accent5>
        <a:accent6>
          <a:srgbClr val="E74848"/>
        </a:accent6>
        <a:hlink>
          <a:srgbClr val="CC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ужчина и комп 4">
        <a:dk1>
          <a:srgbClr val="4D4D4D"/>
        </a:dk1>
        <a:lt1>
          <a:srgbClr val="FFFFFF"/>
        </a:lt1>
        <a:dk2>
          <a:srgbClr val="4D4D4D"/>
        </a:dk2>
        <a:lt2>
          <a:srgbClr val="6600CC"/>
        </a:lt2>
        <a:accent1>
          <a:srgbClr val="51358C"/>
        </a:accent1>
        <a:accent2>
          <a:srgbClr val="FF5050"/>
        </a:accent2>
        <a:accent3>
          <a:srgbClr val="FFFFFF"/>
        </a:accent3>
        <a:accent4>
          <a:srgbClr val="404040"/>
        </a:accent4>
        <a:accent5>
          <a:srgbClr val="B3AEC5"/>
        </a:accent5>
        <a:accent6>
          <a:srgbClr val="E74848"/>
        </a:accent6>
        <a:hlink>
          <a:srgbClr val="CCCC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ужчина и комп 5">
        <a:dk1>
          <a:srgbClr val="4D4D4D"/>
        </a:dk1>
        <a:lt1>
          <a:srgbClr val="FFFFFF"/>
        </a:lt1>
        <a:dk2>
          <a:srgbClr val="4D4D4D"/>
        </a:dk2>
        <a:lt2>
          <a:srgbClr val="6600CC"/>
        </a:lt2>
        <a:accent1>
          <a:srgbClr val="51358C"/>
        </a:accent1>
        <a:accent2>
          <a:srgbClr val="CC99FF"/>
        </a:accent2>
        <a:accent3>
          <a:srgbClr val="FFFFFF"/>
        </a:accent3>
        <a:accent4>
          <a:srgbClr val="404040"/>
        </a:accent4>
        <a:accent5>
          <a:srgbClr val="B3AEC5"/>
        </a:accent5>
        <a:accent6>
          <a:srgbClr val="B98AE7"/>
        </a:accent6>
        <a:hlink>
          <a:srgbClr val="CCCC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1485</TotalTime>
  <Words>965</Words>
  <Application>Microsoft Office PowerPoint</Application>
  <PresentationFormat>Экран (4:3)</PresentationFormat>
  <Paragraphs>110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Elephant</vt:lpstr>
      <vt:lpstr>Arial</vt:lpstr>
      <vt:lpstr>Stencil Std</vt:lpstr>
      <vt:lpstr>Times New Roman</vt:lpstr>
      <vt:lpstr>Calibri</vt:lpstr>
      <vt:lpstr>+mj-lt</vt:lpstr>
      <vt:lpstr>Мужчина и комп</vt:lpstr>
      <vt:lpstr>Слайд 1</vt:lpstr>
      <vt:lpstr>Слайд 2</vt:lpstr>
      <vt:lpstr>Заместитель директора по ИКТ</vt:lpstr>
      <vt:lpstr>Заместитель директора по ИКТ</vt:lpstr>
      <vt:lpstr>Администратор системы</vt:lpstr>
      <vt:lpstr>Администратор системы</vt:lpstr>
      <vt:lpstr>Слайд 7</vt:lpstr>
      <vt:lpstr>Администрация ОУ</vt:lpstr>
      <vt:lpstr>Администрация ОУ</vt:lpstr>
      <vt:lpstr>Классный руководитель</vt:lpstr>
      <vt:lpstr>Слайд 11</vt:lpstr>
      <vt:lpstr>Слайд 12</vt:lpstr>
      <vt:lpstr>Слайд 13</vt:lpstr>
    </vt:vector>
  </TitlesOfParts>
  <Manager>Егорова Е.А.</Manager>
  <Company>ГОУ Центр образования №1433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Внедрение ГШИС и КМИС КУ</dc:title>
  <dc:subject>информационные системы</dc:subject>
  <dc:creator>Никифорова Л.В.</dc:creator>
  <cp:keywords>карта учащегося, Центр образования №1433, электронный журнал, ГШИС, КМИС КУ, карта учащегося</cp:keywords>
  <cp:lastModifiedBy>klass</cp:lastModifiedBy>
  <cp:revision>94</cp:revision>
  <dcterms:created xsi:type="dcterms:W3CDTF">2008-08-22T20:01:52Z</dcterms:created>
  <dcterms:modified xsi:type="dcterms:W3CDTF">2012-05-22T07:20:47Z</dcterms:modified>
  <cp:category>ИТ</cp:category>
</cp:coreProperties>
</file>