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70" r:id="rId8"/>
    <p:sldId id="261" r:id="rId9"/>
    <p:sldId id="264" r:id="rId10"/>
    <p:sldId id="266" r:id="rId11"/>
    <p:sldId id="267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06.04.2012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052736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421431"/>
            <a:ext cx="7272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«Степень с натуральным </a:t>
            </a:r>
            <a:r>
              <a:rPr lang="ru-RU" sz="3600" b="1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показателем и её свойства»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907704" y="2646204"/>
            <a:ext cx="70567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«Пусть кто-нибудь попробует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вычеркнуть из математики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степени, и он увидит, что без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них далеко не уедешь»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М.В. Ломоносов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395536" y="1052736"/>
            <a:ext cx="2232248" cy="1125339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dirty="0"/>
              <a:t>?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7544" y="2420888"/>
            <a:ext cx="84249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 smtClean="0">
                <a:latin typeface="Comic Sans MS" pitchFamily="66" charset="0"/>
              </a:rPr>
              <a:t>Длина прямоугольника составляет    его ширины. Найдите стороны прямоугольника, если его площадь равна 120 </a:t>
            </a:r>
            <a:r>
              <a:rPr lang="ru-RU" sz="3600" dirty="0" smtClean="0">
                <a:latin typeface="Comic Sans MS" pitchFamily="66" charset="0"/>
              </a:rPr>
              <a:t>см</a:t>
            </a:r>
            <a:r>
              <a:rPr lang="ru-RU" sz="3600" baseline="30000" dirty="0" smtClean="0">
                <a:latin typeface="Comic Sans MS" pitchFamily="66" charset="0"/>
              </a:rPr>
              <a:t>2</a:t>
            </a:r>
            <a:r>
              <a:rPr lang="ru-RU" sz="3600" dirty="0" smtClean="0">
                <a:latin typeface="Comic Sans MS" pitchFamily="66" charset="0"/>
              </a:rPr>
              <a:t>.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2276872"/>
            <a:ext cx="288032" cy="864096"/>
          </a:xfrm>
          <a:prstGeom prst="rect">
            <a:avLst/>
          </a:prstGeom>
          <a:noFill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2798" y="3244334"/>
            <a:ext cx="258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524000" y="838200"/>
            <a:ext cx="6037263" cy="1552575"/>
          </a:xfrm>
          <a:prstGeom prst="rect">
            <a:avLst/>
          </a:prstGeom>
          <a:solidFill>
            <a:srgbClr val="FFCC99"/>
          </a:solidFill>
          <a:ln w="12700" cap="sq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>
              <a:buFontTx/>
              <a:buChar char="•"/>
              <a:tabLst>
                <a:tab pos="457200" algn="l"/>
              </a:tabLst>
            </a:pPr>
            <a:r>
              <a:rPr lang="ru-RU" sz="2400" i="1" dirty="0"/>
              <a:t>За  что  ты можешь  себя  похвалить?</a:t>
            </a:r>
            <a:endParaRPr lang="ru-RU" sz="2400" dirty="0"/>
          </a:p>
          <a:p>
            <a:pPr algn="l">
              <a:buFontTx/>
              <a:buChar char="•"/>
              <a:tabLst>
                <a:tab pos="457200" algn="l"/>
              </a:tabLst>
            </a:pPr>
            <a:r>
              <a:rPr lang="ru-RU" sz="2400" i="1" dirty="0"/>
              <a:t>Что  тебе  удалось  на  уроке?</a:t>
            </a:r>
            <a:endParaRPr lang="ru-RU" sz="2400" dirty="0"/>
          </a:p>
          <a:p>
            <a:pPr algn="l">
              <a:buFontTx/>
              <a:buChar char="•"/>
              <a:tabLst>
                <a:tab pos="457200" algn="l"/>
              </a:tabLst>
            </a:pPr>
            <a:r>
              <a:rPr lang="ru-RU" sz="2400" i="1" dirty="0"/>
              <a:t>Над  чем  ещё  нужно  поработать?</a:t>
            </a:r>
            <a:endParaRPr lang="ru-RU" sz="2400" dirty="0"/>
          </a:p>
          <a:p>
            <a:pPr algn="l">
              <a:buFontTx/>
              <a:buChar char="•"/>
              <a:tabLst>
                <a:tab pos="457200" algn="l"/>
              </a:tabLst>
            </a:pPr>
            <a:r>
              <a:rPr lang="ru-RU" sz="2400" i="1" dirty="0"/>
              <a:t>Зачем нам  нужен  был  этот  урок?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139952" y="4221088"/>
            <a:ext cx="4608513" cy="936625"/>
          </a:xfrm>
          <a:prstGeom prst="rect">
            <a:avLst/>
          </a:prstGeom>
        </p:spPr>
        <p:txBody>
          <a:bodyPr/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omic Sans MS" pitchFamily="66" charset="0"/>
              </a:rPr>
              <a:t>Спасибо за урок!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1052736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2∙5∙2∙5∙5∙2∙2=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2780928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- 3·(- 3)· (- 3)· (- 3)· (- 3)· (- 3) = 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91683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 10∙10∙10∙10= 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4355976" y="1052736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2</a:t>
            </a:r>
            <a:r>
              <a:rPr lang="ru-RU" sz="4800" baseline="30000" dirty="0" smtClean="0"/>
              <a:t>4</a:t>
            </a:r>
            <a:r>
              <a:rPr lang="ru-RU" sz="4800" dirty="0" smtClean="0"/>
              <a:t> ∙5</a:t>
            </a:r>
            <a:r>
              <a:rPr lang="ru-RU" sz="4800" baseline="30000" dirty="0" smtClean="0"/>
              <a:t>3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7380312" y="2780928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(-3)</a:t>
            </a:r>
            <a:r>
              <a:rPr lang="ru-RU" sz="4400" baseline="30000" dirty="0" smtClean="0"/>
              <a:t>6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4139952" y="1916832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10</a:t>
            </a:r>
            <a:r>
              <a:rPr lang="ru-RU" sz="4800" baseline="30000" dirty="0" smtClean="0"/>
              <a:t>4</a:t>
            </a:r>
            <a:endParaRPr lang="ru-RU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458112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125=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971600" y="4581128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64=</a:t>
            </a:r>
            <a:endParaRPr lang="ru-RU" sz="4400" dirty="0"/>
          </a:p>
        </p:txBody>
      </p:sp>
      <p:sp>
        <p:nvSpPr>
          <p:cNvPr id="16" name="TextBox 15"/>
          <p:cNvSpPr txBox="1"/>
          <p:nvPr/>
        </p:nvSpPr>
        <p:spPr>
          <a:xfrm>
            <a:off x="971600" y="4581128"/>
            <a:ext cx="10358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81=</a:t>
            </a:r>
            <a:endParaRPr lang="ru-RU" sz="4400" dirty="0"/>
          </a:p>
        </p:txBody>
      </p:sp>
      <p:sp>
        <p:nvSpPr>
          <p:cNvPr id="17" name="TextBox 16"/>
          <p:cNvSpPr txBox="1"/>
          <p:nvPr/>
        </p:nvSpPr>
        <p:spPr>
          <a:xfrm>
            <a:off x="1979712" y="4581128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5∙5∙5= 5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lang="ru-RU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1835696" y="4581128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=4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=8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1763688" y="4581128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=4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4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=8</a:t>
            </a:r>
            <a:r>
              <a:rPr lang="ru-RU" sz="4400" baseline="30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4400" dirty="0"/>
          </a:p>
        </p:txBody>
      </p:sp>
      <p:sp>
        <p:nvSpPr>
          <p:cNvPr id="21" name="TextBox 20"/>
          <p:cNvSpPr txBox="1"/>
          <p:nvPr/>
        </p:nvSpPr>
        <p:spPr>
          <a:xfrm>
            <a:off x="179512" y="0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Comic Sans MS" pitchFamily="66" charset="0"/>
              </a:rPr>
              <a:t>1.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0"/>
            <a:ext cx="1944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latin typeface="Comic Sans MS" pitchFamily="66" charset="0"/>
              </a:rPr>
              <a:t>Устно</a:t>
            </a:r>
            <a:r>
              <a:rPr lang="ru-RU" sz="4000" dirty="0" smtClean="0">
                <a:solidFill>
                  <a:srgbClr val="990033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1032" y="332656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------------------------------------------------------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6" grpId="0"/>
      <p:bldP spid="16" grpId="1"/>
      <p:bldP spid="17" grpId="0"/>
      <p:bldP spid="17" grpId="1"/>
      <p:bldP spid="19" grpId="0"/>
      <p:bldP spid="19" grpId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40466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Comic Sans MS" pitchFamily="66" charset="0"/>
              </a:rPr>
              <a:t>2.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484784"/>
            <a:ext cx="2736304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 smtClean="0"/>
              <a:t>Упростить: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544" y="256490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х</a:t>
            </a:r>
            <a:r>
              <a:rPr lang="ru-RU" sz="4800" baseline="30000" dirty="0" smtClean="0"/>
              <a:t>2 </a:t>
            </a:r>
            <a:r>
              <a:rPr lang="ru-RU" sz="4800" dirty="0" smtClean="0"/>
              <a:t>∙х</a:t>
            </a:r>
            <a:r>
              <a:rPr lang="ru-RU" sz="4800" baseline="30000" dirty="0" smtClean="0"/>
              <a:t>3 </a:t>
            </a:r>
            <a:r>
              <a:rPr lang="ru-RU" sz="4800" dirty="0" smtClean="0"/>
              <a:t>∙х</a:t>
            </a:r>
            <a:r>
              <a:rPr lang="ru-RU" sz="4800" baseline="30000" dirty="0" smtClean="0"/>
              <a:t>4</a:t>
            </a:r>
            <a:r>
              <a:rPr lang="ru-RU" sz="4800" dirty="0" smtClean="0"/>
              <a:t>=</a:t>
            </a:r>
            <a:endParaRPr lang="ru-RU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2843808" y="2564904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х</a:t>
            </a:r>
            <a:r>
              <a:rPr lang="ru-RU" sz="4800" baseline="30000" dirty="0" smtClean="0"/>
              <a:t>2+3+4</a:t>
            </a:r>
            <a:r>
              <a:rPr lang="ru-RU" sz="4800" dirty="0" smtClean="0"/>
              <a:t>=х</a:t>
            </a:r>
            <a:r>
              <a:rPr lang="ru-RU" sz="4800" baseline="30000" dirty="0" smtClean="0"/>
              <a:t>9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3645024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5</a:t>
            </a:r>
            <a:r>
              <a:rPr lang="ru-RU" sz="4400" baseline="30000" dirty="0" smtClean="0"/>
              <a:t>7</a:t>
            </a:r>
            <a:r>
              <a:rPr lang="ru-RU" sz="4400" dirty="0" smtClean="0"/>
              <a:t>:5</a:t>
            </a:r>
            <a:r>
              <a:rPr lang="ru-RU" sz="4400" baseline="30000" dirty="0" smtClean="0"/>
              <a:t>4</a:t>
            </a:r>
            <a:r>
              <a:rPr lang="ru-RU" sz="4400" dirty="0" smtClean="0"/>
              <a:t> =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2123728" y="364502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5</a:t>
            </a:r>
            <a:r>
              <a:rPr lang="ru-RU" sz="4400" baseline="30000" dirty="0" smtClean="0"/>
              <a:t>7-4    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2987824" y="364502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=5</a:t>
            </a:r>
            <a:r>
              <a:rPr lang="ru-RU" sz="4400" baseline="30000" dirty="0" smtClean="0"/>
              <a:t>3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467544" y="4653136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(у</a:t>
            </a:r>
            <a:r>
              <a:rPr lang="ru-RU" sz="4400" baseline="30000" dirty="0" smtClean="0"/>
              <a:t>3</a:t>
            </a:r>
            <a:r>
              <a:rPr lang="ru-RU" sz="4400" dirty="0" smtClean="0"/>
              <a:t>)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=</a:t>
            </a:r>
            <a:endParaRPr lang="ru-RU" sz="4400" dirty="0"/>
          </a:p>
        </p:txBody>
      </p:sp>
      <p:sp>
        <p:nvSpPr>
          <p:cNvPr id="16" name="TextBox 15"/>
          <p:cNvSpPr txBox="1"/>
          <p:nvPr/>
        </p:nvSpPr>
        <p:spPr>
          <a:xfrm>
            <a:off x="1835696" y="4653136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</a:t>
            </a:r>
            <a:r>
              <a:rPr lang="ru-RU" sz="4400" baseline="30000" dirty="0" smtClean="0"/>
              <a:t>3∙2</a:t>
            </a:r>
            <a:r>
              <a:rPr lang="ru-RU" sz="4400" dirty="0" smtClean="0"/>
              <a:t> = у</a:t>
            </a:r>
            <a:r>
              <a:rPr lang="ru-RU" sz="4400" baseline="30000" dirty="0" smtClean="0"/>
              <a:t>6</a:t>
            </a:r>
            <a:endParaRPr lang="ru-RU" sz="4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404664"/>
            <a:ext cx="1944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latin typeface="Comic Sans MS" pitchFamily="66" charset="0"/>
              </a:rPr>
              <a:t>Устно</a:t>
            </a:r>
            <a:r>
              <a:rPr lang="ru-RU" sz="4000" dirty="0" smtClean="0">
                <a:solidFill>
                  <a:srgbClr val="990033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1032" y="76470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------------------------------------------------------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34076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>
                <a:latin typeface="Comic Sans MS" pitchFamily="66" charset="0"/>
              </a:rPr>
              <a:t>Представить в виде произведения степеней:   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332656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Comic Sans MS" pitchFamily="66" charset="0"/>
              </a:rPr>
              <a:t>3.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060848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(6</a:t>
            </a:r>
            <a:r>
              <a:rPr lang="en-US" sz="4400" dirty="0" smtClean="0"/>
              <a:t>n</a:t>
            </a:r>
            <a:r>
              <a:rPr lang="ru-RU" sz="4400" dirty="0" smtClean="0"/>
              <a:t>)</a:t>
            </a:r>
            <a:r>
              <a:rPr lang="ru-RU" sz="4400" baseline="30000" dirty="0" smtClean="0"/>
              <a:t>3</a:t>
            </a:r>
            <a:r>
              <a:rPr lang="ru-RU" sz="4400" dirty="0" smtClean="0"/>
              <a:t>=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060848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6</a:t>
            </a:r>
            <a:r>
              <a:rPr lang="ru-RU" sz="4400" baseline="30000" dirty="0" smtClean="0"/>
              <a:t>3</a:t>
            </a:r>
            <a:r>
              <a:rPr lang="ru-RU" sz="4400" dirty="0" smtClean="0"/>
              <a:t>∙</a:t>
            </a:r>
            <a:r>
              <a:rPr lang="en-US" sz="4400" dirty="0" smtClean="0"/>
              <a:t>n</a:t>
            </a:r>
            <a:r>
              <a:rPr lang="ru-RU" sz="4400" baseline="30000" dirty="0" smtClean="0"/>
              <a:t>3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212976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Представить в виде степени: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077072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6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∙</a:t>
            </a:r>
            <a:r>
              <a:rPr lang="ru-RU" sz="4400" i="1" dirty="0" smtClean="0"/>
              <a:t>а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=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2195736" y="4077072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(6</a:t>
            </a:r>
            <a:r>
              <a:rPr lang="ru-RU" sz="4400" i="1" dirty="0" smtClean="0"/>
              <a:t>а</a:t>
            </a:r>
            <a:r>
              <a:rPr lang="ru-RU" sz="4400" dirty="0" smtClean="0"/>
              <a:t>)</a:t>
            </a:r>
            <a:r>
              <a:rPr lang="ru-RU" sz="4400" baseline="30000" dirty="0" smtClean="0"/>
              <a:t>2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941168"/>
            <a:ext cx="1152128" cy="1446038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869160"/>
            <a:ext cx="1780662" cy="1584176"/>
          </a:xfrm>
          <a:prstGeom prst="rect">
            <a:avLst/>
          </a:prstGeom>
          <a:noFill/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707904" y="5301208"/>
            <a:ext cx="15121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(1,5)</a:t>
            </a:r>
            <a:r>
              <a:rPr kumimoji="0" lang="ru-RU" sz="4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9592" y="260648"/>
            <a:ext cx="1944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latin typeface="Comic Sans MS" pitchFamily="66" charset="0"/>
              </a:rPr>
              <a:t>Устно</a:t>
            </a:r>
            <a:r>
              <a:rPr lang="ru-RU" sz="4000" dirty="0" smtClean="0">
                <a:solidFill>
                  <a:srgbClr val="990033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103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------------------------------------------------------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74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260648"/>
          <a:ext cx="6768752" cy="6264700"/>
        </p:xfrm>
        <a:graphic>
          <a:graphicData uri="http://schemas.openxmlformats.org/drawingml/2006/table">
            <a:tbl>
              <a:tblPr/>
              <a:tblGrid>
                <a:gridCol w="3164906"/>
                <a:gridCol w="3603846"/>
              </a:tblGrid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∙х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=х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у)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=с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: 5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=1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ху)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=х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 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-(-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1)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2)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=-512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2,5)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 = -2,5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ru-RU" sz="3200" i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3200" i="1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200" i="1" dirty="0">
                          <a:latin typeface="Calibri"/>
                          <a:ea typeface="Calibri"/>
                          <a:cs typeface="Times New Roman"/>
                        </a:rPr>
                        <a:t>=а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=243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200" baseline="30000" dirty="0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  <a:r>
                        <a:rPr lang="ru-RU" sz="3200" dirty="0">
                          <a:latin typeface="Calibri"/>
                          <a:ea typeface="Calibri"/>
                          <a:cs typeface="Times New Roman"/>
                        </a:rPr>
                        <a:t>=1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436096" y="4046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Р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98072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Д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К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50100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А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7251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Т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60212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Е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611560" y="188640"/>
            <a:ext cx="6840760" cy="6408712"/>
          </a:xfrm>
          <a:prstGeom prst="frame">
            <a:avLst>
              <a:gd name="adj1" fmla="val 1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56376" y="5805264"/>
            <a:ext cx="9361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err="1" smtClean="0">
                <a:solidFill>
                  <a:srgbClr val="0000FF"/>
                </a:solidFill>
              </a:rPr>
              <a:t>а</a:t>
            </a:r>
            <a:r>
              <a:rPr lang="ru-RU" sz="4400" i="1" baseline="30000" dirty="0" err="1" smtClean="0">
                <a:solidFill>
                  <a:srgbClr val="0000FF"/>
                </a:solidFill>
              </a:rPr>
              <a:t>т</a:t>
            </a:r>
            <a:endParaRPr lang="ru-RU" sz="4400" dirty="0">
              <a:solidFill>
                <a:srgbClr val="0000FF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7884368" y="5733256"/>
            <a:ext cx="1008112" cy="864096"/>
          </a:xfrm>
          <a:prstGeom prst="frame">
            <a:avLst>
              <a:gd name="adj1" fmla="val 71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73988E-6 L 0.27569 -0.1153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5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93642E-7 L 0.27569 -0.734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36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58382E-6 L 0.27569 -0.1468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7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6763E-6 L 0.27569 -0.1047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5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62428E-6 L 0.27569 0.4825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24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2775E-6 L 0.27569 -0.0314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267609"/>
          <a:ext cx="7632848" cy="5825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74065"/>
                <a:gridCol w="4158783"/>
              </a:tblGrid>
              <a:tr h="837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Определение степени числа  </a:t>
                      </a:r>
                      <a:r>
                        <a:rPr lang="ru-RU" sz="1800" b="1" i="1" dirty="0" smtClean="0"/>
                        <a:t>а</a:t>
                      </a:r>
                      <a:r>
                        <a:rPr lang="ru-RU" sz="1800" dirty="0" smtClean="0"/>
                        <a:t> с натуральным показателем </a:t>
                      </a:r>
                      <a:r>
                        <a:rPr lang="en-US" sz="1800" b="1" i="1" dirty="0" smtClean="0"/>
                        <a:t>n</a:t>
                      </a:r>
                      <a:r>
                        <a:rPr lang="en-US" sz="1800" dirty="0" smtClean="0"/>
                        <a:t> </a:t>
                      </a:r>
                      <a:endParaRPr lang="ru-RU" sz="18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06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Определение степени числа с нулевым показателем.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6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Правило умножения степеней с одинаковыми  основаниями.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206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Деление степеней с одинаковыми основаниями.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6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Возведение степени в степень.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6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Умножение степеней с одинаковыми показателями.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15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Правило деления степеней с одинаковыми показателями.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928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04664"/>
            <a:ext cx="1440160" cy="56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51520" y="328010"/>
            <a:ext cx="9361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332656"/>
            <a:ext cx="647700" cy="409575"/>
          </a:xfrm>
          <a:prstGeom prst="rect">
            <a:avLst/>
          </a:prstGeom>
          <a:noFill/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919104"/>
            <a:ext cx="97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8264" y="4046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n=2</a:t>
            </a:r>
            <a:r>
              <a:rPr lang="ru-RU" dirty="0" smtClean="0"/>
              <a:t>,3,4..</a:t>
            </a:r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340768"/>
            <a:ext cx="2428875" cy="447675"/>
          </a:xfrm>
          <a:prstGeom prst="rect">
            <a:avLst/>
          </a:prstGeom>
          <a:noFill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356992"/>
            <a:ext cx="1800200" cy="474856"/>
          </a:xfrm>
          <a:prstGeom prst="rect">
            <a:avLst/>
          </a:prstGeom>
          <a:noFill/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916832"/>
            <a:ext cx="2372494" cy="526348"/>
          </a:xfrm>
          <a:prstGeom prst="rect">
            <a:avLst/>
          </a:prstGeom>
          <a:noFill/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636912"/>
            <a:ext cx="2812721" cy="374520"/>
          </a:xfrm>
          <a:prstGeom prst="rect">
            <a:avLst/>
          </a:prstGeom>
          <a:noFill/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4005064"/>
            <a:ext cx="2716535" cy="546671"/>
          </a:xfrm>
          <a:prstGeom prst="rect">
            <a:avLst/>
          </a:prstGeom>
          <a:noFill/>
        </p:spPr>
      </p:pic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4509120"/>
            <a:ext cx="2908760" cy="792088"/>
          </a:xfrm>
          <a:prstGeom prst="rect">
            <a:avLst/>
          </a:prstGeom>
          <a:noFill/>
        </p:spPr>
      </p:pic>
      <p:pic>
        <p:nvPicPr>
          <p:cNvPr id="18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836712"/>
            <a:ext cx="944832" cy="44542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6804248" y="40466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;</a:t>
            </a:r>
            <a:endParaRPr lang="ru-RU" dirty="0"/>
          </a:p>
        </p:txBody>
      </p:sp>
      <p:pic>
        <p:nvPicPr>
          <p:cNvPr id="20" name="Picture 3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445224"/>
            <a:ext cx="2447925" cy="447675"/>
          </a:xfrm>
          <a:prstGeom prst="rect">
            <a:avLst/>
          </a:prstGeom>
          <a:noFill/>
        </p:spPr>
      </p:pic>
      <p:pic>
        <p:nvPicPr>
          <p:cNvPr id="21" name="Picture 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5445224"/>
            <a:ext cx="41529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2650" t="60714" r="49894"/>
          <a:stretch>
            <a:fillRect/>
          </a:stretch>
        </p:blipFill>
        <p:spPr bwMode="auto">
          <a:xfrm>
            <a:off x="251520" y="2852936"/>
            <a:ext cx="54791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/>
          <a:srcRect l="11182" r="2250"/>
          <a:stretch>
            <a:fillRect/>
          </a:stretch>
        </p:blipFill>
        <p:spPr bwMode="auto">
          <a:xfrm>
            <a:off x="395536" y="1628800"/>
            <a:ext cx="840093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 cstate="print"/>
          <a:srcRect r="40983"/>
          <a:stretch>
            <a:fillRect/>
          </a:stretch>
        </p:blipFill>
        <p:spPr bwMode="auto">
          <a:xfrm>
            <a:off x="251519" y="332656"/>
            <a:ext cx="813677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247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5536" y="112474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6</a:t>
            </a:r>
            <a:endParaRPr lang="ru-RU" sz="3200" dirty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1095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0" y="923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0" y="1590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40" name="Rectangle 24"/>
          <p:cNvSpPr>
            <a:spLocks noChangeArrowheads="1"/>
          </p:cNvSpPr>
          <p:nvPr/>
        </p:nvSpPr>
        <p:spPr bwMode="auto">
          <a:xfrm>
            <a:off x="0" y="1590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43" name="Rectangle 27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188640"/>
          <a:ext cx="4464496" cy="6669360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6669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dirty="0" smtClean="0">
                          <a:latin typeface="Calibri"/>
                          <a:ea typeface="Calibri"/>
                          <a:cs typeface="Times New Roman"/>
                        </a:rPr>
                        <a:t>Вариант 1.</a:t>
                      </a: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.  Представить в виде степени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  выражение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:    </a:t>
                      </a:r>
                      <a:r>
                        <a:rPr lang="en-US" sz="2400" b="1" dirty="0"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∙</a:t>
                      </a:r>
                      <a:r>
                        <a:rPr lang="en-US" sz="2400" b="1" dirty="0"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А.  а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Б.  а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   В.  а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 Г.  а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Найдите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значение </a:t>
                      </a: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  выражения :  </a:t>
                      </a:r>
                      <a:r>
                        <a:rPr lang="ru-RU" sz="2000" b="1" dirty="0" smtClean="0">
                          <a:latin typeface="+mn-lt"/>
                          <a:ea typeface="Calibri"/>
                          <a:cs typeface="Times New Roman"/>
                        </a:rPr>
                        <a:t>(-3)</a:t>
                      </a:r>
                      <a:r>
                        <a:rPr lang="ru-RU" sz="2000" b="1" baseline="30000" dirty="0" smtClean="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b="1" dirty="0" smtClean="0">
                          <a:latin typeface="+mn-lt"/>
                          <a:ea typeface="Calibri"/>
                          <a:cs typeface="Times New Roman"/>
                        </a:rPr>
                        <a:t>∙</a:t>
                      </a: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 3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∙5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А.   90         Б. 27             В.  -18          Г.  18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.   Представить в виде степени с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     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основанием 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:  </a:t>
                      </a: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:7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А.   20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Б. 7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   В.  7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Г.  7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4. Упростить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выражение:    </a:t>
                      </a: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      (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∙ с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: (с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          </a:t>
                      </a: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5. Найти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значение выражения:     </a:t>
                      </a: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</a:rPr>
                        <a:t/>
                      </a:r>
                      <a:br>
                        <a:rPr lang="ru-RU" sz="1800" b="1" dirty="0">
                          <a:latin typeface="Calibri"/>
                        </a:rPr>
                      </a:br>
                      <a:endParaRPr lang="ru-RU" sz="1800" b="1" dirty="0" smtClean="0">
                        <a:latin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7" y="4653136"/>
            <a:ext cx="1869605" cy="720080"/>
          </a:xfrm>
          <a:prstGeom prst="rect">
            <a:avLst/>
          </a:prstGeom>
          <a:noFill/>
        </p:spPr>
      </p:pic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716016" y="188640"/>
          <a:ext cx="4248472" cy="6669360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6669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dirty="0">
                          <a:latin typeface="Calibri"/>
                          <a:ea typeface="Calibri"/>
                          <a:cs typeface="Times New Roman"/>
                        </a:rPr>
                        <a:t>Вариант 2.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.  Представить в виде степени выражение:    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∙х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А.  х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Б.  х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В.  х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Г.  2х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.  Найдите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значение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выражения :   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(-2)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∙5∙4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А.   -30         Б. -40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В.  30          Г.  40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.   Представить в виде степени с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    основанием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:     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9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:9</a:t>
                      </a:r>
                      <a:r>
                        <a:rPr lang="ru-RU" sz="2000" b="1" baseline="30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А.   14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 Б. 9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В.  9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Г.  9</a:t>
                      </a:r>
                      <a:r>
                        <a:rPr lang="ru-RU" sz="1800" b="1" baseline="30000" dirty="0"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4.  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Упростить выражение:    </a:t>
                      </a: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          </a:t>
                      </a: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∙ с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: (с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2400" b="1" baseline="30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5. 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Найти значение выражения: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</a:rPr>
                        <a:t/>
                      </a:r>
                      <a:br>
                        <a:rPr lang="ru-RU" sz="1800" b="1" dirty="0" smtClean="0">
                          <a:latin typeface="Calibri"/>
                        </a:rPr>
                      </a:br>
                      <a:endParaRPr lang="ru-RU" sz="1800" b="1" dirty="0" smtClean="0">
                        <a:latin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</a:rPr>
                        <a:t/>
                      </a:r>
                      <a:br>
                        <a:rPr lang="ru-RU" sz="1100" b="1" dirty="0" smtClean="0">
                          <a:latin typeface="Calibri"/>
                        </a:rPr>
                      </a:br>
                      <a:r>
                        <a:rPr lang="ru-RU" sz="1100" b="1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Calibri"/>
                          <a:cs typeface="Times New Roman"/>
                        </a:rPr>
                        <a:t>           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5" y="4509120"/>
            <a:ext cx="2017899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332656"/>
          <a:ext cx="7488833" cy="3456384"/>
        </p:xfrm>
        <a:graphic>
          <a:graphicData uri="http://schemas.openxmlformats.org/drawingml/2006/table">
            <a:tbl>
              <a:tblPr/>
              <a:tblGrid>
                <a:gridCol w="2304256"/>
                <a:gridCol w="936105"/>
                <a:gridCol w="1008112"/>
                <a:gridCol w="936104"/>
                <a:gridCol w="288032"/>
                <a:gridCol w="936104"/>
                <a:gridCol w="1080120"/>
              </a:tblGrid>
              <a:tr h="912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№1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№2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№3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№4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№5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Вариант 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3600" b="1" baseline="300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3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196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Calibri"/>
                          <a:cs typeface="Times New Roman"/>
                        </a:rPr>
                        <a:t>Вариант2.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baseline="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3600" b="1" baseline="300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Calibri"/>
                          <a:cs typeface="Times New Roman"/>
                        </a:rPr>
                        <a:t>626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2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3600" b="1" i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Box 47"/>
          <p:cNvSpPr txBox="1">
            <a:spLocks noChangeArrowheads="1"/>
          </p:cNvSpPr>
          <p:nvPr/>
        </p:nvSpPr>
        <p:spPr bwMode="auto">
          <a:xfrm>
            <a:off x="2267744" y="3933056"/>
            <a:ext cx="61214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rgbClr val="005800"/>
                </a:solidFill>
              </a:rPr>
              <a:t>       </a:t>
            </a:r>
            <a:r>
              <a:rPr lang="ru-RU" sz="2800" b="1" dirty="0" smtClean="0">
                <a:solidFill>
                  <a:srgbClr val="002060"/>
                </a:solidFill>
              </a:rPr>
              <a:t>3  балла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>
                <a:solidFill>
                  <a:srgbClr val="002060"/>
                </a:solidFill>
              </a:rPr>
              <a:t>– оценка</a:t>
            </a:r>
            <a:r>
              <a:rPr lang="ru-RU" sz="2800" b="1" dirty="0">
                <a:solidFill>
                  <a:srgbClr val="002060"/>
                </a:solidFill>
              </a:rPr>
              <a:t>  3</a:t>
            </a:r>
          </a:p>
          <a:p>
            <a:pPr marL="457200" indent="-457200">
              <a:spcBef>
                <a:spcPct val="50000"/>
              </a:spcBef>
            </a:pPr>
            <a:r>
              <a:rPr lang="ru-RU" sz="2800" b="1" i="1" dirty="0" smtClean="0">
                <a:solidFill>
                  <a:srgbClr val="002060"/>
                </a:solidFill>
              </a:rPr>
              <a:t>   5-6   баллов </a:t>
            </a:r>
            <a:r>
              <a:rPr lang="ru-RU" sz="2800" b="1" i="1" dirty="0">
                <a:solidFill>
                  <a:srgbClr val="002060"/>
                </a:solidFill>
              </a:rPr>
              <a:t>– оценка 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4</a:t>
            </a:r>
          </a:p>
          <a:p>
            <a:pPr marL="457200" indent="-457200">
              <a:spcBef>
                <a:spcPct val="5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       7   </a:t>
            </a:r>
            <a:r>
              <a:rPr lang="ru-RU" sz="2800" b="1" i="1" dirty="0" smtClean="0">
                <a:solidFill>
                  <a:srgbClr val="002060"/>
                </a:solidFill>
              </a:rPr>
              <a:t>баллов– </a:t>
            </a:r>
            <a:r>
              <a:rPr lang="ru-RU" sz="2800" b="1" i="1" dirty="0">
                <a:solidFill>
                  <a:srgbClr val="002060"/>
                </a:solidFill>
              </a:rPr>
              <a:t>оценка</a:t>
            </a:r>
            <a:r>
              <a:rPr lang="ru-RU" sz="2800" b="1" dirty="0">
                <a:solidFill>
                  <a:srgbClr val="002060"/>
                </a:solidFill>
              </a:rPr>
              <a:t>  5</a:t>
            </a:r>
          </a:p>
          <a:p>
            <a:pPr>
              <a:spcBef>
                <a:spcPct val="50000"/>
              </a:spcBef>
            </a:pPr>
            <a:endParaRPr lang="ru-RU" sz="28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</TotalTime>
  <Words>562</Words>
  <Application>Microsoft Office PowerPoint</Application>
  <PresentationFormat>Экран (4:3)</PresentationFormat>
  <Paragraphs>144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66</cp:revision>
  <dcterms:modified xsi:type="dcterms:W3CDTF">2012-04-06T18:53:01Z</dcterms:modified>
</cp:coreProperties>
</file>