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60" r:id="rId5"/>
    <p:sldId id="258" r:id="rId6"/>
    <p:sldId id="263" r:id="rId7"/>
    <p:sldId id="261" r:id="rId8"/>
    <p:sldId id="262" r:id="rId9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5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4573B75-3BBB-4039-829C-22CE62D8965C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96300A5-D637-4F1B-A01B-89D66A002416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3B75-3BBB-4039-829C-22CE62D8965C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300A5-D637-4F1B-A01B-89D66A0024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3B75-3BBB-4039-829C-22CE62D8965C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300A5-D637-4F1B-A01B-89D66A0024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3B75-3BBB-4039-829C-22CE62D8965C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300A5-D637-4F1B-A01B-89D66A0024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3B75-3BBB-4039-829C-22CE62D8965C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300A5-D637-4F1B-A01B-89D66A0024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3B75-3BBB-4039-829C-22CE62D8965C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300A5-D637-4F1B-A01B-89D66A00241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3B75-3BBB-4039-829C-22CE62D8965C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300A5-D637-4F1B-A01B-89D66A0024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3B75-3BBB-4039-829C-22CE62D8965C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300A5-D637-4F1B-A01B-89D66A0024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3B75-3BBB-4039-829C-22CE62D8965C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300A5-D637-4F1B-A01B-89D66A0024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3B75-3BBB-4039-829C-22CE62D8965C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300A5-D637-4F1B-A01B-89D66A002416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3B75-3BBB-4039-829C-22CE62D8965C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300A5-D637-4F1B-A01B-89D66A0024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4573B75-3BBB-4039-829C-22CE62D8965C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96300A5-D637-4F1B-A01B-89D66A00241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99992" y="2204864"/>
            <a:ext cx="3888432" cy="381642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6600"/>
                </a:solidFill>
              </a:rPr>
              <a:t>«</a:t>
            </a:r>
            <a:r>
              <a:rPr lang="ru-RU" b="1" dirty="0" smtClean="0">
                <a:solidFill>
                  <a:srgbClr val="006600"/>
                </a:solidFill>
                <a:effectLst/>
              </a:rPr>
              <a:t>Современный </a:t>
            </a:r>
            <a:r>
              <a:rPr lang="ru-RU" b="1" dirty="0">
                <a:solidFill>
                  <a:srgbClr val="006600"/>
                </a:solidFill>
                <a:effectLst/>
              </a:rPr>
              <a:t>урок - как основа эффективного и   качественного </a:t>
            </a:r>
            <a:r>
              <a:rPr lang="ru-RU" b="1" dirty="0" smtClean="0">
                <a:solidFill>
                  <a:srgbClr val="006600"/>
                </a:solidFill>
                <a:effectLst/>
              </a:rPr>
              <a:t>образования»</a:t>
            </a:r>
            <a:endParaRPr lang="ru-RU" dirty="0">
              <a:solidFill>
                <a:srgbClr val="00660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085184"/>
            <a:ext cx="8062912" cy="1512168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rgbClr val="006600"/>
                </a:solidFill>
              </a:rPr>
              <a:t>Педагогический совет</a:t>
            </a:r>
            <a:endParaRPr lang="ru-RU" sz="24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633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czap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254317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196752"/>
            <a:ext cx="6777317" cy="5040560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endParaRPr lang="ru-RU" b="1" dirty="0" smtClean="0"/>
          </a:p>
          <a:p>
            <a:pPr marL="68580" indent="0" algn="ctr">
              <a:buNone/>
            </a:pPr>
            <a:r>
              <a:rPr lang="ru-RU" sz="3200" b="1" dirty="0" smtClean="0"/>
              <a:t>Цель </a:t>
            </a:r>
            <a:r>
              <a:rPr lang="ru-RU" sz="3200" b="1" dirty="0"/>
              <a:t>:</a:t>
            </a:r>
          </a:p>
          <a:p>
            <a:pPr lvl="0"/>
            <a:r>
              <a:rPr lang="ru-RU" dirty="0"/>
              <a:t>·      </a:t>
            </a:r>
            <a:endParaRPr lang="ru-RU" dirty="0" smtClean="0"/>
          </a:p>
          <a:p>
            <a:pPr marL="68580" lvl="0" indent="0">
              <a:buNone/>
            </a:pPr>
            <a:endParaRPr lang="ru-RU" dirty="0"/>
          </a:p>
          <a:p>
            <a:pPr lvl="0"/>
            <a:r>
              <a:rPr lang="ru-RU" dirty="0"/>
              <a:t>  </a:t>
            </a:r>
            <a:r>
              <a:rPr lang="ru-RU" b="1" dirty="0"/>
              <a:t>Осознание  основных критериев современного урока </a:t>
            </a:r>
            <a:endParaRPr lang="ru-RU" dirty="0"/>
          </a:p>
          <a:p>
            <a:pPr lvl="0"/>
            <a:r>
              <a:rPr lang="ru-RU" dirty="0"/>
              <a:t>   </a:t>
            </a:r>
            <a:r>
              <a:rPr lang="ru-RU" b="1" dirty="0"/>
              <a:t> Повышение интереса педагогов к современным технологиям</a:t>
            </a:r>
          </a:p>
          <a:p>
            <a:pPr lvl="0"/>
            <a:r>
              <a:rPr lang="ru-RU" b="1" dirty="0"/>
              <a:t>    Осознание необходимости повышения уровня </a:t>
            </a:r>
            <a:r>
              <a:rPr lang="ru-RU" b="1" dirty="0" smtClean="0"/>
              <a:t>самообразования</a:t>
            </a:r>
          </a:p>
          <a:p>
            <a:pPr lvl="0"/>
            <a:r>
              <a:rPr lang="ru-RU" b="1" dirty="0" smtClean="0"/>
              <a:t>Обмен опытом </a:t>
            </a:r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4050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720080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>
                <a:solidFill>
                  <a:srgbClr val="C00000"/>
                </a:solidFill>
              </a:rPr>
              <a:t>Повестка педсовета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752528"/>
          </a:xfrm>
        </p:spPr>
        <p:txBody>
          <a:bodyPr>
            <a:norm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ru-RU" sz="2800" b="1" dirty="0" smtClean="0">
                <a:solidFill>
                  <a:srgbClr val="006600"/>
                </a:solidFill>
              </a:rPr>
              <a:t>Предисловие</a:t>
            </a:r>
          </a:p>
          <a:p>
            <a:pPr marL="525780" indent="-457200">
              <a:buFont typeface="+mj-lt"/>
              <a:buAutoNum type="arabicPeriod"/>
            </a:pPr>
            <a:r>
              <a:rPr lang="ru-RU" sz="2800" b="1" dirty="0" smtClean="0">
                <a:solidFill>
                  <a:srgbClr val="006600"/>
                </a:solidFill>
              </a:rPr>
              <a:t>Анкета </a:t>
            </a:r>
            <a:r>
              <a:rPr lang="ru-RU" sz="2800" b="1" dirty="0">
                <a:solidFill>
                  <a:srgbClr val="006600"/>
                </a:solidFill>
              </a:rPr>
              <a:t>« Стиль преподавания»</a:t>
            </a:r>
          </a:p>
          <a:p>
            <a:pPr marL="525780" indent="-457200">
              <a:buFont typeface="+mj-lt"/>
              <a:buAutoNum type="arabicPeriod"/>
            </a:pPr>
            <a:r>
              <a:rPr lang="ru-RU" sz="2800" b="1" dirty="0" smtClean="0">
                <a:solidFill>
                  <a:srgbClr val="006600"/>
                </a:solidFill>
              </a:rPr>
              <a:t>Мастер классы учителей</a:t>
            </a:r>
          </a:p>
          <a:p>
            <a:pPr marL="525780" indent="-457200">
              <a:buFont typeface="+mj-lt"/>
              <a:buAutoNum type="arabicPeriod"/>
            </a:pPr>
            <a:r>
              <a:rPr lang="ru-RU" sz="2800" b="1" dirty="0" smtClean="0">
                <a:solidFill>
                  <a:srgbClr val="006600"/>
                </a:solidFill>
              </a:rPr>
              <a:t>Деловая </a:t>
            </a:r>
            <a:r>
              <a:rPr lang="ru-RU" sz="2800" b="1" dirty="0">
                <a:solidFill>
                  <a:srgbClr val="006600"/>
                </a:solidFill>
              </a:rPr>
              <a:t>игра «</a:t>
            </a:r>
            <a:r>
              <a:rPr lang="ru-RU" sz="2800" b="1" dirty="0" smtClean="0">
                <a:solidFill>
                  <a:srgbClr val="006600"/>
                </a:solidFill>
              </a:rPr>
              <a:t>Ассоциация»</a:t>
            </a:r>
          </a:p>
          <a:p>
            <a:pPr marL="525780" indent="-457200">
              <a:buFont typeface="+mj-lt"/>
              <a:buAutoNum type="arabicPeriod"/>
            </a:pPr>
            <a:r>
              <a:rPr lang="ru-RU" sz="2800" b="1" dirty="0" smtClean="0">
                <a:solidFill>
                  <a:srgbClr val="006600"/>
                </a:solidFill>
              </a:rPr>
              <a:t>Критерии </a:t>
            </a:r>
            <a:r>
              <a:rPr lang="ru-RU" sz="2800" b="1" dirty="0">
                <a:solidFill>
                  <a:srgbClr val="006600"/>
                </a:solidFill>
              </a:rPr>
              <a:t>эффективности современного </a:t>
            </a:r>
            <a:r>
              <a:rPr lang="ru-RU" sz="2800" b="1" dirty="0" smtClean="0">
                <a:solidFill>
                  <a:srgbClr val="006600"/>
                </a:solidFill>
              </a:rPr>
              <a:t>урока</a:t>
            </a:r>
          </a:p>
          <a:p>
            <a:pPr marL="525780" indent="-457200">
              <a:buFont typeface="+mj-lt"/>
              <a:buAutoNum type="arabicPeriod"/>
            </a:pPr>
            <a:r>
              <a:rPr lang="ru-RU" sz="2800" b="1" dirty="0" smtClean="0">
                <a:solidFill>
                  <a:srgbClr val="006600"/>
                </a:solidFill>
              </a:rPr>
              <a:t>Подведение </a:t>
            </a:r>
            <a:r>
              <a:rPr lang="ru-RU" sz="2800" b="1" dirty="0">
                <a:solidFill>
                  <a:srgbClr val="006600"/>
                </a:solidFill>
              </a:rPr>
              <a:t>итогов педсовета</a:t>
            </a:r>
          </a:p>
          <a:p>
            <a:pPr marL="525780" indent="-457200">
              <a:buFont typeface="+mj-lt"/>
              <a:buAutoNum type="arabicPeriod"/>
            </a:pPr>
            <a:endParaRPr lang="ru-RU" sz="2400" dirty="0" smtClean="0"/>
          </a:p>
          <a:p>
            <a:pPr marL="525780" indent="-457200">
              <a:buFont typeface="+mj-lt"/>
              <a:buAutoNum type="arabicPeriod"/>
            </a:pPr>
            <a:endParaRPr lang="ru-RU" sz="2000" dirty="0"/>
          </a:p>
          <a:p>
            <a:pPr marL="525780" indent="-457200">
              <a:buFont typeface="+mj-lt"/>
              <a:buAutoNum type="arabicPeriod"/>
            </a:pPr>
            <a:endParaRPr lang="ru-RU" sz="2400" dirty="0" smtClean="0"/>
          </a:p>
          <a:p>
            <a:pPr marL="525780" indent="-457200">
              <a:buFont typeface="+mj-lt"/>
              <a:buAutoNum type="arabicPeriod"/>
            </a:pPr>
            <a:endParaRPr lang="ru-RU" sz="2400" dirty="0" smtClean="0"/>
          </a:p>
          <a:p>
            <a:pPr marL="525780" indent="-457200">
              <a:buFont typeface="+mj-lt"/>
              <a:buAutoNum type="arabicPeriod"/>
            </a:pPr>
            <a:endParaRPr lang="ru-RU" sz="2400" dirty="0" smtClean="0"/>
          </a:p>
          <a:p>
            <a:pPr marL="525780" indent="-457200">
              <a:buFont typeface="+mj-lt"/>
              <a:buAutoNum type="arabicPeriod"/>
            </a:pPr>
            <a:endParaRPr lang="ru-RU" sz="2000" dirty="0"/>
          </a:p>
          <a:p>
            <a:pPr marL="525780" indent="-4572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9849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00608" y="476672"/>
            <a:ext cx="7024744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Мастер классы: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836712"/>
            <a:ext cx="7920880" cy="5472608"/>
          </a:xfrm>
        </p:spPr>
        <p:txBody>
          <a:bodyPr>
            <a:normAutofit/>
          </a:bodyPr>
          <a:lstStyle/>
          <a:p>
            <a:r>
              <a:rPr lang="ru-RU" dirty="0" smtClean="0"/>
              <a:t>Игры на уроках истории (</a:t>
            </a:r>
            <a:r>
              <a:rPr lang="ru-RU" dirty="0" err="1" smtClean="0"/>
              <a:t>Малофеева</a:t>
            </a:r>
            <a:r>
              <a:rPr lang="ru-RU" dirty="0" smtClean="0"/>
              <a:t> Н.П.)</a:t>
            </a:r>
          </a:p>
          <a:p>
            <a:r>
              <a:rPr lang="ru-RU" dirty="0" smtClean="0"/>
              <a:t>Анализ стихотворения </a:t>
            </a:r>
            <a:r>
              <a:rPr lang="ru-RU" dirty="0" err="1" smtClean="0"/>
              <a:t>А.С.Пушкина</a:t>
            </a:r>
            <a:r>
              <a:rPr lang="ru-RU" dirty="0" smtClean="0"/>
              <a:t> «Зимнее утро»(Бойченко Н.В.)</a:t>
            </a:r>
          </a:p>
          <a:p>
            <a:r>
              <a:rPr lang="ru-RU" dirty="0" smtClean="0"/>
              <a:t>Использование методов активного обучения при закреплении материала на уроках биологии (Ивонина К.О.)</a:t>
            </a:r>
          </a:p>
          <a:p>
            <a:r>
              <a:rPr lang="ru-RU" dirty="0" smtClean="0"/>
              <a:t>Здоровье </a:t>
            </a:r>
            <a:r>
              <a:rPr lang="ru-RU" dirty="0"/>
              <a:t>с</a:t>
            </a:r>
            <a:r>
              <a:rPr lang="ru-RU" dirty="0" smtClean="0"/>
              <a:t>берегающие технологии при  развитии лексических навыков на уроках английского языка(Величко В.О.)</a:t>
            </a:r>
          </a:p>
          <a:p>
            <a:r>
              <a:rPr lang="ru-RU" dirty="0" smtClean="0"/>
              <a:t>Использование информационных технологий на уроках технологии в младших классах (Волкова И.А.)</a:t>
            </a:r>
          </a:p>
          <a:p>
            <a:r>
              <a:rPr lang="ru-RU" dirty="0" smtClean="0"/>
              <a:t> (</a:t>
            </a:r>
            <a:r>
              <a:rPr lang="ru-RU" dirty="0" err="1" smtClean="0"/>
              <a:t>Асавлюк</a:t>
            </a:r>
            <a:r>
              <a:rPr lang="ru-RU" dirty="0" smtClean="0"/>
              <a:t> С.В.)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3169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6200000">
            <a:off x="4711914" y="2785030"/>
            <a:ext cx="5759716" cy="1575048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006600"/>
                </a:solidFill>
              </a:rPr>
              <a:t>Современность</a:t>
            </a:r>
            <a:endParaRPr lang="ru-RU" sz="4800" dirty="0">
              <a:solidFill>
                <a:srgbClr val="0066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16200000">
            <a:off x="-1285588" y="2588919"/>
            <a:ext cx="5832650" cy="1894338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4800" dirty="0" smtClean="0"/>
              <a:t>Традиция</a:t>
            </a:r>
            <a:endParaRPr lang="ru-RU" sz="4800" dirty="0"/>
          </a:p>
        </p:txBody>
      </p:sp>
      <p:pic>
        <p:nvPicPr>
          <p:cNvPr id="2050" name="Picture 2" descr="C:\Users\user\Desktop\ar12355352275338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842187"/>
            <a:ext cx="4176464" cy="561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4635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528682" cy="792088"/>
          </a:xfrm>
        </p:spPr>
        <p:txBody>
          <a:bodyPr>
            <a:normAutofit/>
          </a:bodyPr>
          <a:lstStyle/>
          <a:p>
            <a:r>
              <a:rPr lang="ru-RU" dirty="0" smtClean="0"/>
              <a:t>Ассоциации «Комфорт»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3360435"/>
              </p:ext>
            </p:extLst>
          </p:nvPr>
        </p:nvGraphicFramePr>
        <p:xfrm>
          <a:off x="539552" y="1196751"/>
          <a:ext cx="8136904" cy="53474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6571"/>
                <a:gridCol w="2074968"/>
                <a:gridCol w="1988511"/>
                <a:gridCol w="1902055"/>
                <a:gridCol w="1824799"/>
              </a:tblGrid>
              <a:tr h="691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 dirty="0">
                          <a:effectLst/>
                        </a:rPr>
                        <a:t>К</a:t>
                      </a:r>
                      <a:endParaRPr lang="ru-RU" sz="20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178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>
                          <a:effectLst/>
                        </a:rPr>
                        <a:t>О</a:t>
                      </a:r>
                      <a:endParaRPr lang="ru-RU" sz="20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91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>
                          <a:effectLst/>
                        </a:rPr>
                        <a:t>М</a:t>
                      </a:r>
                      <a:endParaRPr lang="ru-RU" sz="20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91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>
                          <a:effectLst/>
                        </a:rPr>
                        <a:t>Ф</a:t>
                      </a:r>
                      <a:endParaRPr lang="ru-RU" sz="20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049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>
                          <a:effectLst/>
                        </a:rPr>
                        <a:t>О</a:t>
                      </a:r>
                      <a:endParaRPr lang="ru-RU" sz="20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>
                          <a:effectLst/>
                        </a:rPr>
                        <a:t>Отдых, осмысленный</a:t>
                      </a:r>
                      <a:endParaRPr lang="ru-RU" sz="20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>
                          <a:effectLst/>
                        </a:rPr>
                        <a:t>Открытие, организованный </a:t>
                      </a:r>
                      <a:endParaRPr lang="ru-RU" sz="20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>
                          <a:effectLst/>
                        </a:rPr>
                        <a:t>обучение</a:t>
                      </a:r>
                      <a:endParaRPr lang="ru-RU" sz="20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>
                          <a:effectLst/>
                        </a:rPr>
                        <a:t>Опора, озарение</a:t>
                      </a:r>
                      <a:endParaRPr lang="ru-RU" sz="20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91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>
                          <a:effectLst/>
                        </a:rPr>
                        <a:t>Р</a:t>
                      </a:r>
                      <a:endParaRPr lang="ru-RU" sz="20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41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>
                          <a:effectLst/>
                        </a:rPr>
                        <a:t>Т</a:t>
                      </a:r>
                      <a:endParaRPr lang="ru-RU" sz="20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9370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528682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Ассоциации «Комфорт»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9182174"/>
              </p:ext>
            </p:extLst>
          </p:nvPr>
        </p:nvGraphicFramePr>
        <p:xfrm>
          <a:off x="539552" y="1196751"/>
          <a:ext cx="8136904" cy="5384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6571"/>
                <a:gridCol w="2074968"/>
                <a:gridCol w="1988511"/>
                <a:gridCol w="1902055"/>
                <a:gridCol w="1824799"/>
              </a:tblGrid>
              <a:tr h="691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 dirty="0">
                          <a:effectLst/>
                        </a:rPr>
                        <a:t>К</a:t>
                      </a:r>
                      <a:endParaRPr lang="ru-RU" sz="20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>
                          <a:effectLst/>
                        </a:rPr>
                        <a:t>Компетентность </a:t>
                      </a:r>
                      <a:endParaRPr lang="ru-RU" sz="20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 dirty="0">
                          <a:effectLst/>
                        </a:rPr>
                        <a:t>Критичность </a:t>
                      </a:r>
                      <a:endParaRPr lang="ru-RU" sz="20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>
                          <a:effectLst/>
                        </a:rPr>
                        <a:t>Креативность </a:t>
                      </a:r>
                      <a:endParaRPr lang="ru-RU" sz="20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>
                          <a:effectLst/>
                        </a:rPr>
                        <a:t>Культура </a:t>
                      </a:r>
                      <a:endParaRPr lang="ru-RU" sz="20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178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>
                          <a:effectLst/>
                        </a:rPr>
                        <a:t>О</a:t>
                      </a:r>
                      <a:endParaRPr lang="ru-RU" sz="20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 smtClean="0">
                          <a:effectLst/>
                        </a:rPr>
                        <a:t>Органичность, основательность </a:t>
                      </a:r>
                      <a:endParaRPr lang="ru-RU" sz="20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 smtClean="0">
                          <a:effectLst/>
                        </a:rPr>
                        <a:t>Отдача , оптимально</a:t>
                      </a:r>
                      <a:endParaRPr lang="ru-RU" sz="20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 smtClean="0">
                          <a:effectLst/>
                        </a:rPr>
                        <a:t>Открытие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 smtClean="0">
                          <a:effectLst/>
                        </a:rPr>
                        <a:t>Ответственность </a:t>
                      </a:r>
                      <a:endParaRPr lang="ru-RU" sz="20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 dirty="0" smtClean="0">
                          <a:effectLst/>
                        </a:rPr>
                        <a:t>Образованный, осознанный </a:t>
                      </a:r>
                      <a:endParaRPr lang="ru-RU" sz="20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91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>
                          <a:effectLst/>
                        </a:rPr>
                        <a:t>М</a:t>
                      </a:r>
                      <a:endParaRPr lang="ru-RU" sz="20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 dirty="0">
                          <a:effectLst/>
                        </a:rPr>
                        <a:t>моделирование</a:t>
                      </a:r>
                      <a:endParaRPr lang="ru-RU" sz="20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>
                          <a:effectLst/>
                        </a:rPr>
                        <a:t>мотивация</a:t>
                      </a:r>
                      <a:endParaRPr lang="ru-RU" sz="20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>
                          <a:effectLst/>
                        </a:rPr>
                        <a:t>методика</a:t>
                      </a:r>
                      <a:endParaRPr lang="ru-RU" sz="20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 dirty="0">
                          <a:effectLst/>
                        </a:rPr>
                        <a:t>мастер</a:t>
                      </a:r>
                      <a:endParaRPr lang="ru-RU" sz="20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91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>
                          <a:effectLst/>
                        </a:rPr>
                        <a:t>Ф</a:t>
                      </a:r>
                      <a:endParaRPr lang="ru-RU" sz="20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>
                          <a:effectLst/>
                        </a:rPr>
                        <a:t>Фантазия</a:t>
                      </a:r>
                      <a:endParaRPr lang="ru-RU" sz="20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>
                          <a:effectLst/>
                        </a:rPr>
                        <a:t>формирование</a:t>
                      </a:r>
                      <a:endParaRPr lang="ru-RU" sz="20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>
                          <a:effectLst/>
                        </a:rPr>
                        <a:t>функциональный</a:t>
                      </a:r>
                      <a:endParaRPr lang="ru-RU" sz="20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>
                          <a:effectLst/>
                        </a:rPr>
                        <a:t>фундамент</a:t>
                      </a:r>
                      <a:endParaRPr lang="ru-RU" sz="20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049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>
                          <a:effectLst/>
                        </a:rPr>
                        <a:t>О</a:t>
                      </a:r>
                      <a:endParaRPr lang="ru-RU" sz="20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>
                          <a:effectLst/>
                        </a:rPr>
                        <a:t>Отдых, осмысленный</a:t>
                      </a:r>
                      <a:endParaRPr lang="ru-RU" sz="20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>
                          <a:effectLst/>
                        </a:rPr>
                        <a:t>Открытие, организованный </a:t>
                      </a:r>
                      <a:endParaRPr lang="ru-RU" sz="20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>
                          <a:effectLst/>
                        </a:rPr>
                        <a:t>обучение</a:t>
                      </a:r>
                      <a:endParaRPr lang="ru-RU" sz="20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>
                          <a:effectLst/>
                        </a:rPr>
                        <a:t>Опора, озарение</a:t>
                      </a:r>
                      <a:endParaRPr lang="ru-RU" sz="20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91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>
                          <a:effectLst/>
                        </a:rPr>
                        <a:t>Р</a:t>
                      </a:r>
                      <a:endParaRPr lang="ru-RU" sz="20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>
                          <a:effectLst/>
                        </a:rPr>
                        <a:t>Радость</a:t>
                      </a:r>
                      <a:endParaRPr lang="ru-RU" sz="20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 dirty="0">
                          <a:effectLst/>
                        </a:rPr>
                        <a:t>развитие</a:t>
                      </a:r>
                      <a:endParaRPr lang="ru-RU" sz="20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 dirty="0">
                          <a:effectLst/>
                        </a:rPr>
                        <a:t>Рост </a:t>
                      </a:r>
                      <a:endParaRPr lang="ru-RU" sz="20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>
                          <a:effectLst/>
                        </a:rPr>
                        <a:t>Результат, рефлексия</a:t>
                      </a:r>
                      <a:endParaRPr lang="ru-RU" sz="20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41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>
                          <a:effectLst/>
                        </a:rPr>
                        <a:t>Т</a:t>
                      </a:r>
                      <a:endParaRPr lang="ru-RU" sz="20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 dirty="0">
                          <a:effectLst/>
                        </a:rPr>
                        <a:t>Тепло </a:t>
                      </a:r>
                      <a:endParaRPr lang="ru-RU" sz="20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 dirty="0">
                          <a:effectLst/>
                        </a:rPr>
                        <a:t>Творчество </a:t>
                      </a:r>
                      <a:endParaRPr lang="ru-RU" sz="20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 dirty="0">
                          <a:effectLst/>
                        </a:rPr>
                        <a:t>Талант </a:t>
                      </a:r>
                      <a:endParaRPr lang="ru-RU" sz="20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aseline="0" dirty="0">
                          <a:effectLst/>
                        </a:rPr>
                        <a:t>темп</a:t>
                      </a:r>
                      <a:endParaRPr lang="ru-RU" sz="20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204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908720"/>
            <a:ext cx="7024744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dirty="0" smtClean="0">
                <a:solidFill>
                  <a:srgbClr val="C00000"/>
                </a:solidFill>
              </a:rPr>
              <a:t>Критерии </a:t>
            </a:r>
            <a:r>
              <a:rPr lang="ru-RU" sz="3100" b="1" dirty="0">
                <a:solidFill>
                  <a:srgbClr val="C00000"/>
                </a:solidFill>
              </a:rPr>
              <a:t>эффективности современного урока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352928" cy="511256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sz="2600" dirty="0" smtClean="0"/>
              <a:t>Обучение </a:t>
            </a:r>
            <a:r>
              <a:rPr lang="ru-RU" sz="2600" dirty="0"/>
              <a:t>через открытие</a:t>
            </a:r>
          </a:p>
          <a:p>
            <a:pPr lvl="0"/>
            <a:r>
              <a:rPr lang="ru-RU" sz="2600" dirty="0"/>
              <a:t>Самоопределение обучаемого к выполнению той или иной образовательной деятельности.</a:t>
            </a:r>
          </a:p>
          <a:p>
            <a:pPr lvl="0"/>
            <a:r>
              <a:rPr lang="ru-RU" sz="2600" dirty="0"/>
              <a:t>Наличие дискуссий, характеризующихся различными  точками зрения по изучаемым вопросам, сопоставлением их, поиском за счет обсуждения истинной точки зрения.</a:t>
            </a:r>
          </a:p>
          <a:p>
            <a:pPr lvl="0"/>
            <a:r>
              <a:rPr lang="ru-RU" sz="2600" dirty="0"/>
              <a:t>Развитие личности</a:t>
            </a:r>
          </a:p>
          <a:p>
            <a:pPr lvl="0"/>
            <a:r>
              <a:rPr lang="ru-RU" sz="2600" dirty="0"/>
              <a:t>Способность ученика проектировать предстоящую деятельность, быть ее субъектом</a:t>
            </a:r>
          </a:p>
          <a:p>
            <a:pPr lvl="0"/>
            <a:r>
              <a:rPr lang="ru-RU" sz="2600" dirty="0"/>
              <a:t>Демократичность , открытость </a:t>
            </a:r>
          </a:p>
          <a:p>
            <a:pPr lvl="0"/>
            <a:r>
              <a:rPr lang="ru-RU" sz="2600" dirty="0"/>
              <a:t>Осознание учеником деятельности: того как, каким способом получен результат, какие при этом встречались затруднения , как они были устранены, и что чувствовал  ученик при этом.</a:t>
            </a:r>
          </a:p>
          <a:p>
            <a:pPr lvl="0"/>
            <a:r>
              <a:rPr lang="ru-RU" sz="2600" dirty="0"/>
              <a:t>Моделирование жизненно важных профессиональных затруднений в образовательном пространстве и поиск путей их решения.</a:t>
            </a:r>
          </a:p>
          <a:p>
            <a:pPr lvl="0"/>
            <a:r>
              <a:rPr lang="ru-RU" sz="2600" dirty="0"/>
              <a:t>Позволяет ученикам в коллективном поиске приходить к открытию </a:t>
            </a:r>
          </a:p>
          <a:p>
            <a:r>
              <a:rPr lang="ru-RU" sz="2600" dirty="0"/>
              <a:t>Ученик испытывает радость от преодоленной трудности учени</a:t>
            </a:r>
            <a:r>
              <a:rPr lang="ru-RU" dirty="0"/>
              <a:t>я</a:t>
            </a:r>
          </a:p>
        </p:txBody>
      </p:sp>
    </p:spTree>
    <p:extLst>
      <p:ext uri="{BB962C8B-B14F-4D97-AF65-F5344CB8AC3E}">
        <p14:creationId xmlns:p14="http://schemas.microsoft.com/office/powerpoint/2010/main" val="23426768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68</TotalTime>
  <Words>197</Words>
  <Application>Microsoft Office PowerPoint</Application>
  <PresentationFormat>Экран (4:3)</PresentationFormat>
  <Paragraphs>91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Остин</vt:lpstr>
      <vt:lpstr>«Современный урок - как основа эффективного и   качественного образования»</vt:lpstr>
      <vt:lpstr>Презентация PowerPoint</vt:lpstr>
      <vt:lpstr>Повестка педсовета</vt:lpstr>
      <vt:lpstr>Мастер классы:</vt:lpstr>
      <vt:lpstr>Современность</vt:lpstr>
      <vt:lpstr>Ассоциации «Комфорт»</vt:lpstr>
      <vt:lpstr>Ассоциации «Комфорт»</vt:lpstr>
      <vt:lpstr>             Критерии эффективности современного урока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“Современный урок - как основа эффективного и   качественного образования»</dc:title>
  <dc:creator>таня</dc:creator>
  <cp:lastModifiedBy>таня</cp:lastModifiedBy>
  <cp:revision>7</cp:revision>
  <cp:lastPrinted>2011-11-01T17:19:26Z</cp:lastPrinted>
  <dcterms:created xsi:type="dcterms:W3CDTF">2011-11-01T15:36:03Z</dcterms:created>
  <dcterms:modified xsi:type="dcterms:W3CDTF">2011-11-02T03:49:47Z</dcterms:modified>
</cp:coreProperties>
</file>