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7"/>
  </p:notesMasterIdLst>
  <p:sldIdLst>
    <p:sldId id="282" r:id="rId2"/>
    <p:sldId id="283" r:id="rId3"/>
    <p:sldId id="284" r:id="rId4"/>
    <p:sldId id="285" r:id="rId5"/>
    <p:sldId id="286" r:id="rId6"/>
    <p:sldId id="287" r:id="rId7"/>
    <p:sldId id="288" r:id="rId8"/>
    <p:sldId id="256" r:id="rId9"/>
    <p:sldId id="260" r:id="rId10"/>
    <p:sldId id="264" r:id="rId11"/>
    <p:sldId id="263" r:id="rId12"/>
    <p:sldId id="261" r:id="rId13"/>
    <p:sldId id="262" r:id="rId14"/>
    <p:sldId id="270" r:id="rId15"/>
    <p:sldId id="271" r:id="rId16"/>
    <p:sldId id="272" r:id="rId17"/>
    <p:sldId id="274" r:id="rId18"/>
    <p:sldId id="273" r:id="rId19"/>
    <p:sldId id="276" r:id="rId20"/>
    <p:sldId id="277" r:id="rId21"/>
    <p:sldId id="278" r:id="rId22"/>
    <p:sldId id="279" r:id="rId23"/>
    <p:sldId id="280" r:id="rId24"/>
    <p:sldId id="275" r:id="rId25"/>
    <p:sldId id="26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00"/>
    <a:srgbClr val="FAFE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19" autoAdjust="0"/>
    <p:restoredTop sz="93715" autoAdjust="0"/>
  </p:normalViewPr>
  <p:slideViewPr>
    <p:cSldViewPr>
      <p:cViewPr>
        <p:scale>
          <a:sx n="74" d="100"/>
          <a:sy n="74" d="100"/>
        </p:scale>
        <p:origin x="-18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62D28D-2A86-4F2E-9A83-A4E289CAC530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78876B61-3965-4D9D-BEA1-0E91E5A4FAE5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2400" dirty="0" smtClean="0"/>
            <a:t>2305 и 984</a:t>
          </a:r>
        </a:p>
        <a:p>
          <a:r>
            <a:rPr lang="ru-RU" sz="2400" dirty="0" smtClean="0">
              <a:solidFill>
                <a:srgbClr val="FFFF00"/>
              </a:solidFill>
            </a:rPr>
            <a:t>4</a:t>
          </a:r>
          <a:r>
            <a:rPr lang="ru-RU" sz="2400" dirty="0" smtClean="0"/>
            <a:t> цифры и </a:t>
          </a:r>
          <a:r>
            <a:rPr lang="ru-RU" sz="2400" dirty="0" smtClean="0">
              <a:solidFill>
                <a:srgbClr val="FFFF00"/>
              </a:solidFill>
            </a:rPr>
            <a:t>3</a:t>
          </a:r>
          <a:r>
            <a:rPr lang="ru-RU" sz="2400" dirty="0" smtClean="0"/>
            <a:t> цифры</a:t>
          </a:r>
          <a:endParaRPr lang="ru-RU" sz="2400" dirty="0"/>
        </a:p>
      </dgm:t>
    </dgm:pt>
    <dgm:pt modelId="{0EE87EA1-F4F2-435A-A571-E91C6FF1E5C3}" type="parTrans" cxnId="{B5A12BF2-66F8-4E8B-AF49-D2ED513AAB5C}">
      <dgm:prSet/>
      <dgm:spPr/>
      <dgm:t>
        <a:bodyPr/>
        <a:lstStyle/>
        <a:p>
          <a:endParaRPr lang="ru-RU"/>
        </a:p>
      </dgm:t>
    </dgm:pt>
    <dgm:pt modelId="{91183E68-F31B-43FE-9B88-2C0A5C23920F}" type="sibTrans" cxnId="{B5A12BF2-66F8-4E8B-AF49-D2ED513AAB5C}">
      <dgm:prSet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E168C680-9AB2-4977-916B-AA5DF931563A}">
      <dgm:prSet phldrT="[Текст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dirty="0" smtClean="0"/>
            <a:t>Так как </a:t>
          </a:r>
          <a:r>
            <a:rPr lang="ru-RU" dirty="0" smtClean="0">
              <a:solidFill>
                <a:srgbClr val="FFFF00"/>
              </a:solidFill>
            </a:rPr>
            <a:t>4</a:t>
          </a:r>
          <a:r>
            <a:rPr lang="en-US" dirty="0" smtClean="0"/>
            <a:t>&gt;</a:t>
          </a:r>
          <a:r>
            <a:rPr lang="en-US" dirty="0" smtClean="0">
              <a:solidFill>
                <a:srgbClr val="FFFF00"/>
              </a:solidFill>
            </a:rPr>
            <a:t>3</a:t>
          </a:r>
          <a:r>
            <a:rPr lang="ru-RU" dirty="0" smtClean="0"/>
            <a:t>, то</a:t>
          </a:r>
          <a:endParaRPr lang="ru-RU" dirty="0"/>
        </a:p>
      </dgm:t>
    </dgm:pt>
    <dgm:pt modelId="{CB4814FE-2604-4654-8349-1085E481597D}" type="parTrans" cxnId="{A6BA360F-1C33-498A-9DCA-AF262D2F1785}">
      <dgm:prSet/>
      <dgm:spPr/>
      <dgm:t>
        <a:bodyPr/>
        <a:lstStyle/>
        <a:p>
          <a:endParaRPr lang="ru-RU"/>
        </a:p>
      </dgm:t>
    </dgm:pt>
    <dgm:pt modelId="{A7B911B4-F149-4294-BA04-B13A4DC1B1CD}" type="sibTrans" cxnId="{A6BA360F-1C33-498A-9DCA-AF262D2F1785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500EA6B2-F610-4672-BB81-DBC31BE1C049}">
      <dgm:prSet phldrT="[Текст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dirty="0" smtClean="0"/>
            <a:t>2305</a:t>
          </a:r>
          <a:r>
            <a:rPr lang="en-US" dirty="0" smtClean="0"/>
            <a:t>&gt;984</a:t>
          </a:r>
          <a:endParaRPr lang="ru-RU" dirty="0"/>
        </a:p>
      </dgm:t>
    </dgm:pt>
    <dgm:pt modelId="{2815CF39-A9DE-473A-A9BC-928C470ED260}" type="parTrans" cxnId="{85C7C142-398D-4FDD-BAEC-3B3139211B24}">
      <dgm:prSet/>
      <dgm:spPr/>
      <dgm:t>
        <a:bodyPr/>
        <a:lstStyle/>
        <a:p>
          <a:endParaRPr lang="ru-RU"/>
        </a:p>
      </dgm:t>
    </dgm:pt>
    <dgm:pt modelId="{B0A210B9-71C0-409B-9375-4C34E40483DB}" type="sibTrans" cxnId="{85C7C142-398D-4FDD-BAEC-3B3139211B24}">
      <dgm:prSet/>
      <dgm:spPr/>
      <dgm:t>
        <a:bodyPr/>
        <a:lstStyle/>
        <a:p>
          <a:endParaRPr lang="ru-RU"/>
        </a:p>
      </dgm:t>
    </dgm:pt>
    <dgm:pt modelId="{24361C8C-D566-4D03-92D3-AECF76FD1A65}" type="pres">
      <dgm:prSet presAssocID="{6562D28D-2A86-4F2E-9A83-A4E289CAC530}" presName="linearFlow" presStyleCnt="0">
        <dgm:presLayoutVars>
          <dgm:resizeHandles val="exact"/>
        </dgm:presLayoutVars>
      </dgm:prSet>
      <dgm:spPr/>
    </dgm:pt>
    <dgm:pt modelId="{B588ABB6-FCA9-44CF-A79B-09DE60D5F6C0}" type="pres">
      <dgm:prSet presAssocID="{78876B61-3965-4D9D-BEA1-0E91E5A4FAE5}" presName="node" presStyleLbl="node1" presStyleIdx="0" presStyleCnt="3" custScaleX="100000" custScaleY="156616" custLinFactNeighborX="0" custLinFactNeighborY="-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314DCA-26AB-4DAE-86F8-2EC28F603F95}" type="pres">
      <dgm:prSet presAssocID="{91183E68-F31B-43FE-9B88-2C0A5C23920F}" presName="sibTrans" presStyleLbl="sibTrans2D1" presStyleIdx="0" presStyleCnt="2"/>
      <dgm:spPr/>
      <dgm:t>
        <a:bodyPr/>
        <a:lstStyle/>
        <a:p>
          <a:endParaRPr lang="ru-RU"/>
        </a:p>
      </dgm:t>
    </dgm:pt>
    <dgm:pt modelId="{91A2333A-0C5F-4BA4-8F90-90A313675773}" type="pres">
      <dgm:prSet presAssocID="{91183E68-F31B-43FE-9B88-2C0A5C23920F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C9A83225-70A1-43EE-B1F2-2D0360962A0F}" type="pres">
      <dgm:prSet presAssocID="{E168C680-9AB2-4977-916B-AA5DF931563A}" presName="node" presStyleLbl="node1" presStyleIdx="1" presStyleCnt="3" custScaleX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C6D0F8-1A27-4241-B86B-C3DFEA911436}" type="pres">
      <dgm:prSet presAssocID="{A7B911B4-F149-4294-BA04-B13A4DC1B1CD}" presName="sibTrans" presStyleLbl="sibTrans2D1" presStyleIdx="1" presStyleCnt="2"/>
      <dgm:spPr/>
      <dgm:t>
        <a:bodyPr/>
        <a:lstStyle/>
        <a:p>
          <a:endParaRPr lang="ru-RU"/>
        </a:p>
      </dgm:t>
    </dgm:pt>
    <dgm:pt modelId="{7A48E254-5C67-46DE-8A5E-32049F51CB74}" type="pres">
      <dgm:prSet presAssocID="{A7B911B4-F149-4294-BA04-B13A4DC1B1CD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D25A5285-A143-4C0D-AE47-B075E19E10E4}" type="pres">
      <dgm:prSet presAssocID="{500EA6B2-F610-4672-BB81-DBC31BE1C04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D5B3AE-8C0A-4F4F-A5FD-5F02321C5023}" type="presOf" srcId="{A7B911B4-F149-4294-BA04-B13A4DC1B1CD}" destId="{9AC6D0F8-1A27-4241-B86B-C3DFEA911436}" srcOrd="0" destOrd="0" presId="urn:microsoft.com/office/officeart/2005/8/layout/process2"/>
    <dgm:cxn modelId="{A6BA360F-1C33-498A-9DCA-AF262D2F1785}" srcId="{6562D28D-2A86-4F2E-9A83-A4E289CAC530}" destId="{E168C680-9AB2-4977-916B-AA5DF931563A}" srcOrd="1" destOrd="0" parTransId="{CB4814FE-2604-4654-8349-1085E481597D}" sibTransId="{A7B911B4-F149-4294-BA04-B13A4DC1B1CD}"/>
    <dgm:cxn modelId="{80963F04-8FCC-4EF9-B487-5D64759494B1}" type="presOf" srcId="{500EA6B2-F610-4672-BB81-DBC31BE1C049}" destId="{D25A5285-A143-4C0D-AE47-B075E19E10E4}" srcOrd="0" destOrd="0" presId="urn:microsoft.com/office/officeart/2005/8/layout/process2"/>
    <dgm:cxn modelId="{85C7C142-398D-4FDD-BAEC-3B3139211B24}" srcId="{6562D28D-2A86-4F2E-9A83-A4E289CAC530}" destId="{500EA6B2-F610-4672-BB81-DBC31BE1C049}" srcOrd="2" destOrd="0" parTransId="{2815CF39-A9DE-473A-A9BC-928C470ED260}" sibTransId="{B0A210B9-71C0-409B-9375-4C34E40483DB}"/>
    <dgm:cxn modelId="{0F6B0945-B6D0-4F34-B04A-4A86A75115F0}" type="presOf" srcId="{A7B911B4-F149-4294-BA04-B13A4DC1B1CD}" destId="{7A48E254-5C67-46DE-8A5E-32049F51CB74}" srcOrd="1" destOrd="0" presId="urn:microsoft.com/office/officeart/2005/8/layout/process2"/>
    <dgm:cxn modelId="{A7B66F50-2571-4342-8AAB-060ED9D15E76}" type="presOf" srcId="{E168C680-9AB2-4977-916B-AA5DF931563A}" destId="{C9A83225-70A1-43EE-B1F2-2D0360962A0F}" srcOrd="0" destOrd="0" presId="urn:microsoft.com/office/officeart/2005/8/layout/process2"/>
    <dgm:cxn modelId="{AD236865-EB56-429A-92B3-6FC2C4BECC6A}" type="presOf" srcId="{91183E68-F31B-43FE-9B88-2C0A5C23920F}" destId="{91A2333A-0C5F-4BA4-8F90-90A313675773}" srcOrd="1" destOrd="0" presId="urn:microsoft.com/office/officeart/2005/8/layout/process2"/>
    <dgm:cxn modelId="{44585C64-6B25-426A-BA6E-A4839DB21F3F}" type="presOf" srcId="{6562D28D-2A86-4F2E-9A83-A4E289CAC530}" destId="{24361C8C-D566-4D03-92D3-AECF76FD1A65}" srcOrd="0" destOrd="0" presId="urn:microsoft.com/office/officeart/2005/8/layout/process2"/>
    <dgm:cxn modelId="{4C1CB8FC-8A3B-4EA2-BC98-6EA43DD0A75B}" type="presOf" srcId="{91183E68-F31B-43FE-9B88-2C0A5C23920F}" destId="{8B314DCA-26AB-4DAE-86F8-2EC28F603F95}" srcOrd="0" destOrd="0" presId="urn:microsoft.com/office/officeart/2005/8/layout/process2"/>
    <dgm:cxn modelId="{3322B0BE-2486-49B2-83E0-24C3EC7FA2F0}" type="presOf" srcId="{78876B61-3965-4D9D-BEA1-0E91E5A4FAE5}" destId="{B588ABB6-FCA9-44CF-A79B-09DE60D5F6C0}" srcOrd="0" destOrd="0" presId="urn:microsoft.com/office/officeart/2005/8/layout/process2"/>
    <dgm:cxn modelId="{B5A12BF2-66F8-4E8B-AF49-D2ED513AAB5C}" srcId="{6562D28D-2A86-4F2E-9A83-A4E289CAC530}" destId="{78876B61-3965-4D9D-BEA1-0E91E5A4FAE5}" srcOrd="0" destOrd="0" parTransId="{0EE87EA1-F4F2-435A-A571-E91C6FF1E5C3}" sibTransId="{91183E68-F31B-43FE-9B88-2C0A5C23920F}"/>
    <dgm:cxn modelId="{5D2FDB2F-3C0C-4FF9-ABEE-7988F0D7C950}" type="presParOf" srcId="{24361C8C-D566-4D03-92D3-AECF76FD1A65}" destId="{B588ABB6-FCA9-44CF-A79B-09DE60D5F6C0}" srcOrd="0" destOrd="0" presId="urn:microsoft.com/office/officeart/2005/8/layout/process2"/>
    <dgm:cxn modelId="{9D7E89E9-CA2A-49E9-8244-94810B918B57}" type="presParOf" srcId="{24361C8C-D566-4D03-92D3-AECF76FD1A65}" destId="{8B314DCA-26AB-4DAE-86F8-2EC28F603F95}" srcOrd="1" destOrd="0" presId="urn:microsoft.com/office/officeart/2005/8/layout/process2"/>
    <dgm:cxn modelId="{7792B03C-D858-46BE-B11D-4D8E99C75B53}" type="presParOf" srcId="{8B314DCA-26AB-4DAE-86F8-2EC28F603F95}" destId="{91A2333A-0C5F-4BA4-8F90-90A313675773}" srcOrd="0" destOrd="0" presId="urn:microsoft.com/office/officeart/2005/8/layout/process2"/>
    <dgm:cxn modelId="{C7B36E07-64E0-48CD-AF17-71F52184958E}" type="presParOf" srcId="{24361C8C-D566-4D03-92D3-AECF76FD1A65}" destId="{C9A83225-70A1-43EE-B1F2-2D0360962A0F}" srcOrd="2" destOrd="0" presId="urn:microsoft.com/office/officeart/2005/8/layout/process2"/>
    <dgm:cxn modelId="{5F7DB39F-A4D8-4ACC-BE5E-4D673C97BEE0}" type="presParOf" srcId="{24361C8C-D566-4D03-92D3-AECF76FD1A65}" destId="{9AC6D0F8-1A27-4241-B86B-C3DFEA911436}" srcOrd="3" destOrd="0" presId="urn:microsoft.com/office/officeart/2005/8/layout/process2"/>
    <dgm:cxn modelId="{5E310A6C-42A8-4A61-9E02-85FC675D0F82}" type="presParOf" srcId="{9AC6D0F8-1A27-4241-B86B-C3DFEA911436}" destId="{7A48E254-5C67-46DE-8A5E-32049F51CB74}" srcOrd="0" destOrd="0" presId="urn:microsoft.com/office/officeart/2005/8/layout/process2"/>
    <dgm:cxn modelId="{EAD3B673-B61F-4FA2-AEDE-84F36B8CD7B4}" type="presParOf" srcId="{24361C8C-D566-4D03-92D3-AECF76FD1A65}" destId="{D25A5285-A143-4C0D-AE47-B075E19E10E4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62D28D-2A86-4F2E-9A83-A4E289CAC530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78876B61-3965-4D9D-BEA1-0E91E5A4FAE5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400" dirty="0" smtClean="0">
              <a:solidFill>
                <a:srgbClr val="FF0000"/>
              </a:solidFill>
            </a:rPr>
            <a:t>2</a:t>
          </a:r>
          <a:r>
            <a:rPr lang="ru-RU" sz="2400" dirty="0" smtClean="0"/>
            <a:t>305 и </a:t>
          </a:r>
          <a:r>
            <a:rPr lang="en-US" sz="2400" dirty="0" smtClean="0">
              <a:solidFill>
                <a:srgbClr val="FF0000"/>
              </a:solidFill>
            </a:rPr>
            <a:t>1</a:t>
          </a:r>
          <a:r>
            <a:rPr lang="en-US" sz="2400" dirty="0" smtClean="0"/>
            <a:t>178</a:t>
          </a:r>
          <a:endParaRPr lang="ru-RU" sz="2400" dirty="0" smtClean="0"/>
        </a:p>
        <a:p>
          <a:r>
            <a:rPr lang="ru-RU" sz="2400" dirty="0" smtClean="0"/>
            <a:t>4 цифры и </a:t>
          </a:r>
          <a:r>
            <a:rPr lang="en-US" sz="2400" dirty="0" smtClean="0"/>
            <a:t>4</a:t>
          </a:r>
          <a:r>
            <a:rPr lang="ru-RU" sz="2400" dirty="0" smtClean="0"/>
            <a:t> цифры</a:t>
          </a:r>
          <a:endParaRPr lang="ru-RU" sz="2400" dirty="0"/>
        </a:p>
      </dgm:t>
    </dgm:pt>
    <dgm:pt modelId="{0EE87EA1-F4F2-435A-A571-E91C6FF1E5C3}" type="parTrans" cxnId="{B5A12BF2-66F8-4E8B-AF49-D2ED513AAB5C}">
      <dgm:prSet/>
      <dgm:spPr/>
      <dgm:t>
        <a:bodyPr/>
        <a:lstStyle/>
        <a:p>
          <a:endParaRPr lang="ru-RU"/>
        </a:p>
      </dgm:t>
    </dgm:pt>
    <dgm:pt modelId="{91183E68-F31B-43FE-9B88-2C0A5C23920F}" type="sibTrans" cxnId="{B5A12BF2-66F8-4E8B-AF49-D2ED513AAB5C}">
      <dgm:prSet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E168C680-9AB2-4977-916B-AA5DF931563A}">
      <dgm:prSet phldrT="[Текст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dirty="0" smtClean="0"/>
            <a:t>Так как </a:t>
          </a:r>
          <a:r>
            <a:rPr lang="en-US" dirty="0" smtClean="0">
              <a:solidFill>
                <a:srgbClr val="FF0000"/>
              </a:solidFill>
            </a:rPr>
            <a:t>2</a:t>
          </a:r>
          <a:r>
            <a:rPr lang="en-US" dirty="0" smtClean="0"/>
            <a:t>&gt;</a:t>
          </a:r>
          <a:r>
            <a:rPr lang="en-US" dirty="0" smtClean="0">
              <a:solidFill>
                <a:srgbClr val="FF0000"/>
              </a:solidFill>
            </a:rPr>
            <a:t>1</a:t>
          </a:r>
          <a:r>
            <a:rPr lang="ru-RU" dirty="0" smtClean="0"/>
            <a:t>, то</a:t>
          </a:r>
          <a:endParaRPr lang="ru-RU" dirty="0"/>
        </a:p>
      </dgm:t>
    </dgm:pt>
    <dgm:pt modelId="{CB4814FE-2604-4654-8349-1085E481597D}" type="parTrans" cxnId="{A6BA360F-1C33-498A-9DCA-AF262D2F1785}">
      <dgm:prSet/>
      <dgm:spPr/>
      <dgm:t>
        <a:bodyPr/>
        <a:lstStyle/>
        <a:p>
          <a:endParaRPr lang="ru-RU"/>
        </a:p>
      </dgm:t>
    </dgm:pt>
    <dgm:pt modelId="{A7B911B4-F149-4294-BA04-B13A4DC1B1CD}" type="sibTrans" cxnId="{A6BA360F-1C33-498A-9DCA-AF262D2F1785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500EA6B2-F610-4672-BB81-DBC31BE1C049}">
      <dgm:prSet phldrT="[Текст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dirty="0" smtClean="0"/>
            <a:t>2305</a:t>
          </a:r>
          <a:r>
            <a:rPr lang="en-US" dirty="0" smtClean="0"/>
            <a:t>&gt;1178</a:t>
          </a:r>
          <a:endParaRPr lang="ru-RU" dirty="0"/>
        </a:p>
      </dgm:t>
    </dgm:pt>
    <dgm:pt modelId="{2815CF39-A9DE-473A-A9BC-928C470ED260}" type="parTrans" cxnId="{85C7C142-398D-4FDD-BAEC-3B3139211B24}">
      <dgm:prSet/>
      <dgm:spPr/>
      <dgm:t>
        <a:bodyPr/>
        <a:lstStyle/>
        <a:p>
          <a:endParaRPr lang="ru-RU"/>
        </a:p>
      </dgm:t>
    </dgm:pt>
    <dgm:pt modelId="{B0A210B9-71C0-409B-9375-4C34E40483DB}" type="sibTrans" cxnId="{85C7C142-398D-4FDD-BAEC-3B3139211B24}">
      <dgm:prSet/>
      <dgm:spPr/>
      <dgm:t>
        <a:bodyPr/>
        <a:lstStyle/>
        <a:p>
          <a:endParaRPr lang="ru-RU"/>
        </a:p>
      </dgm:t>
    </dgm:pt>
    <dgm:pt modelId="{24361C8C-D566-4D03-92D3-AECF76FD1A65}" type="pres">
      <dgm:prSet presAssocID="{6562D28D-2A86-4F2E-9A83-A4E289CAC530}" presName="linearFlow" presStyleCnt="0">
        <dgm:presLayoutVars>
          <dgm:resizeHandles val="exact"/>
        </dgm:presLayoutVars>
      </dgm:prSet>
      <dgm:spPr/>
    </dgm:pt>
    <dgm:pt modelId="{B588ABB6-FCA9-44CF-A79B-09DE60D5F6C0}" type="pres">
      <dgm:prSet presAssocID="{78876B61-3965-4D9D-BEA1-0E91E5A4FAE5}" presName="node" presStyleLbl="node1" presStyleIdx="0" presStyleCnt="3" custScaleX="100000" custScaleY="156616" custLinFactNeighborX="0" custLinFactNeighborY="-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314DCA-26AB-4DAE-86F8-2EC28F603F95}" type="pres">
      <dgm:prSet presAssocID="{91183E68-F31B-43FE-9B88-2C0A5C23920F}" presName="sibTrans" presStyleLbl="sibTrans2D1" presStyleIdx="0" presStyleCnt="2"/>
      <dgm:spPr/>
      <dgm:t>
        <a:bodyPr/>
        <a:lstStyle/>
        <a:p>
          <a:endParaRPr lang="ru-RU"/>
        </a:p>
      </dgm:t>
    </dgm:pt>
    <dgm:pt modelId="{91A2333A-0C5F-4BA4-8F90-90A313675773}" type="pres">
      <dgm:prSet presAssocID="{91183E68-F31B-43FE-9B88-2C0A5C23920F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C9A83225-70A1-43EE-B1F2-2D0360962A0F}" type="pres">
      <dgm:prSet presAssocID="{E168C680-9AB2-4977-916B-AA5DF931563A}" presName="node" presStyleLbl="node1" presStyleIdx="1" presStyleCnt="3" custScaleX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C6D0F8-1A27-4241-B86B-C3DFEA911436}" type="pres">
      <dgm:prSet presAssocID="{A7B911B4-F149-4294-BA04-B13A4DC1B1CD}" presName="sibTrans" presStyleLbl="sibTrans2D1" presStyleIdx="1" presStyleCnt="2"/>
      <dgm:spPr/>
      <dgm:t>
        <a:bodyPr/>
        <a:lstStyle/>
        <a:p>
          <a:endParaRPr lang="ru-RU"/>
        </a:p>
      </dgm:t>
    </dgm:pt>
    <dgm:pt modelId="{7A48E254-5C67-46DE-8A5E-32049F51CB74}" type="pres">
      <dgm:prSet presAssocID="{A7B911B4-F149-4294-BA04-B13A4DC1B1CD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D25A5285-A143-4C0D-AE47-B075E19E10E4}" type="pres">
      <dgm:prSet presAssocID="{500EA6B2-F610-4672-BB81-DBC31BE1C04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4B98DA-0A5E-4837-B7CA-3193D4F4EA8A}" type="presOf" srcId="{A7B911B4-F149-4294-BA04-B13A4DC1B1CD}" destId="{7A48E254-5C67-46DE-8A5E-32049F51CB74}" srcOrd="1" destOrd="0" presId="urn:microsoft.com/office/officeart/2005/8/layout/process2"/>
    <dgm:cxn modelId="{54F49124-70C6-4F5C-86AC-F136887AA590}" type="presOf" srcId="{78876B61-3965-4D9D-BEA1-0E91E5A4FAE5}" destId="{B588ABB6-FCA9-44CF-A79B-09DE60D5F6C0}" srcOrd="0" destOrd="0" presId="urn:microsoft.com/office/officeart/2005/8/layout/process2"/>
    <dgm:cxn modelId="{F96A5F02-8140-4EC4-84FC-87E6C66440CA}" type="presOf" srcId="{91183E68-F31B-43FE-9B88-2C0A5C23920F}" destId="{91A2333A-0C5F-4BA4-8F90-90A313675773}" srcOrd="1" destOrd="0" presId="urn:microsoft.com/office/officeart/2005/8/layout/process2"/>
    <dgm:cxn modelId="{A6BA360F-1C33-498A-9DCA-AF262D2F1785}" srcId="{6562D28D-2A86-4F2E-9A83-A4E289CAC530}" destId="{E168C680-9AB2-4977-916B-AA5DF931563A}" srcOrd="1" destOrd="0" parTransId="{CB4814FE-2604-4654-8349-1085E481597D}" sibTransId="{A7B911B4-F149-4294-BA04-B13A4DC1B1CD}"/>
    <dgm:cxn modelId="{85C7C142-398D-4FDD-BAEC-3B3139211B24}" srcId="{6562D28D-2A86-4F2E-9A83-A4E289CAC530}" destId="{500EA6B2-F610-4672-BB81-DBC31BE1C049}" srcOrd="2" destOrd="0" parTransId="{2815CF39-A9DE-473A-A9BC-928C470ED260}" sibTransId="{B0A210B9-71C0-409B-9375-4C34E40483DB}"/>
    <dgm:cxn modelId="{B4632715-7279-4E05-8027-49C7B867D8B7}" type="presOf" srcId="{E168C680-9AB2-4977-916B-AA5DF931563A}" destId="{C9A83225-70A1-43EE-B1F2-2D0360962A0F}" srcOrd="0" destOrd="0" presId="urn:microsoft.com/office/officeart/2005/8/layout/process2"/>
    <dgm:cxn modelId="{324AC9BB-C2E0-4C06-AC32-DCF9194BA7F9}" type="presOf" srcId="{500EA6B2-F610-4672-BB81-DBC31BE1C049}" destId="{D25A5285-A143-4C0D-AE47-B075E19E10E4}" srcOrd="0" destOrd="0" presId="urn:microsoft.com/office/officeart/2005/8/layout/process2"/>
    <dgm:cxn modelId="{1B1D52FA-C79D-409B-8ACE-6CDE12131636}" type="presOf" srcId="{6562D28D-2A86-4F2E-9A83-A4E289CAC530}" destId="{24361C8C-D566-4D03-92D3-AECF76FD1A65}" srcOrd="0" destOrd="0" presId="urn:microsoft.com/office/officeart/2005/8/layout/process2"/>
    <dgm:cxn modelId="{CC19FA02-74DC-4A36-840F-8C5FA1D2B0C2}" type="presOf" srcId="{91183E68-F31B-43FE-9B88-2C0A5C23920F}" destId="{8B314DCA-26AB-4DAE-86F8-2EC28F603F95}" srcOrd="0" destOrd="0" presId="urn:microsoft.com/office/officeart/2005/8/layout/process2"/>
    <dgm:cxn modelId="{B36D6BDA-4923-4D7C-9A07-7769138EAA16}" type="presOf" srcId="{A7B911B4-F149-4294-BA04-B13A4DC1B1CD}" destId="{9AC6D0F8-1A27-4241-B86B-C3DFEA911436}" srcOrd="0" destOrd="0" presId="urn:microsoft.com/office/officeart/2005/8/layout/process2"/>
    <dgm:cxn modelId="{B5A12BF2-66F8-4E8B-AF49-D2ED513AAB5C}" srcId="{6562D28D-2A86-4F2E-9A83-A4E289CAC530}" destId="{78876B61-3965-4D9D-BEA1-0E91E5A4FAE5}" srcOrd="0" destOrd="0" parTransId="{0EE87EA1-F4F2-435A-A571-E91C6FF1E5C3}" sibTransId="{91183E68-F31B-43FE-9B88-2C0A5C23920F}"/>
    <dgm:cxn modelId="{4E19885B-F669-4187-8D92-D2F6AAE6934C}" type="presParOf" srcId="{24361C8C-D566-4D03-92D3-AECF76FD1A65}" destId="{B588ABB6-FCA9-44CF-A79B-09DE60D5F6C0}" srcOrd="0" destOrd="0" presId="urn:microsoft.com/office/officeart/2005/8/layout/process2"/>
    <dgm:cxn modelId="{7DA26C70-373B-4452-A45B-6F3166B1AF8E}" type="presParOf" srcId="{24361C8C-D566-4D03-92D3-AECF76FD1A65}" destId="{8B314DCA-26AB-4DAE-86F8-2EC28F603F95}" srcOrd="1" destOrd="0" presId="urn:microsoft.com/office/officeart/2005/8/layout/process2"/>
    <dgm:cxn modelId="{DFBD21C8-CCE2-455E-B3ED-5E6FA3AF158D}" type="presParOf" srcId="{8B314DCA-26AB-4DAE-86F8-2EC28F603F95}" destId="{91A2333A-0C5F-4BA4-8F90-90A313675773}" srcOrd="0" destOrd="0" presId="urn:microsoft.com/office/officeart/2005/8/layout/process2"/>
    <dgm:cxn modelId="{019DD245-9DEF-4B09-8A79-626D84C28CD5}" type="presParOf" srcId="{24361C8C-D566-4D03-92D3-AECF76FD1A65}" destId="{C9A83225-70A1-43EE-B1F2-2D0360962A0F}" srcOrd="2" destOrd="0" presId="urn:microsoft.com/office/officeart/2005/8/layout/process2"/>
    <dgm:cxn modelId="{042E187F-B6B7-435E-97F5-0C9A2414A13A}" type="presParOf" srcId="{24361C8C-D566-4D03-92D3-AECF76FD1A65}" destId="{9AC6D0F8-1A27-4241-B86B-C3DFEA911436}" srcOrd="3" destOrd="0" presId="urn:microsoft.com/office/officeart/2005/8/layout/process2"/>
    <dgm:cxn modelId="{2A871FA9-313B-4CA8-B0A0-ED65EE505627}" type="presParOf" srcId="{9AC6D0F8-1A27-4241-B86B-C3DFEA911436}" destId="{7A48E254-5C67-46DE-8A5E-32049F51CB74}" srcOrd="0" destOrd="0" presId="urn:microsoft.com/office/officeart/2005/8/layout/process2"/>
    <dgm:cxn modelId="{300D82B6-CFBC-4755-9D01-5759E4AD80BA}" type="presParOf" srcId="{24361C8C-D566-4D03-92D3-AECF76FD1A65}" destId="{D25A5285-A143-4C0D-AE47-B075E19E10E4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62D28D-2A86-4F2E-9A83-A4E289CAC530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78876B61-3965-4D9D-BEA1-0E91E5A4FAE5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400" dirty="0" smtClean="0"/>
            <a:t>2</a:t>
          </a:r>
          <a:r>
            <a:rPr lang="ru-RU" sz="2400" dirty="0" smtClean="0">
              <a:solidFill>
                <a:srgbClr val="FF0000"/>
              </a:solidFill>
            </a:rPr>
            <a:t>3</a:t>
          </a:r>
          <a:r>
            <a:rPr lang="ru-RU" sz="2400" dirty="0" smtClean="0"/>
            <a:t>05 и </a:t>
          </a:r>
          <a:r>
            <a:rPr lang="en-US" sz="2400" dirty="0" smtClean="0"/>
            <a:t>2</a:t>
          </a:r>
          <a:r>
            <a:rPr lang="en-US" sz="2400" dirty="0" smtClean="0">
              <a:solidFill>
                <a:srgbClr val="FF0000"/>
              </a:solidFill>
            </a:rPr>
            <a:t>1</a:t>
          </a:r>
          <a:r>
            <a:rPr lang="en-US" sz="2400" dirty="0" smtClean="0"/>
            <a:t>86</a:t>
          </a:r>
          <a:endParaRPr lang="ru-RU" sz="2400" dirty="0" smtClean="0"/>
        </a:p>
        <a:p>
          <a:r>
            <a:rPr lang="ru-RU" sz="2400" dirty="0" smtClean="0"/>
            <a:t>4 цифры и 3 цифры</a:t>
          </a:r>
          <a:endParaRPr lang="ru-RU" sz="2400" dirty="0"/>
        </a:p>
      </dgm:t>
    </dgm:pt>
    <dgm:pt modelId="{0EE87EA1-F4F2-435A-A571-E91C6FF1E5C3}" type="parTrans" cxnId="{B5A12BF2-66F8-4E8B-AF49-D2ED513AAB5C}">
      <dgm:prSet/>
      <dgm:spPr/>
      <dgm:t>
        <a:bodyPr/>
        <a:lstStyle/>
        <a:p>
          <a:endParaRPr lang="ru-RU"/>
        </a:p>
      </dgm:t>
    </dgm:pt>
    <dgm:pt modelId="{91183E68-F31B-43FE-9B88-2C0A5C23920F}" type="sibTrans" cxnId="{B5A12BF2-66F8-4E8B-AF49-D2ED513AAB5C}">
      <dgm:prSet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E168C680-9AB2-4977-916B-AA5DF931563A}">
      <dgm:prSet phldrT="[Текст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dirty="0" smtClean="0"/>
            <a:t>Так как </a:t>
          </a:r>
          <a:r>
            <a:rPr lang="en-US" dirty="0" smtClean="0">
              <a:solidFill>
                <a:srgbClr val="FF0000"/>
              </a:solidFill>
            </a:rPr>
            <a:t>3</a:t>
          </a:r>
          <a:r>
            <a:rPr lang="en-US" dirty="0" smtClean="0"/>
            <a:t>&gt;</a:t>
          </a:r>
          <a:r>
            <a:rPr lang="en-US" dirty="0" smtClean="0">
              <a:solidFill>
                <a:srgbClr val="FF0000"/>
              </a:solidFill>
            </a:rPr>
            <a:t>1</a:t>
          </a:r>
          <a:r>
            <a:rPr lang="ru-RU" dirty="0" smtClean="0"/>
            <a:t>, то</a:t>
          </a:r>
          <a:endParaRPr lang="ru-RU" dirty="0"/>
        </a:p>
      </dgm:t>
    </dgm:pt>
    <dgm:pt modelId="{CB4814FE-2604-4654-8349-1085E481597D}" type="parTrans" cxnId="{A6BA360F-1C33-498A-9DCA-AF262D2F1785}">
      <dgm:prSet/>
      <dgm:spPr/>
      <dgm:t>
        <a:bodyPr/>
        <a:lstStyle/>
        <a:p>
          <a:endParaRPr lang="ru-RU"/>
        </a:p>
      </dgm:t>
    </dgm:pt>
    <dgm:pt modelId="{A7B911B4-F149-4294-BA04-B13A4DC1B1CD}" type="sibTrans" cxnId="{A6BA360F-1C33-498A-9DCA-AF262D2F1785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500EA6B2-F610-4672-BB81-DBC31BE1C049}">
      <dgm:prSet phldrT="[Текст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dirty="0" smtClean="0"/>
            <a:t>2305</a:t>
          </a:r>
          <a:r>
            <a:rPr lang="en-US" dirty="0" smtClean="0"/>
            <a:t>&gt;2186</a:t>
          </a:r>
          <a:endParaRPr lang="ru-RU" dirty="0"/>
        </a:p>
      </dgm:t>
    </dgm:pt>
    <dgm:pt modelId="{2815CF39-A9DE-473A-A9BC-928C470ED260}" type="parTrans" cxnId="{85C7C142-398D-4FDD-BAEC-3B3139211B24}">
      <dgm:prSet/>
      <dgm:spPr/>
      <dgm:t>
        <a:bodyPr/>
        <a:lstStyle/>
        <a:p>
          <a:endParaRPr lang="ru-RU"/>
        </a:p>
      </dgm:t>
    </dgm:pt>
    <dgm:pt modelId="{B0A210B9-71C0-409B-9375-4C34E40483DB}" type="sibTrans" cxnId="{85C7C142-398D-4FDD-BAEC-3B3139211B24}">
      <dgm:prSet/>
      <dgm:spPr/>
      <dgm:t>
        <a:bodyPr/>
        <a:lstStyle/>
        <a:p>
          <a:endParaRPr lang="ru-RU"/>
        </a:p>
      </dgm:t>
    </dgm:pt>
    <dgm:pt modelId="{24361C8C-D566-4D03-92D3-AECF76FD1A65}" type="pres">
      <dgm:prSet presAssocID="{6562D28D-2A86-4F2E-9A83-A4E289CAC530}" presName="linearFlow" presStyleCnt="0">
        <dgm:presLayoutVars>
          <dgm:resizeHandles val="exact"/>
        </dgm:presLayoutVars>
      </dgm:prSet>
      <dgm:spPr/>
    </dgm:pt>
    <dgm:pt modelId="{B588ABB6-FCA9-44CF-A79B-09DE60D5F6C0}" type="pres">
      <dgm:prSet presAssocID="{78876B61-3965-4D9D-BEA1-0E91E5A4FAE5}" presName="node" presStyleLbl="node1" presStyleIdx="0" presStyleCnt="3" custScaleX="100000" custScaleY="156616" custLinFactNeighborX="0" custLinFactNeighborY="-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314DCA-26AB-4DAE-86F8-2EC28F603F95}" type="pres">
      <dgm:prSet presAssocID="{91183E68-F31B-43FE-9B88-2C0A5C23920F}" presName="sibTrans" presStyleLbl="sibTrans2D1" presStyleIdx="0" presStyleCnt="2"/>
      <dgm:spPr/>
      <dgm:t>
        <a:bodyPr/>
        <a:lstStyle/>
        <a:p>
          <a:endParaRPr lang="ru-RU"/>
        </a:p>
      </dgm:t>
    </dgm:pt>
    <dgm:pt modelId="{91A2333A-0C5F-4BA4-8F90-90A313675773}" type="pres">
      <dgm:prSet presAssocID="{91183E68-F31B-43FE-9B88-2C0A5C23920F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C9A83225-70A1-43EE-B1F2-2D0360962A0F}" type="pres">
      <dgm:prSet presAssocID="{E168C680-9AB2-4977-916B-AA5DF931563A}" presName="node" presStyleLbl="node1" presStyleIdx="1" presStyleCnt="3" custScaleX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C6D0F8-1A27-4241-B86B-C3DFEA911436}" type="pres">
      <dgm:prSet presAssocID="{A7B911B4-F149-4294-BA04-B13A4DC1B1CD}" presName="sibTrans" presStyleLbl="sibTrans2D1" presStyleIdx="1" presStyleCnt="2"/>
      <dgm:spPr/>
      <dgm:t>
        <a:bodyPr/>
        <a:lstStyle/>
        <a:p>
          <a:endParaRPr lang="ru-RU"/>
        </a:p>
      </dgm:t>
    </dgm:pt>
    <dgm:pt modelId="{7A48E254-5C67-46DE-8A5E-32049F51CB74}" type="pres">
      <dgm:prSet presAssocID="{A7B911B4-F149-4294-BA04-B13A4DC1B1CD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D25A5285-A143-4C0D-AE47-B075E19E10E4}" type="pres">
      <dgm:prSet presAssocID="{500EA6B2-F610-4672-BB81-DBC31BE1C04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0B49E6-71EC-4596-99A7-6FF24CF6D573}" type="presOf" srcId="{78876B61-3965-4D9D-BEA1-0E91E5A4FAE5}" destId="{B588ABB6-FCA9-44CF-A79B-09DE60D5F6C0}" srcOrd="0" destOrd="0" presId="urn:microsoft.com/office/officeart/2005/8/layout/process2"/>
    <dgm:cxn modelId="{A6BA360F-1C33-498A-9DCA-AF262D2F1785}" srcId="{6562D28D-2A86-4F2E-9A83-A4E289CAC530}" destId="{E168C680-9AB2-4977-916B-AA5DF931563A}" srcOrd="1" destOrd="0" parTransId="{CB4814FE-2604-4654-8349-1085E481597D}" sibTransId="{A7B911B4-F149-4294-BA04-B13A4DC1B1CD}"/>
    <dgm:cxn modelId="{075A3142-475D-4A8E-B85B-5F034DFE4418}" type="presOf" srcId="{91183E68-F31B-43FE-9B88-2C0A5C23920F}" destId="{8B314DCA-26AB-4DAE-86F8-2EC28F603F95}" srcOrd="0" destOrd="0" presId="urn:microsoft.com/office/officeart/2005/8/layout/process2"/>
    <dgm:cxn modelId="{85C7C142-398D-4FDD-BAEC-3B3139211B24}" srcId="{6562D28D-2A86-4F2E-9A83-A4E289CAC530}" destId="{500EA6B2-F610-4672-BB81-DBC31BE1C049}" srcOrd="2" destOrd="0" parTransId="{2815CF39-A9DE-473A-A9BC-928C470ED260}" sibTransId="{B0A210B9-71C0-409B-9375-4C34E40483DB}"/>
    <dgm:cxn modelId="{E3210075-EF31-4A68-A66E-AA63BBF297BF}" type="presOf" srcId="{6562D28D-2A86-4F2E-9A83-A4E289CAC530}" destId="{24361C8C-D566-4D03-92D3-AECF76FD1A65}" srcOrd="0" destOrd="0" presId="urn:microsoft.com/office/officeart/2005/8/layout/process2"/>
    <dgm:cxn modelId="{2A8611CC-90F1-42D8-ACF5-5AF88E04B02F}" type="presOf" srcId="{91183E68-F31B-43FE-9B88-2C0A5C23920F}" destId="{91A2333A-0C5F-4BA4-8F90-90A313675773}" srcOrd="1" destOrd="0" presId="urn:microsoft.com/office/officeart/2005/8/layout/process2"/>
    <dgm:cxn modelId="{036BC13A-30CC-489D-B665-B70285ADA607}" type="presOf" srcId="{E168C680-9AB2-4977-916B-AA5DF931563A}" destId="{C9A83225-70A1-43EE-B1F2-2D0360962A0F}" srcOrd="0" destOrd="0" presId="urn:microsoft.com/office/officeart/2005/8/layout/process2"/>
    <dgm:cxn modelId="{4234F23F-371E-4269-B527-B2F168B1725C}" type="presOf" srcId="{500EA6B2-F610-4672-BB81-DBC31BE1C049}" destId="{D25A5285-A143-4C0D-AE47-B075E19E10E4}" srcOrd="0" destOrd="0" presId="urn:microsoft.com/office/officeart/2005/8/layout/process2"/>
    <dgm:cxn modelId="{DAA17C30-19C2-4E7C-B71D-6FF6524B4F19}" type="presOf" srcId="{A7B911B4-F149-4294-BA04-B13A4DC1B1CD}" destId="{7A48E254-5C67-46DE-8A5E-32049F51CB74}" srcOrd="1" destOrd="0" presId="urn:microsoft.com/office/officeart/2005/8/layout/process2"/>
    <dgm:cxn modelId="{B5A12BF2-66F8-4E8B-AF49-D2ED513AAB5C}" srcId="{6562D28D-2A86-4F2E-9A83-A4E289CAC530}" destId="{78876B61-3965-4D9D-BEA1-0E91E5A4FAE5}" srcOrd="0" destOrd="0" parTransId="{0EE87EA1-F4F2-435A-A571-E91C6FF1E5C3}" sibTransId="{91183E68-F31B-43FE-9B88-2C0A5C23920F}"/>
    <dgm:cxn modelId="{6B3C52B0-B487-4441-8B42-7D06A5EAAFB3}" type="presOf" srcId="{A7B911B4-F149-4294-BA04-B13A4DC1B1CD}" destId="{9AC6D0F8-1A27-4241-B86B-C3DFEA911436}" srcOrd="0" destOrd="0" presId="urn:microsoft.com/office/officeart/2005/8/layout/process2"/>
    <dgm:cxn modelId="{3965629A-FE4A-4AA0-9D50-738E8AC873F1}" type="presParOf" srcId="{24361C8C-D566-4D03-92D3-AECF76FD1A65}" destId="{B588ABB6-FCA9-44CF-A79B-09DE60D5F6C0}" srcOrd="0" destOrd="0" presId="urn:microsoft.com/office/officeart/2005/8/layout/process2"/>
    <dgm:cxn modelId="{EC88DCF7-9333-432B-9069-A9603863EF5A}" type="presParOf" srcId="{24361C8C-D566-4D03-92D3-AECF76FD1A65}" destId="{8B314DCA-26AB-4DAE-86F8-2EC28F603F95}" srcOrd="1" destOrd="0" presId="urn:microsoft.com/office/officeart/2005/8/layout/process2"/>
    <dgm:cxn modelId="{4C474FE7-B6DB-4889-B0BB-BE0EF1D48D4B}" type="presParOf" srcId="{8B314DCA-26AB-4DAE-86F8-2EC28F603F95}" destId="{91A2333A-0C5F-4BA4-8F90-90A313675773}" srcOrd="0" destOrd="0" presId="urn:microsoft.com/office/officeart/2005/8/layout/process2"/>
    <dgm:cxn modelId="{8581D84B-3E08-41F5-8446-F35C7871AB05}" type="presParOf" srcId="{24361C8C-D566-4D03-92D3-AECF76FD1A65}" destId="{C9A83225-70A1-43EE-B1F2-2D0360962A0F}" srcOrd="2" destOrd="0" presId="urn:microsoft.com/office/officeart/2005/8/layout/process2"/>
    <dgm:cxn modelId="{E59A5B6D-5916-457D-BE64-62785DE22C43}" type="presParOf" srcId="{24361C8C-D566-4D03-92D3-AECF76FD1A65}" destId="{9AC6D0F8-1A27-4241-B86B-C3DFEA911436}" srcOrd="3" destOrd="0" presId="urn:microsoft.com/office/officeart/2005/8/layout/process2"/>
    <dgm:cxn modelId="{C4571AC5-5F32-4B00-985D-2A1077697A26}" type="presParOf" srcId="{9AC6D0F8-1A27-4241-B86B-C3DFEA911436}" destId="{7A48E254-5C67-46DE-8A5E-32049F51CB74}" srcOrd="0" destOrd="0" presId="urn:microsoft.com/office/officeart/2005/8/layout/process2"/>
    <dgm:cxn modelId="{32D06563-E69F-43AF-B6B7-B673855EE838}" type="presParOf" srcId="{24361C8C-D566-4D03-92D3-AECF76FD1A65}" destId="{D25A5285-A143-4C0D-AE47-B075E19E10E4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88ABB6-FCA9-44CF-A79B-09DE60D5F6C0}">
      <dsp:nvSpPr>
        <dsp:cNvPr id="0" name=""/>
        <dsp:cNvSpPr/>
      </dsp:nvSpPr>
      <dsp:spPr>
        <a:xfrm>
          <a:off x="0" y="2638"/>
          <a:ext cx="2846851" cy="1850488"/>
        </a:xfrm>
        <a:prstGeom prst="roundRect">
          <a:avLst>
            <a:gd name="adj" fmla="val 10000"/>
          </a:avLst>
        </a:prstGeom>
        <a:solidFill>
          <a:srgbClr val="C00000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2305 и 984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FFFF00"/>
              </a:solidFill>
            </a:rPr>
            <a:t>4</a:t>
          </a:r>
          <a:r>
            <a:rPr lang="ru-RU" sz="2400" kern="1200" dirty="0" smtClean="0"/>
            <a:t> цифры и </a:t>
          </a:r>
          <a:r>
            <a:rPr lang="ru-RU" sz="2400" kern="1200" dirty="0" smtClean="0">
              <a:solidFill>
                <a:srgbClr val="FFFF00"/>
              </a:solidFill>
            </a:rPr>
            <a:t>3</a:t>
          </a:r>
          <a:r>
            <a:rPr lang="ru-RU" sz="2400" kern="1200" dirty="0" smtClean="0"/>
            <a:t> цифры</a:t>
          </a:r>
          <a:endParaRPr lang="ru-RU" sz="2400" kern="1200" dirty="0"/>
        </a:p>
      </dsp:txBody>
      <dsp:txXfrm>
        <a:off x="54199" y="56837"/>
        <a:ext cx="2738453" cy="1742090"/>
      </dsp:txXfrm>
    </dsp:sp>
    <dsp:sp modelId="{8B314DCA-26AB-4DAE-86F8-2EC28F603F95}">
      <dsp:nvSpPr>
        <dsp:cNvPr id="0" name=""/>
        <dsp:cNvSpPr/>
      </dsp:nvSpPr>
      <dsp:spPr>
        <a:xfrm rot="5400000">
          <a:off x="1201848" y="1882715"/>
          <a:ext cx="443154" cy="531695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-5400000">
        <a:off x="1263917" y="1926985"/>
        <a:ext cx="319017" cy="310208"/>
      </dsp:txXfrm>
    </dsp:sp>
    <dsp:sp modelId="{C9A83225-70A1-43EE-B1F2-2D0360962A0F}">
      <dsp:nvSpPr>
        <dsp:cNvPr id="0" name=""/>
        <dsp:cNvSpPr/>
      </dsp:nvSpPr>
      <dsp:spPr>
        <a:xfrm>
          <a:off x="0" y="2443999"/>
          <a:ext cx="2846851" cy="1181544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Так как </a:t>
          </a:r>
          <a:r>
            <a:rPr lang="ru-RU" sz="2700" kern="1200" dirty="0" smtClean="0">
              <a:solidFill>
                <a:srgbClr val="FFFF00"/>
              </a:solidFill>
            </a:rPr>
            <a:t>4</a:t>
          </a:r>
          <a:r>
            <a:rPr lang="en-US" sz="2700" kern="1200" dirty="0" smtClean="0"/>
            <a:t>&gt;</a:t>
          </a:r>
          <a:r>
            <a:rPr lang="en-US" sz="2700" kern="1200" dirty="0" smtClean="0">
              <a:solidFill>
                <a:srgbClr val="FFFF00"/>
              </a:solidFill>
            </a:rPr>
            <a:t>3</a:t>
          </a:r>
          <a:r>
            <a:rPr lang="ru-RU" sz="2700" kern="1200" dirty="0" smtClean="0"/>
            <a:t>, то</a:t>
          </a:r>
          <a:endParaRPr lang="ru-RU" sz="2700" kern="1200" dirty="0"/>
        </a:p>
      </dsp:txBody>
      <dsp:txXfrm>
        <a:off x="34606" y="2478605"/>
        <a:ext cx="2777639" cy="1112332"/>
      </dsp:txXfrm>
    </dsp:sp>
    <dsp:sp modelId="{9AC6D0F8-1A27-4241-B86B-C3DFEA911436}">
      <dsp:nvSpPr>
        <dsp:cNvPr id="0" name=""/>
        <dsp:cNvSpPr/>
      </dsp:nvSpPr>
      <dsp:spPr>
        <a:xfrm rot="5400000">
          <a:off x="1201885" y="3655082"/>
          <a:ext cx="443079" cy="5316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-5400000">
        <a:off x="1263916" y="3699390"/>
        <a:ext cx="319017" cy="310155"/>
      </dsp:txXfrm>
    </dsp:sp>
    <dsp:sp modelId="{D25A5285-A143-4C0D-AE47-B075E19E10E4}">
      <dsp:nvSpPr>
        <dsp:cNvPr id="0" name=""/>
        <dsp:cNvSpPr/>
      </dsp:nvSpPr>
      <dsp:spPr>
        <a:xfrm>
          <a:off x="0" y="4216316"/>
          <a:ext cx="2846851" cy="1181544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2305</a:t>
          </a:r>
          <a:r>
            <a:rPr lang="en-US" sz="2700" kern="1200" dirty="0" smtClean="0"/>
            <a:t>&gt;984</a:t>
          </a:r>
          <a:endParaRPr lang="ru-RU" sz="2700" kern="1200" dirty="0"/>
        </a:p>
      </dsp:txBody>
      <dsp:txXfrm>
        <a:off x="34606" y="4250922"/>
        <a:ext cx="2777639" cy="11123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88ABB6-FCA9-44CF-A79B-09DE60D5F6C0}">
      <dsp:nvSpPr>
        <dsp:cNvPr id="0" name=""/>
        <dsp:cNvSpPr/>
      </dsp:nvSpPr>
      <dsp:spPr>
        <a:xfrm>
          <a:off x="0" y="2638"/>
          <a:ext cx="2846851" cy="1850488"/>
        </a:xfrm>
        <a:prstGeom prst="roundRect">
          <a:avLst>
            <a:gd name="adj" fmla="val 10000"/>
          </a:avLst>
        </a:prstGeom>
        <a:solidFill>
          <a:srgbClr val="0070C0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FF0000"/>
              </a:solidFill>
            </a:rPr>
            <a:t>2</a:t>
          </a:r>
          <a:r>
            <a:rPr lang="ru-RU" sz="2400" kern="1200" dirty="0" smtClean="0"/>
            <a:t>305 и </a:t>
          </a:r>
          <a:r>
            <a:rPr lang="en-US" sz="2400" kern="1200" dirty="0" smtClean="0">
              <a:solidFill>
                <a:srgbClr val="FF0000"/>
              </a:solidFill>
            </a:rPr>
            <a:t>1</a:t>
          </a:r>
          <a:r>
            <a:rPr lang="en-US" sz="2400" kern="1200" dirty="0" smtClean="0"/>
            <a:t>178</a:t>
          </a:r>
          <a:endParaRPr lang="ru-RU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4 цифры и </a:t>
          </a:r>
          <a:r>
            <a:rPr lang="en-US" sz="2400" kern="1200" dirty="0" smtClean="0"/>
            <a:t>4</a:t>
          </a:r>
          <a:r>
            <a:rPr lang="ru-RU" sz="2400" kern="1200" dirty="0" smtClean="0"/>
            <a:t> цифры</a:t>
          </a:r>
          <a:endParaRPr lang="ru-RU" sz="2400" kern="1200" dirty="0"/>
        </a:p>
      </dsp:txBody>
      <dsp:txXfrm>
        <a:off x="54199" y="56837"/>
        <a:ext cx="2738453" cy="1742090"/>
      </dsp:txXfrm>
    </dsp:sp>
    <dsp:sp modelId="{8B314DCA-26AB-4DAE-86F8-2EC28F603F95}">
      <dsp:nvSpPr>
        <dsp:cNvPr id="0" name=""/>
        <dsp:cNvSpPr/>
      </dsp:nvSpPr>
      <dsp:spPr>
        <a:xfrm rot="5400000">
          <a:off x="1201848" y="1882715"/>
          <a:ext cx="443154" cy="531695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-5400000">
        <a:off x="1263917" y="1926985"/>
        <a:ext cx="319017" cy="310208"/>
      </dsp:txXfrm>
    </dsp:sp>
    <dsp:sp modelId="{C9A83225-70A1-43EE-B1F2-2D0360962A0F}">
      <dsp:nvSpPr>
        <dsp:cNvPr id="0" name=""/>
        <dsp:cNvSpPr/>
      </dsp:nvSpPr>
      <dsp:spPr>
        <a:xfrm>
          <a:off x="0" y="2443999"/>
          <a:ext cx="2846851" cy="1181544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Так как </a:t>
          </a:r>
          <a:r>
            <a:rPr lang="en-US" sz="2400" kern="1200" dirty="0" smtClean="0">
              <a:solidFill>
                <a:srgbClr val="FF0000"/>
              </a:solidFill>
            </a:rPr>
            <a:t>2</a:t>
          </a:r>
          <a:r>
            <a:rPr lang="en-US" sz="2400" kern="1200" dirty="0" smtClean="0"/>
            <a:t>&gt;</a:t>
          </a:r>
          <a:r>
            <a:rPr lang="en-US" sz="2400" kern="1200" dirty="0" smtClean="0">
              <a:solidFill>
                <a:srgbClr val="FF0000"/>
              </a:solidFill>
            </a:rPr>
            <a:t>1</a:t>
          </a:r>
          <a:r>
            <a:rPr lang="ru-RU" sz="2400" kern="1200" dirty="0" smtClean="0"/>
            <a:t>, то</a:t>
          </a:r>
          <a:endParaRPr lang="ru-RU" sz="2400" kern="1200" dirty="0"/>
        </a:p>
      </dsp:txBody>
      <dsp:txXfrm>
        <a:off x="34606" y="2478605"/>
        <a:ext cx="2777639" cy="1112332"/>
      </dsp:txXfrm>
    </dsp:sp>
    <dsp:sp modelId="{9AC6D0F8-1A27-4241-B86B-C3DFEA911436}">
      <dsp:nvSpPr>
        <dsp:cNvPr id="0" name=""/>
        <dsp:cNvSpPr/>
      </dsp:nvSpPr>
      <dsp:spPr>
        <a:xfrm rot="5400000">
          <a:off x="1201885" y="3655082"/>
          <a:ext cx="443079" cy="5316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-5400000">
        <a:off x="1263916" y="3699390"/>
        <a:ext cx="319017" cy="310155"/>
      </dsp:txXfrm>
    </dsp:sp>
    <dsp:sp modelId="{D25A5285-A143-4C0D-AE47-B075E19E10E4}">
      <dsp:nvSpPr>
        <dsp:cNvPr id="0" name=""/>
        <dsp:cNvSpPr/>
      </dsp:nvSpPr>
      <dsp:spPr>
        <a:xfrm>
          <a:off x="0" y="4216316"/>
          <a:ext cx="2846851" cy="1181544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2305</a:t>
          </a:r>
          <a:r>
            <a:rPr lang="en-US" sz="2400" kern="1200" dirty="0" smtClean="0"/>
            <a:t>&gt;1178</a:t>
          </a:r>
          <a:endParaRPr lang="ru-RU" sz="2400" kern="1200" dirty="0"/>
        </a:p>
      </dsp:txBody>
      <dsp:txXfrm>
        <a:off x="34606" y="4250922"/>
        <a:ext cx="2777639" cy="11123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88ABB6-FCA9-44CF-A79B-09DE60D5F6C0}">
      <dsp:nvSpPr>
        <dsp:cNvPr id="0" name=""/>
        <dsp:cNvSpPr/>
      </dsp:nvSpPr>
      <dsp:spPr>
        <a:xfrm>
          <a:off x="0" y="2638"/>
          <a:ext cx="2846851" cy="1850488"/>
        </a:xfrm>
        <a:prstGeom prst="roundRect">
          <a:avLst>
            <a:gd name="adj" fmla="val 10000"/>
          </a:avLst>
        </a:prstGeom>
        <a:solidFill>
          <a:srgbClr val="0070C0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</a:t>
          </a:r>
          <a:r>
            <a:rPr lang="ru-RU" sz="2400" kern="1200" dirty="0" smtClean="0">
              <a:solidFill>
                <a:srgbClr val="FF0000"/>
              </a:solidFill>
            </a:rPr>
            <a:t>3</a:t>
          </a:r>
          <a:r>
            <a:rPr lang="ru-RU" sz="2400" kern="1200" dirty="0" smtClean="0"/>
            <a:t>05 и </a:t>
          </a:r>
          <a:r>
            <a:rPr lang="en-US" sz="2400" kern="1200" dirty="0" smtClean="0"/>
            <a:t>2</a:t>
          </a:r>
          <a:r>
            <a:rPr lang="en-US" sz="2400" kern="1200" dirty="0" smtClean="0">
              <a:solidFill>
                <a:srgbClr val="FF0000"/>
              </a:solidFill>
            </a:rPr>
            <a:t>1</a:t>
          </a:r>
          <a:r>
            <a:rPr lang="en-US" sz="2400" kern="1200" dirty="0" smtClean="0"/>
            <a:t>86</a:t>
          </a:r>
          <a:endParaRPr lang="ru-RU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4 цифры и 3 цифры</a:t>
          </a:r>
          <a:endParaRPr lang="ru-RU" sz="2400" kern="1200" dirty="0"/>
        </a:p>
      </dsp:txBody>
      <dsp:txXfrm>
        <a:off x="54199" y="56837"/>
        <a:ext cx="2738453" cy="1742090"/>
      </dsp:txXfrm>
    </dsp:sp>
    <dsp:sp modelId="{8B314DCA-26AB-4DAE-86F8-2EC28F603F95}">
      <dsp:nvSpPr>
        <dsp:cNvPr id="0" name=""/>
        <dsp:cNvSpPr/>
      </dsp:nvSpPr>
      <dsp:spPr>
        <a:xfrm rot="5400000">
          <a:off x="1201848" y="1882715"/>
          <a:ext cx="443154" cy="531695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-5400000">
        <a:off x="1263917" y="1926985"/>
        <a:ext cx="319017" cy="310208"/>
      </dsp:txXfrm>
    </dsp:sp>
    <dsp:sp modelId="{C9A83225-70A1-43EE-B1F2-2D0360962A0F}">
      <dsp:nvSpPr>
        <dsp:cNvPr id="0" name=""/>
        <dsp:cNvSpPr/>
      </dsp:nvSpPr>
      <dsp:spPr>
        <a:xfrm>
          <a:off x="0" y="2443999"/>
          <a:ext cx="2846851" cy="1181544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Так как </a:t>
          </a:r>
          <a:r>
            <a:rPr lang="en-US" sz="2400" kern="1200" dirty="0" smtClean="0">
              <a:solidFill>
                <a:srgbClr val="FF0000"/>
              </a:solidFill>
            </a:rPr>
            <a:t>3</a:t>
          </a:r>
          <a:r>
            <a:rPr lang="en-US" sz="2400" kern="1200" dirty="0" smtClean="0"/>
            <a:t>&gt;</a:t>
          </a:r>
          <a:r>
            <a:rPr lang="en-US" sz="2400" kern="1200" dirty="0" smtClean="0">
              <a:solidFill>
                <a:srgbClr val="FF0000"/>
              </a:solidFill>
            </a:rPr>
            <a:t>1</a:t>
          </a:r>
          <a:r>
            <a:rPr lang="ru-RU" sz="2400" kern="1200" dirty="0" smtClean="0"/>
            <a:t>, то</a:t>
          </a:r>
          <a:endParaRPr lang="ru-RU" sz="2400" kern="1200" dirty="0"/>
        </a:p>
      </dsp:txBody>
      <dsp:txXfrm>
        <a:off x="34606" y="2478605"/>
        <a:ext cx="2777639" cy="1112332"/>
      </dsp:txXfrm>
    </dsp:sp>
    <dsp:sp modelId="{9AC6D0F8-1A27-4241-B86B-C3DFEA911436}">
      <dsp:nvSpPr>
        <dsp:cNvPr id="0" name=""/>
        <dsp:cNvSpPr/>
      </dsp:nvSpPr>
      <dsp:spPr>
        <a:xfrm rot="5400000">
          <a:off x="1201885" y="3655082"/>
          <a:ext cx="443079" cy="5316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-5400000">
        <a:off x="1263916" y="3699390"/>
        <a:ext cx="319017" cy="310155"/>
      </dsp:txXfrm>
    </dsp:sp>
    <dsp:sp modelId="{D25A5285-A143-4C0D-AE47-B075E19E10E4}">
      <dsp:nvSpPr>
        <dsp:cNvPr id="0" name=""/>
        <dsp:cNvSpPr/>
      </dsp:nvSpPr>
      <dsp:spPr>
        <a:xfrm>
          <a:off x="0" y="4216316"/>
          <a:ext cx="2846851" cy="1181544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2305</a:t>
          </a:r>
          <a:r>
            <a:rPr lang="en-US" sz="2400" kern="1200" dirty="0" smtClean="0"/>
            <a:t>&gt;2186</a:t>
          </a:r>
          <a:endParaRPr lang="ru-RU" sz="2400" kern="1200" dirty="0"/>
        </a:p>
      </dsp:txBody>
      <dsp:txXfrm>
        <a:off x="34606" y="4250922"/>
        <a:ext cx="2777639" cy="11123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06E32E-5EEB-42ED-B804-A6387340CD03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CBA6C-5A7C-4AB3-9166-E3F8BC720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236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1152128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/>
              <a:t>1. Цена одного деления шкалы на рисунке составляет: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1772816"/>
            <a:ext cx="8183880" cy="4104456"/>
          </a:xfrm>
        </p:spPr>
        <p:txBody>
          <a:bodyPr/>
          <a:lstStyle/>
          <a:p>
            <a:r>
              <a:rPr lang="ru-RU" dirty="0"/>
              <a:t>а</a:t>
            </a:r>
            <a:r>
              <a:rPr lang="ru-RU" dirty="0" smtClean="0"/>
              <a:t>) 2º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dirty="0" smtClean="0"/>
              <a:t>4º С</a:t>
            </a:r>
          </a:p>
          <a:p>
            <a:r>
              <a:rPr lang="ru-RU" dirty="0"/>
              <a:t>в</a:t>
            </a:r>
            <a:r>
              <a:rPr lang="ru-RU" dirty="0" smtClean="0"/>
              <a:t>) 1º С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       ___________________ 20º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</a:t>
            </a:r>
          </a:p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0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 flipH="1" flipV="1">
            <a:off x="1632960" y="364845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483768" y="3608028"/>
            <a:ext cx="0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3347864" y="3585169"/>
            <a:ext cx="0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4211960" y="3585170"/>
            <a:ext cx="1" cy="1668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5148064" y="3585170"/>
            <a:ext cx="0" cy="1668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6012160" y="3591268"/>
            <a:ext cx="0" cy="1668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38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4" y="1371793"/>
            <a:ext cx="3883595" cy="3883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7" y="260648"/>
            <a:ext cx="35283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Второй способ</a:t>
            </a:r>
          </a:p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(геометрический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3" y="1628799"/>
            <a:ext cx="3096343" cy="451500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65658" y="1707950"/>
            <a:ext cx="30963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Определите место расположения точки с координатой данного числа на координатном луче  и ответь на вопрос: «Где она расположена?»</a:t>
            </a:r>
            <a:endParaRPr lang="ru-RU" sz="2800" dirty="0">
              <a:solidFill>
                <a:schemeClr val="bg1"/>
              </a:solidFill>
            </a:endParaRPr>
          </a:p>
        </p:txBody>
      </p:sp>
      <p:cxnSp>
        <p:nvCxnSpPr>
          <p:cNvPr id="7" name="Прямая со стрелкой 6"/>
          <p:cNvCxnSpPr>
            <a:stCxn id="3" idx="3"/>
          </p:cNvCxnSpPr>
          <p:nvPr/>
        </p:nvCxnSpPr>
        <p:spPr>
          <a:xfrm flipV="1">
            <a:off x="3275856" y="1412777"/>
            <a:ext cx="2664296" cy="2473524"/>
          </a:xfrm>
          <a:prstGeom prst="straightConnector1">
            <a:avLst/>
          </a:prstGeom>
          <a:ln w="63500">
            <a:solidFill>
              <a:schemeClr val="accent3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3" idx="3"/>
          </p:cNvCxnSpPr>
          <p:nvPr/>
        </p:nvCxnSpPr>
        <p:spPr>
          <a:xfrm>
            <a:off x="3275856" y="3886301"/>
            <a:ext cx="2592288" cy="1342899"/>
          </a:xfrm>
          <a:prstGeom prst="straightConnector1">
            <a:avLst/>
          </a:prstGeom>
          <a:ln w="63500">
            <a:solidFill>
              <a:schemeClr val="accent3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5946932" y="4517846"/>
            <a:ext cx="2736304" cy="194421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6270968" y="4540582"/>
            <a:ext cx="20882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Больше</a:t>
            </a:r>
            <a:endParaRPr lang="en-US" sz="4000" dirty="0" smtClean="0">
              <a:solidFill>
                <a:schemeClr val="bg1"/>
              </a:solidFill>
            </a:endParaRPr>
          </a:p>
          <a:p>
            <a:pPr algn="ctr"/>
            <a:r>
              <a:rPr lang="en-US" sz="8000" dirty="0">
                <a:solidFill>
                  <a:schemeClr val="bg1"/>
                </a:solidFill>
              </a:rPr>
              <a:t>&gt;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19057922">
            <a:off x="3539867" y="1424926"/>
            <a:ext cx="20072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Левее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1536126">
            <a:off x="3295449" y="4544401"/>
            <a:ext cx="23727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Правее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084168" y="368660"/>
            <a:ext cx="2736304" cy="194421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6423824" y="536192"/>
            <a:ext cx="20882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Меньше</a:t>
            </a:r>
          </a:p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&lt;</a:t>
            </a:r>
            <a:endParaRPr lang="ru-RU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4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4421" y="1844824"/>
            <a:ext cx="7650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Calibri" pitchFamily="34" charset="0"/>
                <a:cs typeface="Calibri" pitchFamily="34" charset="0"/>
              </a:rPr>
              <a:t>A(</a:t>
            </a:r>
            <a:r>
              <a:rPr lang="ru-RU" sz="4400" b="1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sz="4400" b="1" dirty="0" smtClean="0">
                <a:latin typeface="Calibri" pitchFamily="34" charset="0"/>
                <a:cs typeface="Calibri" pitchFamily="34" charset="0"/>
              </a:rPr>
              <a:t>)</a:t>
            </a:r>
            <a:r>
              <a:rPr lang="ru-RU" sz="4400" b="1" dirty="0" smtClean="0">
                <a:latin typeface="Calibri" pitchFamily="34" charset="0"/>
                <a:cs typeface="Calibri" pitchFamily="34" charset="0"/>
              </a:rPr>
              <a:t> лежит левее В,</a:t>
            </a:r>
            <a:r>
              <a:rPr lang="en-US" sz="4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4400" b="1" dirty="0" smtClean="0">
                <a:latin typeface="Calibri" pitchFamily="34" charset="0"/>
                <a:cs typeface="Calibri" pitchFamily="34" charset="0"/>
              </a:rPr>
              <a:t>значит 2</a:t>
            </a:r>
            <a:r>
              <a:rPr lang="en-US" sz="4400" b="1" dirty="0" smtClean="0">
                <a:latin typeface="Calibri" pitchFamily="34" charset="0"/>
                <a:cs typeface="Calibri" pitchFamily="34" charset="0"/>
              </a:rPr>
              <a:t>&lt;6</a:t>
            </a:r>
            <a:endParaRPr lang="ru-RU" sz="4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2492" y="3140514"/>
            <a:ext cx="8280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Calibri" pitchFamily="34" charset="0"/>
                <a:cs typeface="Calibri" pitchFamily="34" charset="0"/>
              </a:rPr>
              <a:t>B(</a:t>
            </a:r>
            <a:r>
              <a:rPr lang="ru-RU" sz="4400" b="1" dirty="0" smtClean="0">
                <a:latin typeface="Calibri" pitchFamily="34" charset="0"/>
                <a:cs typeface="Calibri" pitchFamily="34" charset="0"/>
              </a:rPr>
              <a:t>6</a:t>
            </a:r>
            <a:r>
              <a:rPr lang="en-US" sz="4400" b="1" dirty="0" smtClean="0">
                <a:latin typeface="Calibri" pitchFamily="34" charset="0"/>
                <a:cs typeface="Calibri" pitchFamily="34" charset="0"/>
              </a:rPr>
              <a:t>) </a:t>
            </a:r>
            <a:r>
              <a:rPr lang="ru-RU" sz="4400" b="1" dirty="0" smtClean="0">
                <a:latin typeface="Calibri" pitchFamily="34" charset="0"/>
                <a:cs typeface="Calibri" pitchFamily="34" charset="0"/>
              </a:rPr>
              <a:t>лежит правее А,</a:t>
            </a:r>
            <a:r>
              <a:rPr lang="en-US" sz="4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4400" b="1" dirty="0" smtClean="0">
                <a:latin typeface="Calibri" pitchFamily="34" charset="0"/>
                <a:cs typeface="Calibri" pitchFamily="34" charset="0"/>
              </a:rPr>
              <a:t>значит 6</a:t>
            </a:r>
            <a:r>
              <a:rPr lang="en-US" sz="4400" b="1" dirty="0" smtClean="0">
                <a:latin typeface="Calibri" pitchFamily="34" charset="0"/>
                <a:cs typeface="Calibri" pitchFamily="34" charset="0"/>
              </a:rPr>
              <a:t>&gt;2</a:t>
            </a:r>
            <a:endParaRPr lang="ru-RU" sz="44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12571" y="5232501"/>
            <a:ext cx="684076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1331640" y="515719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263343" y="5105556"/>
            <a:ext cx="0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150033" y="5114024"/>
            <a:ext cx="0" cy="1117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974054" y="5105556"/>
            <a:ext cx="0" cy="1031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814695" y="5114024"/>
            <a:ext cx="0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652120" y="5114024"/>
            <a:ext cx="0" cy="1178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444208" y="5114024"/>
            <a:ext cx="0" cy="1117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179631" y="5105556"/>
            <a:ext cx="0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7974097" y="5114024"/>
            <a:ext cx="0" cy="1075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151620" y="4505509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0</a:t>
            </a:r>
            <a:endParaRPr lang="ru-RU" sz="4000" dirty="0"/>
          </a:p>
        </p:txBody>
      </p:sp>
      <p:sp>
        <p:nvSpPr>
          <p:cNvPr id="24" name="TextBox 23"/>
          <p:cNvSpPr txBox="1"/>
          <p:nvPr/>
        </p:nvSpPr>
        <p:spPr>
          <a:xfrm>
            <a:off x="2008490" y="4550154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1</a:t>
            </a:r>
            <a:endParaRPr lang="ru-RU" sz="4000" dirty="0"/>
          </a:p>
        </p:txBody>
      </p:sp>
      <p:sp>
        <p:nvSpPr>
          <p:cNvPr id="25" name="TextBox 24"/>
          <p:cNvSpPr txBox="1"/>
          <p:nvPr/>
        </p:nvSpPr>
        <p:spPr>
          <a:xfrm>
            <a:off x="2898005" y="4543032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2</a:t>
            </a:r>
            <a:endParaRPr lang="ru-RU" sz="4000" dirty="0"/>
          </a:p>
        </p:txBody>
      </p:sp>
      <p:sp>
        <p:nvSpPr>
          <p:cNvPr id="26" name="TextBox 25"/>
          <p:cNvSpPr txBox="1"/>
          <p:nvPr/>
        </p:nvSpPr>
        <p:spPr>
          <a:xfrm>
            <a:off x="3722026" y="4521314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3</a:t>
            </a:r>
            <a:endParaRPr lang="ru-RU" sz="4000" dirty="0"/>
          </a:p>
        </p:txBody>
      </p:sp>
      <p:sp>
        <p:nvSpPr>
          <p:cNvPr id="27" name="TextBox 26"/>
          <p:cNvSpPr txBox="1"/>
          <p:nvPr/>
        </p:nvSpPr>
        <p:spPr>
          <a:xfrm>
            <a:off x="4562667" y="4509853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4</a:t>
            </a:r>
            <a:endParaRPr lang="ru-RU" sz="4000" dirty="0"/>
          </a:p>
        </p:txBody>
      </p:sp>
      <p:sp>
        <p:nvSpPr>
          <p:cNvPr id="28" name="TextBox 27"/>
          <p:cNvSpPr txBox="1"/>
          <p:nvPr/>
        </p:nvSpPr>
        <p:spPr>
          <a:xfrm>
            <a:off x="5400092" y="4519952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5</a:t>
            </a:r>
            <a:endParaRPr lang="ru-RU" sz="4000" dirty="0"/>
          </a:p>
        </p:txBody>
      </p:sp>
      <p:sp>
        <p:nvSpPr>
          <p:cNvPr id="29" name="TextBox 28"/>
          <p:cNvSpPr txBox="1"/>
          <p:nvPr/>
        </p:nvSpPr>
        <p:spPr>
          <a:xfrm>
            <a:off x="6192180" y="4517928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6</a:t>
            </a:r>
            <a:endParaRPr lang="ru-RU" sz="4000" dirty="0"/>
          </a:p>
        </p:txBody>
      </p:sp>
      <p:sp>
        <p:nvSpPr>
          <p:cNvPr id="30" name="TextBox 29"/>
          <p:cNvSpPr txBox="1"/>
          <p:nvPr/>
        </p:nvSpPr>
        <p:spPr>
          <a:xfrm>
            <a:off x="6912260" y="4500772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7</a:t>
            </a:r>
            <a:endParaRPr lang="ru-RU" sz="4000" dirty="0"/>
          </a:p>
        </p:txBody>
      </p:sp>
      <p:sp>
        <p:nvSpPr>
          <p:cNvPr id="31" name="TextBox 30"/>
          <p:cNvSpPr txBox="1"/>
          <p:nvPr/>
        </p:nvSpPr>
        <p:spPr>
          <a:xfrm>
            <a:off x="7722069" y="4519952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8</a:t>
            </a:r>
            <a:endParaRPr lang="ru-RU" sz="4000" dirty="0"/>
          </a:p>
        </p:txBody>
      </p:sp>
      <p:sp>
        <p:nvSpPr>
          <p:cNvPr id="32" name="Овал 31"/>
          <p:cNvSpPr/>
          <p:nvPr/>
        </p:nvSpPr>
        <p:spPr>
          <a:xfrm>
            <a:off x="6372200" y="518603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3078025" y="515719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2898005" y="5415914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</a:t>
            </a:r>
            <a:endParaRPr lang="ru-RU" sz="4000" dirty="0"/>
          </a:p>
        </p:txBody>
      </p:sp>
      <p:sp>
        <p:nvSpPr>
          <p:cNvPr id="35" name="TextBox 34"/>
          <p:cNvSpPr txBox="1"/>
          <p:nvPr/>
        </p:nvSpPr>
        <p:spPr>
          <a:xfrm>
            <a:off x="6192180" y="5415914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</a:t>
            </a:r>
            <a:endParaRPr lang="ru-RU" sz="4000" dirty="0"/>
          </a:p>
        </p:txBody>
      </p:sp>
      <p:sp>
        <p:nvSpPr>
          <p:cNvPr id="36" name="TextBox 35"/>
          <p:cNvSpPr txBox="1"/>
          <p:nvPr/>
        </p:nvSpPr>
        <p:spPr>
          <a:xfrm>
            <a:off x="1359264" y="258060"/>
            <a:ext cx="6768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Сравниваем 2 и 6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41102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29" y="302785"/>
            <a:ext cx="2641516" cy="3464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3432" y="41374"/>
            <a:ext cx="6356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Третий способ (алгебраический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2922003" y="1652532"/>
            <a:ext cx="1583872" cy="1879612"/>
          </a:xfrm>
          <a:prstGeom prst="straightConnector1">
            <a:avLst/>
          </a:prstGeom>
          <a:ln w="63500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922003" y="4437112"/>
            <a:ext cx="1712066" cy="1061507"/>
          </a:xfrm>
          <a:prstGeom prst="straightConnector1">
            <a:avLst/>
          </a:prstGeom>
          <a:ln w="635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05875" y="537713"/>
            <a:ext cx="3240360" cy="2994431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644008" y="3634185"/>
            <a:ext cx="3096344" cy="28803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355976" y="911543"/>
            <a:ext cx="38884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Больше то число,</a:t>
            </a:r>
          </a:p>
          <a:p>
            <a:pPr algn="ctr"/>
            <a:r>
              <a:rPr lang="ru-RU" sz="2800" dirty="0" smtClean="0"/>
              <a:t> у которого больше цифра в первом несовпадающем  разряде</a:t>
            </a:r>
            <a:endParaRPr lang="ru-RU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4810548" y="3933056"/>
            <a:ext cx="29298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Больше то число, в записи которого больше цифр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18798397">
            <a:off x="2925649" y="1514718"/>
            <a:ext cx="9925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Да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2060167">
            <a:off x="3253373" y="3879688"/>
            <a:ext cx="12377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Нет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3432" y="2690306"/>
            <a:ext cx="2641516" cy="267820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8182" y="2717338"/>
            <a:ext cx="25922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Одинаковое число цифр в записи натуральных чисел?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1436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43808" y="320079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Сравниваем числа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044643818"/>
              </p:ext>
            </p:extLst>
          </p:nvPr>
        </p:nvGraphicFramePr>
        <p:xfrm>
          <a:off x="107504" y="1124744"/>
          <a:ext cx="2846851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78760537"/>
              </p:ext>
            </p:extLst>
          </p:nvPr>
        </p:nvGraphicFramePr>
        <p:xfrm>
          <a:off x="3203848" y="1124744"/>
          <a:ext cx="2846851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750033347"/>
              </p:ext>
            </p:extLst>
          </p:nvPr>
        </p:nvGraphicFramePr>
        <p:xfrm>
          <a:off x="6297149" y="1124744"/>
          <a:ext cx="2846851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31975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16632"/>
            <a:ext cx="6912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Тест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41942" y="1132295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1. Самое маленькое натуральное число: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173129" y="1916832"/>
            <a:ext cx="2282997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43000" indent="-1143000">
              <a:buFont typeface="+mj-lt"/>
              <a:buAutoNum type="alphaLcPeriod"/>
            </a:pPr>
            <a:r>
              <a:rPr lang="ru-RU" sz="6000" dirty="0" smtClean="0"/>
              <a:t>  1;</a:t>
            </a:r>
          </a:p>
          <a:p>
            <a:pPr marL="1143000" indent="-1143000">
              <a:buFont typeface="+mj-lt"/>
              <a:buAutoNum type="alphaLcPeriod"/>
            </a:pPr>
            <a:endParaRPr lang="ru-RU" sz="6000" dirty="0" smtClean="0"/>
          </a:p>
          <a:p>
            <a:pPr marL="1143000" indent="-1143000">
              <a:buFont typeface="+mj-lt"/>
              <a:buAutoNum type="alphaLcPeriod"/>
            </a:pPr>
            <a:r>
              <a:rPr lang="ru-RU" sz="6000" dirty="0" smtClean="0"/>
              <a:t>  0;</a:t>
            </a:r>
          </a:p>
          <a:p>
            <a:pPr marL="1143000" indent="-1143000">
              <a:buFont typeface="+mj-lt"/>
              <a:buAutoNum type="alphaLcPeriod"/>
            </a:pPr>
            <a:endParaRPr lang="ru-RU" sz="6000" dirty="0" smtClean="0"/>
          </a:p>
          <a:p>
            <a:pPr marL="1143000" indent="-1143000">
              <a:buFont typeface="+mj-lt"/>
              <a:buAutoNum type="alphaLcPeriod"/>
            </a:pPr>
            <a:r>
              <a:rPr lang="ru-RU" sz="6000" dirty="0" smtClean="0"/>
              <a:t>  2.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46419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16632"/>
            <a:ext cx="6912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Тест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41942" y="1132295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2</a:t>
            </a:r>
            <a:r>
              <a:rPr lang="ru-RU" sz="3600" dirty="0" smtClean="0"/>
              <a:t>. Самая маленькая координата на координатном луче: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173129" y="1916832"/>
            <a:ext cx="2282997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43000" indent="-1143000">
              <a:buFont typeface="+mj-lt"/>
              <a:buAutoNum type="alphaLcPeriod"/>
            </a:pPr>
            <a:r>
              <a:rPr lang="ru-RU" sz="6000" dirty="0" smtClean="0"/>
              <a:t>  1;</a:t>
            </a:r>
          </a:p>
          <a:p>
            <a:pPr marL="1143000" indent="-1143000">
              <a:buFont typeface="+mj-lt"/>
              <a:buAutoNum type="alphaLcPeriod"/>
            </a:pPr>
            <a:endParaRPr lang="ru-RU" sz="6000" dirty="0" smtClean="0"/>
          </a:p>
          <a:p>
            <a:pPr marL="1143000" indent="-1143000">
              <a:buFont typeface="+mj-lt"/>
              <a:buAutoNum type="alphaLcPeriod"/>
            </a:pPr>
            <a:r>
              <a:rPr lang="ru-RU" sz="6000" dirty="0" smtClean="0"/>
              <a:t>  0;</a:t>
            </a:r>
          </a:p>
          <a:p>
            <a:pPr marL="1143000" indent="-1143000">
              <a:buFont typeface="+mj-lt"/>
              <a:buAutoNum type="alphaLcPeriod"/>
            </a:pPr>
            <a:endParaRPr lang="ru-RU" sz="6000" dirty="0" smtClean="0"/>
          </a:p>
          <a:p>
            <a:pPr marL="1143000" indent="-1143000">
              <a:buFont typeface="+mj-lt"/>
              <a:buAutoNum type="alphaLcPeriod"/>
            </a:pPr>
            <a:r>
              <a:rPr lang="ru-RU" sz="6000" dirty="0" smtClean="0"/>
              <a:t>  2.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67091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16632"/>
            <a:ext cx="6912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Тест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41942" y="1132295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3</a:t>
            </a:r>
            <a:r>
              <a:rPr lang="ru-RU" sz="3600" dirty="0" smtClean="0"/>
              <a:t>. Меньшее число называют раньше при счете: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173129" y="1916832"/>
            <a:ext cx="4512774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43000" indent="-1143000">
              <a:buFont typeface="+mj-lt"/>
              <a:buAutoNum type="alphaLcPeriod"/>
            </a:pPr>
            <a:r>
              <a:rPr lang="ru-RU" sz="6000" dirty="0" smtClean="0"/>
              <a:t>  да;</a:t>
            </a:r>
          </a:p>
          <a:p>
            <a:pPr marL="1143000" indent="-1143000">
              <a:buFont typeface="+mj-lt"/>
              <a:buAutoNum type="alphaLcPeriod"/>
            </a:pPr>
            <a:endParaRPr lang="ru-RU" sz="6000" dirty="0" smtClean="0"/>
          </a:p>
          <a:p>
            <a:pPr marL="1143000" indent="-1143000">
              <a:buFont typeface="+mj-lt"/>
              <a:buAutoNum type="alphaLcPeriod"/>
            </a:pPr>
            <a:r>
              <a:rPr lang="ru-RU" sz="6000" dirty="0" smtClean="0"/>
              <a:t>  нет;</a:t>
            </a:r>
          </a:p>
          <a:p>
            <a:pPr marL="1143000" indent="-1143000">
              <a:buFont typeface="+mj-lt"/>
              <a:buAutoNum type="alphaLcPeriod"/>
            </a:pPr>
            <a:endParaRPr lang="ru-RU" sz="6000" dirty="0" smtClean="0"/>
          </a:p>
          <a:p>
            <a:pPr marL="1143000" indent="-1143000">
              <a:buFont typeface="+mj-lt"/>
              <a:buAutoNum type="alphaLcPeriod"/>
            </a:pPr>
            <a:r>
              <a:rPr lang="ru-RU" sz="6000" dirty="0" smtClean="0"/>
              <a:t>  не знаю.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67091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16632"/>
            <a:ext cx="6912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Тест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41942" y="1132295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4</a:t>
            </a:r>
            <a:r>
              <a:rPr lang="ru-RU" sz="3600" dirty="0" smtClean="0"/>
              <a:t>. Точка с меньшей координатой лежит правее на координатном луче: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173129" y="1916832"/>
            <a:ext cx="4512774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43000" indent="-1143000">
              <a:buFont typeface="+mj-lt"/>
              <a:buAutoNum type="alphaLcPeriod"/>
            </a:pPr>
            <a:r>
              <a:rPr lang="ru-RU" sz="6000" dirty="0" smtClean="0"/>
              <a:t>  да;</a:t>
            </a:r>
          </a:p>
          <a:p>
            <a:pPr marL="1143000" indent="-1143000">
              <a:buFont typeface="+mj-lt"/>
              <a:buAutoNum type="alphaLcPeriod"/>
            </a:pPr>
            <a:endParaRPr lang="ru-RU" sz="6000" dirty="0" smtClean="0"/>
          </a:p>
          <a:p>
            <a:pPr marL="1143000" indent="-1143000">
              <a:buFont typeface="+mj-lt"/>
              <a:buAutoNum type="alphaLcPeriod"/>
            </a:pPr>
            <a:r>
              <a:rPr lang="ru-RU" sz="6000" dirty="0" smtClean="0"/>
              <a:t>  нет;</a:t>
            </a:r>
          </a:p>
          <a:p>
            <a:pPr marL="1143000" indent="-1143000">
              <a:buFont typeface="+mj-lt"/>
              <a:buAutoNum type="alphaLcPeriod"/>
            </a:pPr>
            <a:endParaRPr lang="ru-RU" sz="6000" dirty="0" smtClean="0"/>
          </a:p>
          <a:p>
            <a:pPr marL="1143000" indent="-1143000">
              <a:buFont typeface="+mj-lt"/>
              <a:buAutoNum type="alphaLcPeriod"/>
            </a:pPr>
            <a:r>
              <a:rPr lang="ru-RU" sz="6000" dirty="0" smtClean="0"/>
              <a:t>  не знаю.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20495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16632"/>
            <a:ext cx="6912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Тест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41942" y="1132295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5</a:t>
            </a:r>
            <a:r>
              <a:rPr lang="ru-RU" sz="3600" dirty="0" smtClean="0"/>
              <a:t>. Назовите меньшее из чисел 10, 11 и 100: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173129" y="1916832"/>
            <a:ext cx="3062057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43000" indent="-1143000">
              <a:buFont typeface="+mj-lt"/>
              <a:buAutoNum type="alphaLcPeriod"/>
            </a:pPr>
            <a:r>
              <a:rPr lang="ru-RU" sz="6000" dirty="0" smtClean="0"/>
              <a:t>  100;</a:t>
            </a:r>
          </a:p>
          <a:p>
            <a:pPr marL="1143000" indent="-1143000">
              <a:buFont typeface="+mj-lt"/>
              <a:buAutoNum type="alphaLcPeriod"/>
            </a:pPr>
            <a:endParaRPr lang="ru-RU" sz="6000" dirty="0" smtClean="0"/>
          </a:p>
          <a:p>
            <a:pPr marL="1143000" indent="-1143000">
              <a:buFont typeface="+mj-lt"/>
              <a:buAutoNum type="alphaLcPeriod"/>
            </a:pPr>
            <a:r>
              <a:rPr lang="ru-RU" sz="6000" dirty="0" smtClean="0"/>
              <a:t>  11;</a:t>
            </a:r>
          </a:p>
          <a:p>
            <a:pPr marL="1143000" indent="-1143000">
              <a:buFont typeface="+mj-lt"/>
              <a:buAutoNum type="alphaLcPeriod"/>
            </a:pPr>
            <a:endParaRPr lang="ru-RU" sz="6000" dirty="0" smtClean="0"/>
          </a:p>
          <a:p>
            <a:pPr marL="1143000" indent="-1143000">
              <a:buFont typeface="+mj-lt"/>
              <a:buAutoNum type="alphaLcPeriod"/>
            </a:pPr>
            <a:r>
              <a:rPr lang="ru-RU" sz="6000" dirty="0" smtClean="0"/>
              <a:t>  10.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67091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16632"/>
            <a:ext cx="6912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Тест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41942" y="1132295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6</a:t>
            </a:r>
            <a:r>
              <a:rPr lang="ru-RU" sz="3600" dirty="0" smtClean="0"/>
              <a:t>. </a:t>
            </a:r>
            <a:r>
              <a:rPr lang="ru-RU" sz="3600" dirty="0" smtClean="0"/>
              <a:t>Трехзначное число больше пятизначного: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173129" y="1916832"/>
            <a:ext cx="4512774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43000" indent="-1143000">
              <a:buFont typeface="+mj-lt"/>
              <a:buAutoNum type="alphaLcPeriod"/>
            </a:pPr>
            <a:r>
              <a:rPr lang="ru-RU" sz="6000" dirty="0" smtClean="0"/>
              <a:t>  да;</a:t>
            </a:r>
          </a:p>
          <a:p>
            <a:pPr marL="1143000" indent="-1143000">
              <a:buFont typeface="+mj-lt"/>
              <a:buAutoNum type="alphaLcPeriod"/>
            </a:pPr>
            <a:endParaRPr lang="ru-RU" sz="6000" dirty="0" smtClean="0"/>
          </a:p>
          <a:p>
            <a:pPr marL="1143000" indent="-1143000">
              <a:buFont typeface="+mj-lt"/>
              <a:buAutoNum type="alphaLcPeriod"/>
            </a:pPr>
            <a:r>
              <a:rPr lang="ru-RU" sz="6000" dirty="0" smtClean="0"/>
              <a:t>  нет;</a:t>
            </a:r>
          </a:p>
          <a:p>
            <a:pPr marL="1143000" indent="-1143000">
              <a:buFont typeface="+mj-lt"/>
              <a:buAutoNum type="alphaLcPeriod"/>
            </a:pPr>
            <a:endParaRPr lang="ru-RU" sz="6000" dirty="0" smtClean="0"/>
          </a:p>
          <a:p>
            <a:pPr marL="1143000" indent="-1143000">
              <a:buFont typeface="+mj-lt"/>
              <a:buAutoNum type="alphaLcPeriod"/>
            </a:pPr>
            <a:r>
              <a:rPr lang="ru-RU" sz="6000" dirty="0" smtClean="0"/>
              <a:t>  не знаю.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67741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48680"/>
            <a:ext cx="8183880" cy="9361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2. На рисунке единичным отрезком является: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1628800"/>
            <a:ext cx="8183880" cy="4248472"/>
          </a:xfrm>
        </p:spPr>
        <p:txBody>
          <a:bodyPr>
            <a:normAutofit/>
          </a:bodyPr>
          <a:lstStyle/>
          <a:p>
            <a:r>
              <a:rPr lang="ru-RU" dirty="0" smtClean="0"/>
              <a:t>а) отрезок АС</a:t>
            </a:r>
          </a:p>
          <a:p>
            <a:r>
              <a:rPr lang="ru-RU" dirty="0"/>
              <a:t>б</a:t>
            </a:r>
            <a:r>
              <a:rPr lang="ru-RU" dirty="0" smtClean="0"/>
              <a:t>) </a:t>
            </a:r>
            <a:r>
              <a:rPr lang="ru-RU" dirty="0"/>
              <a:t>отрезок </a:t>
            </a:r>
            <a:r>
              <a:rPr lang="ru-RU" dirty="0" smtClean="0"/>
              <a:t>ОА</a:t>
            </a:r>
            <a:endParaRPr lang="ru-RU" dirty="0"/>
          </a:p>
          <a:p>
            <a:r>
              <a:rPr lang="ru-RU" dirty="0"/>
              <a:t>в</a:t>
            </a:r>
            <a:r>
              <a:rPr lang="ru-RU" dirty="0" smtClean="0"/>
              <a:t>) </a:t>
            </a:r>
            <a:r>
              <a:rPr lang="ru-RU" dirty="0"/>
              <a:t>отрезок В</a:t>
            </a:r>
            <a:r>
              <a:rPr lang="ru-RU" dirty="0" smtClean="0"/>
              <a:t>С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r>
              <a:rPr lang="en-US" dirty="0" smtClean="0"/>
              <a:t>         1           2</a:t>
            </a:r>
            <a:endParaRPr lang="ru-RU" dirty="0"/>
          </a:p>
          <a:p>
            <a:pPr marL="0" lvl="0" indent="0">
              <a:buClr>
                <a:srgbClr val="F07F09"/>
              </a:buClr>
              <a:buNone/>
            </a:pP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_________________</a:t>
            </a:r>
            <a:r>
              <a:rPr lang="en-US" dirty="0" smtClean="0">
                <a:solidFill>
                  <a:prstClr val="black"/>
                </a:solidFill>
              </a:rPr>
              <a:t>________</a:t>
            </a: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buClr>
                <a:srgbClr val="F07F09"/>
              </a:buClr>
              <a:buNone/>
            </a:pP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   В     С   </a:t>
            </a: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827584" y="4365104"/>
            <a:ext cx="1" cy="720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1547664" y="4345926"/>
            <a:ext cx="0" cy="1658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267744" y="4367730"/>
            <a:ext cx="0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059832" y="4345925"/>
            <a:ext cx="0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851920" y="4374139"/>
            <a:ext cx="0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644008" y="4345925"/>
            <a:ext cx="1" cy="1722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679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16632"/>
            <a:ext cx="6912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Тест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41942" y="1132295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7</a:t>
            </a:r>
            <a:r>
              <a:rPr lang="ru-RU" sz="3600" dirty="0" smtClean="0"/>
              <a:t>. </a:t>
            </a:r>
            <a:r>
              <a:rPr lang="ru-RU" sz="3600" dirty="0" smtClean="0"/>
              <a:t>Самое маленькое натуральное число: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173129" y="1916832"/>
            <a:ext cx="2282997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43000" indent="-1143000">
              <a:buFont typeface="+mj-lt"/>
              <a:buAutoNum type="alphaLcPeriod"/>
            </a:pPr>
            <a:r>
              <a:rPr lang="ru-RU" sz="6000" dirty="0" smtClean="0"/>
              <a:t>  1;</a:t>
            </a:r>
          </a:p>
          <a:p>
            <a:pPr marL="1143000" indent="-1143000">
              <a:buFont typeface="+mj-lt"/>
              <a:buAutoNum type="alphaLcPeriod"/>
            </a:pPr>
            <a:endParaRPr lang="ru-RU" sz="6000" dirty="0" smtClean="0"/>
          </a:p>
          <a:p>
            <a:pPr marL="1143000" indent="-1143000">
              <a:buFont typeface="+mj-lt"/>
              <a:buAutoNum type="alphaLcPeriod"/>
            </a:pPr>
            <a:r>
              <a:rPr lang="ru-RU" sz="6000" dirty="0" smtClean="0"/>
              <a:t>  0;</a:t>
            </a:r>
          </a:p>
          <a:p>
            <a:pPr marL="1143000" indent="-1143000">
              <a:buFont typeface="+mj-lt"/>
              <a:buAutoNum type="alphaLcPeriod"/>
            </a:pPr>
            <a:endParaRPr lang="ru-RU" sz="6000" dirty="0" smtClean="0"/>
          </a:p>
          <a:p>
            <a:pPr marL="1143000" indent="-1143000">
              <a:buFont typeface="+mj-lt"/>
              <a:buAutoNum type="alphaLcPeriod"/>
            </a:pPr>
            <a:r>
              <a:rPr lang="ru-RU" sz="6000" dirty="0" smtClean="0"/>
              <a:t>  2.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72076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16632"/>
            <a:ext cx="6912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Тест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41942" y="1132295"/>
            <a:ext cx="889248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8</a:t>
            </a:r>
            <a:r>
              <a:rPr lang="ru-RU" sz="3600" dirty="0" smtClean="0"/>
              <a:t>. </a:t>
            </a:r>
            <a:r>
              <a:rPr lang="ru-RU" sz="3200" dirty="0" smtClean="0"/>
              <a:t>Назовите меньшее из чисел 348, 378 и 349: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173129" y="1916832"/>
            <a:ext cx="3062057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43000" indent="-1143000">
              <a:buFont typeface="+mj-lt"/>
              <a:buAutoNum type="alphaLcPeriod"/>
            </a:pPr>
            <a:r>
              <a:rPr lang="ru-RU" sz="6000" dirty="0" smtClean="0"/>
              <a:t>  348;</a:t>
            </a:r>
          </a:p>
          <a:p>
            <a:pPr marL="1143000" indent="-1143000">
              <a:buFont typeface="+mj-lt"/>
              <a:buAutoNum type="alphaLcPeriod"/>
            </a:pPr>
            <a:endParaRPr lang="ru-RU" sz="6000" dirty="0" smtClean="0"/>
          </a:p>
          <a:p>
            <a:pPr marL="1143000" indent="-1143000">
              <a:buFont typeface="+mj-lt"/>
              <a:buAutoNum type="alphaLcPeriod"/>
            </a:pPr>
            <a:r>
              <a:rPr lang="ru-RU" sz="6000" dirty="0" smtClean="0"/>
              <a:t>  378;</a:t>
            </a:r>
          </a:p>
          <a:p>
            <a:pPr marL="1143000" indent="-1143000">
              <a:buFont typeface="+mj-lt"/>
              <a:buAutoNum type="alphaLcPeriod"/>
            </a:pPr>
            <a:endParaRPr lang="ru-RU" sz="6000" dirty="0" smtClean="0"/>
          </a:p>
          <a:p>
            <a:pPr marL="1143000" indent="-1143000">
              <a:buFont typeface="+mj-lt"/>
              <a:buAutoNum type="alphaLcPeriod"/>
            </a:pPr>
            <a:r>
              <a:rPr lang="ru-RU" sz="6000" dirty="0" smtClean="0"/>
              <a:t>  349.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72076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16632"/>
            <a:ext cx="6912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Тест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41942" y="1132295"/>
            <a:ext cx="889248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9</a:t>
            </a:r>
            <a:r>
              <a:rPr lang="ru-RU" sz="3600" dirty="0" smtClean="0"/>
              <a:t>. </a:t>
            </a:r>
            <a:r>
              <a:rPr lang="ru-RU" sz="3200" dirty="0" smtClean="0"/>
              <a:t>Назовите большее из чисел 546, 556 и 656: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173129" y="1916832"/>
            <a:ext cx="3062057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43000" indent="-1143000">
              <a:buFont typeface="+mj-lt"/>
              <a:buAutoNum type="alphaLcPeriod"/>
            </a:pPr>
            <a:r>
              <a:rPr lang="ru-RU" sz="6000" dirty="0" smtClean="0"/>
              <a:t>  546;</a:t>
            </a:r>
          </a:p>
          <a:p>
            <a:pPr marL="1143000" indent="-1143000">
              <a:buFont typeface="+mj-lt"/>
              <a:buAutoNum type="alphaLcPeriod"/>
            </a:pPr>
            <a:endParaRPr lang="ru-RU" sz="6000" dirty="0" smtClean="0"/>
          </a:p>
          <a:p>
            <a:pPr marL="1143000" indent="-1143000">
              <a:buFont typeface="+mj-lt"/>
              <a:buAutoNum type="alphaLcPeriod"/>
            </a:pPr>
            <a:r>
              <a:rPr lang="ru-RU" sz="6000" dirty="0" smtClean="0"/>
              <a:t>  556;</a:t>
            </a:r>
          </a:p>
          <a:p>
            <a:pPr marL="1143000" indent="-1143000">
              <a:buFont typeface="+mj-lt"/>
              <a:buAutoNum type="alphaLcPeriod"/>
            </a:pPr>
            <a:endParaRPr lang="ru-RU" sz="6000" dirty="0" smtClean="0"/>
          </a:p>
          <a:p>
            <a:pPr marL="1143000" indent="-1143000">
              <a:buFont typeface="+mj-lt"/>
              <a:buAutoNum type="alphaLcPeriod"/>
            </a:pPr>
            <a:r>
              <a:rPr lang="ru-RU" sz="6000" dirty="0" smtClean="0"/>
              <a:t>  656.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16804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16632"/>
            <a:ext cx="6912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Тест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41942" y="1132295"/>
            <a:ext cx="88924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10</a:t>
            </a:r>
            <a:r>
              <a:rPr lang="ru-RU" sz="3600" dirty="0" smtClean="0"/>
              <a:t>. </a:t>
            </a:r>
            <a:r>
              <a:rPr lang="ru-RU" sz="3200" dirty="0" smtClean="0"/>
              <a:t>Укажите правильную запись выражения сорок восемь больше тридцати и меньше сорока девяти: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2763511"/>
            <a:ext cx="74168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 typeface="+mj-lt"/>
              <a:buAutoNum type="alphaLcPeriod"/>
            </a:pPr>
            <a:r>
              <a:rPr lang="ru-RU" sz="4800" dirty="0" smtClean="0"/>
              <a:t>30</a:t>
            </a:r>
            <a:r>
              <a:rPr lang="en-US" sz="4800" dirty="0" smtClean="0"/>
              <a:t>&gt;48&gt;49</a:t>
            </a:r>
            <a:r>
              <a:rPr lang="ru-RU" sz="4800" dirty="0" smtClean="0"/>
              <a:t>;</a:t>
            </a:r>
          </a:p>
          <a:p>
            <a:pPr marL="1143000" indent="-1143000">
              <a:buFont typeface="+mj-lt"/>
              <a:buAutoNum type="alphaLcPeriod"/>
            </a:pPr>
            <a:endParaRPr lang="ru-RU" sz="4800" dirty="0" smtClean="0"/>
          </a:p>
          <a:p>
            <a:pPr marL="1143000" indent="-1143000">
              <a:buFont typeface="+mj-lt"/>
              <a:buAutoNum type="alphaLcPeriod"/>
            </a:pPr>
            <a:r>
              <a:rPr lang="ru-RU" sz="4800" dirty="0" smtClean="0"/>
              <a:t>4</a:t>
            </a:r>
            <a:r>
              <a:rPr lang="en-US" sz="4800" dirty="0" smtClean="0"/>
              <a:t>9&gt;30 </a:t>
            </a:r>
            <a:r>
              <a:rPr lang="ru-RU" sz="4800" dirty="0" smtClean="0"/>
              <a:t>и 48</a:t>
            </a:r>
            <a:r>
              <a:rPr lang="en-US" sz="4800" dirty="0" smtClean="0"/>
              <a:t>&lt;49</a:t>
            </a:r>
            <a:r>
              <a:rPr lang="ru-RU" sz="4800" dirty="0" smtClean="0"/>
              <a:t>;</a:t>
            </a:r>
          </a:p>
          <a:p>
            <a:pPr marL="1143000" indent="-1143000">
              <a:buFont typeface="+mj-lt"/>
              <a:buAutoNum type="alphaLcPeriod"/>
            </a:pPr>
            <a:endParaRPr lang="ru-RU" sz="4800" dirty="0" smtClean="0"/>
          </a:p>
          <a:p>
            <a:pPr marL="1143000" indent="-1143000">
              <a:buFont typeface="+mj-lt"/>
              <a:buAutoNum type="alphaLcPeriod"/>
            </a:pPr>
            <a:r>
              <a:rPr lang="ru-RU" sz="4800" dirty="0" smtClean="0"/>
              <a:t>  </a:t>
            </a:r>
            <a:r>
              <a:rPr lang="en-US" sz="4800" dirty="0" smtClean="0"/>
              <a:t>30&lt;48&lt;49</a:t>
            </a:r>
            <a:r>
              <a:rPr lang="ru-RU" sz="4800" dirty="0" smtClean="0"/>
              <a:t>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16804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1699" y="1340768"/>
            <a:ext cx="5112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Ответ</a:t>
            </a:r>
            <a:endParaRPr lang="ru-RU" sz="60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352628"/>
              </p:ext>
            </p:extLst>
          </p:nvPr>
        </p:nvGraphicFramePr>
        <p:xfrm>
          <a:off x="1763688" y="2356430"/>
          <a:ext cx="6120680" cy="223874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54462"/>
                <a:gridCol w="554462"/>
                <a:gridCol w="554462"/>
                <a:gridCol w="554462"/>
                <a:gridCol w="554462"/>
                <a:gridCol w="554462"/>
                <a:gridCol w="554462"/>
                <a:gridCol w="554462"/>
                <a:gridCol w="554462"/>
                <a:gridCol w="1130522"/>
              </a:tblGrid>
              <a:tr h="1119374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1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2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3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4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5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6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7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8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9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10</a:t>
                      </a:r>
                      <a:endParaRPr lang="ru-RU" sz="4000" dirty="0"/>
                    </a:p>
                  </a:txBody>
                  <a:tcPr anchor="ctr"/>
                </a:tc>
              </a:tr>
              <a:tr h="111937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a</a:t>
                      </a:r>
                      <a:endParaRPr lang="ru-RU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b</a:t>
                      </a:r>
                      <a:endParaRPr lang="ru-RU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a</a:t>
                      </a:r>
                      <a:endParaRPr lang="ru-RU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b</a:t>
                      </a:r>
                      <a:endParaRPr lang="ru-RU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c</a:t>
                      </a:r>
                      <a:endParaRPr lang="ru-RU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b</a:t>
                      </a:r>
                      <a:endParaRPr lang="ru-RU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a</a:t>
                      </a:r>
                      <a:endParaRPr lang="ru-RU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a</a:t>
                      </a:r>
                      <a:endParaRPr lang="ru-RU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c</a:t>
                      </a:r>
                      <a:endParaRPr lang="ru-RU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c</a:t>
                      </a:r>
                      <a:endParaRPr lang="ru-RU" sz="40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005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4664"/>
            <a:ext cx="5061942" cy="3796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4177276"/>
            <a:ext cx="57606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Домашняя работа</a:t>
            </a:r>
            <a:r>
              <a:rPr lang="en-US" sz="4000" dirty="0" smtClean="0"/>
              <a:t>:  </a:t>
            </a:r>
            <a:r>
              <a:rPr lang="ru-RU" sz="4000" dirty="0" smtClean="0"/>
              <a:t> </a:t>
            </a:r>
            <a:endParaRPr lang="ru-RU" sz="4000" dirty="0" smtClean="0"/>
          </a:p>
          <a:p>
            <a:pPr lvl="0"/>
            <a:r>
              <a:rPr lang="ru-RU" sz="4000" dirty="0"/>
              <a:t>п.5 </a:t>
            </a:r>
            <a:r>
              <a:rPr lang="ru-RU" sz="4000" dirty="0" smtClean="0"/>
              <a:t>168, </a:t>
            </a:r>
            <a:r>
              <a:rPr lang="en-US" sz="4000" dirty="0" smtClean="0"/>
              <a:t>170</a:t>
            </a:r>
            <a:r>
              <a:rPr lang="ru-RU" sz="4000" dirty="0" smtClean="0"/>
              <a:t>,</a:t>
            </a:r>
            <a:r>
              <a:rPr lang="en-US" sz="4000" dirty="0" smtClean="0"/>
              <a:t> </a:t>
            </a:r>
            <a:r>
              <a:rPr lang="ru-RU" sz="4000" dirty="0" smtClean="0"/>
              <a:t>171</a:t>
            </a:r>
            <a:r>
              <a:rPr lang="ru-RU" sz="4000" dirty="0"/>
              <a:t>, </a:t>
            </a:r>
            <a:r>
              <a:rPr lang="ru-RU" sz="4000" dirty="0" smtClean="0"/>
              <a:t>17</a:t>
            </a:r>
            <a:r>
              <a:rPr lang="en-US" sz="4000" dirty="0" smtClean="0"/>
              <a:t>2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79512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32656"/>
            <a:ext cx="8183880" cy="1512168"/>
          </a:xfrm>
        </p:spPr>
        <p:txBody>
          <a:bodyPr>
            <a:normAutofit fontScale="90000"/>
          </a:bodyPr>
          <a:lstStyle/>
          <a:p>
            <a:r>
              <a:rPr lang="ru-RU" sz="3200" b="0" dirty="0" smtClean="0"/>
              <a:t>3. Расстояние ОА на числовом луче равно 250 см. Длина единичного отрезка равна:</a:t>
            </a:r>
            <a:endParaRPr lang="ru-RU" sz="3200" b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2204864"/>
            <a:ext cx="8183880" cy="3528392"/>
          </a:xfrm>
        </p:spPr>
        <p:txBody>
          <a:bodyPr/>
          <a:lstStyle/>
          <a:p>
            <a:r>
              <a:rPr lang="ru-RU" dirty="0" smtClean="0"/>
              <a:t>а) 5 см</a:t>
            </a:r>
            <a:endParaRPr lang="ru-RU" dirty="0"/>
          </a:p>
          <a:p>
            <a:r>
              <a:rPr lang="ru-RU" dirty="0"/>
              <a:t>б) </a:t>
            </a:r>
            <a:r>
              <a:rPr lang="ru-RU" dirty="0" smtClean="0"/>
              <a:t>2 см</a:t>
            </a:r>
          </a:p>
          <a:p>
            <a:r>
              <a:rPr lang="ru-RU" dirty="0" smtClean="0"/>
              <a:t>в</a:t>
            </a:r>
            <a:r>
              <a:rPr lang="ru-RU" dirty="0"/>
              <a:t>) </a:t>
            </a:r>
            <a:r>
              <a:rPr lang="ru-RU" dirty="0" smtClean="0"/>
              <a:t>1 см</a:t>
            </a:r>
          </a:p>
          <a:p>
            <a:pPr marL="0" indent="0">
              <a:buNone/>
            </a:pPr>
            <a:r>
              <a:rPr lang="ru-RU" dirty="0" smtClean="0"/>
              <a:t>0                           50</a:t>
            </a:r>
          </a:p>
          <a:p>
            <a:pPr marL="0" indent="0">
              <a:buNone/>
            </a:pPr>
            <a:r>
              <a:rPr lang="ru-RU" sz="32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________________________</a:t>
            </a:r>
            <a:endParaRPr lang="ru-RU" sz="6000" b="1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/>
              <a:t>О                            А</a:t>
            </a: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683568" y="4509120"/>
            <a:ext cx="0" cy="2520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412757" y="4509120"/>
            <a:ext cx="0" cy="2520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33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04664"/>
            <a:ext cx="8183880" cy="2664296"/>
          </a:xfrm>
        </p:spPr>
        <p:txBody>
          <a:bodyPr>
            <a:noAutofit/>
          </a:bodyPr>
          <a:lstStyle/>
          <a:p>
            <a:r>
              <a:rPr lang="ru-RU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Начертите в тетради отрезок, длина которого равна 18 клеткам. У одного конца отрезка </a:t>
            </a:r>
            <a:r>
              <a:rPr lang="ru-RU" sz="28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поставте</a:t>
            </a:r>
            <a:r>
              <a:rPr lang="ru-RU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цифру «0» .Считая, что </a:t>
            </a:r>
            <a:r>
              <a:rPr lang="ru-RU" sz="28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единичнвй</a:t>
            </a:r>
            <a:r>
              <a:rPr lang="ru-RU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отрезок равен двум клеткам, у другого конца отрезка надо поставить цифру:</a:t>
            </a:r>
            <a:endParaRPr lang="ru-RU" sz="2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3284984"/>
            <a:ext cx="8183880" cy="2664296"/>
          </a:xfrm>
        </p:spPr>
        <p:txBody>
          <a:bodyPr/>
          <a:lstStyle/>
          <a:p>
            <a:r>
              <a:rPr lang="ru-RU" dirty="0"/>
              <a:t>а) </a:t>
            </a:r>
            <a:r>
              <a:rPr lang="ru-RU" dirty="0" smtClean="0"/>
              <a:t>18</a:t>
            </a:r>
            <a:endParaRPr lang="ru-RU" dirty="0"/>
          </a:p>
          <a:p>
            <a:r>
              <a:rPr lang="ru-RU" dirty="0"/>
              <a:t>б) </a:t>
            </a:r>
            <a:r>
              <a:rPr lang="ru-RU" dirty="0" smtClean="0"/>
              <a:t> 9</a:t>
            </a:r>
            <a:endParaRPr lang="ru-RU" dirty="0"/>
          </a:p>
          <a:p>
            <a:r>
              <a:rPr lang="ru-RU" dirty="0"/>
              <a:t>в</a:t>
            </a:r>
            <a:r>
              <a:rPr lang="ru-RU"/>
              <a:t>)  </a:t>
            </a:r>
            <a:r>
              <a:rPr lang="ru-RU" smtClean="0"/>
              <a:t>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7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32656"/>
            <a:ext cx="8183880" cy="1080120"/>
          </a:xfrm>
        </p:spPr>
        <p:txBody>
          <a:bodyPr/>
          <a:lstStyle/>
          <a:p>
            <a:r>
              <a:rPr lang="ru-RU" dirty="0" smtClean="0"/>
              <a:t>5. Координатный луч – это: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56792"/>
            <a:ext cx="8183880" cy="4187952"/>
          </a:xfrm>
        </p:spPr>
        <p:txBody>
          <a:bodyPr/>
          <a:lstStyle/>
          <a:p>
            <a:r>
              <a:rPr lang="ru-RU" dirty="0"/>
              <a:t>а) </a:t>
            </a:r>
            <a:r>
              <a:rPr lang="ru-RU" dirty="0" smtClean="0"/>
              <a:t>луч с произвольно нанесенными на него штрихами</a:t>
            </a:r>
          </a:p>
          <a:p>
            <a:r>
              <a:rPr lang="ru-RU" dirty="0" smtClean="0"/>
              <a:t>б</a:t>
            </a:r>
            <a:r>
              <a:rPr lang="ru-RU" dirty="0"/>
              <a:t>) </a:t>
            </a:r>
            <a:r>
              <a:rPr lang="ru-RU" dirty="0" smtClean="0"/>
              <a:t>бесконечная шкала</a:t>
            </a:r>
            <a:endParaRPr lang="ru-RU" dirty="0"/>
          </a:p>
          <a:p>
            <a:r>
              <a:rPr lang="ru-RU" dirty="0"/>
              <a:t>в) </a:t>
            </a:r>
            <a:r>
              <a:rPr lang="ru-RU" dirty="0" smtClean="0"/>
              <a:t>часть шкалы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3661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1368152"/>
          </a:xfrm>
        </p:spPr>
        <p:txBody>
          <a:bodyPr>
            <a:noAutofit/>
          </a:bodyPr>
          <a:lstStyle/>
          <a:p>
            <a:r>
              <a:rPr lang="ru-RU" sz="2800" dirty="0" smtClean="0">
                <a:effectLst/>
              </a:rPr>
              <a:t>6. Точка А, отмеченная на координатном луче, имеет координату</a:t>
            </a:r>
            <a:endParaRPr lang="ru-RU" sz="2800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1772816"/>
            <a:ext cx="8183880" cy="4104456"/>
          </a:xfrm>
        </p:spPr>
        <p:txBody>
          <a:bodyPr/>
          <a:lstStyle/>
          <a:p>
            <a:r>
              <a:rPr lang="ru-RU" dirty="0"/>
              <a:t>а) </a:t>
            </a:r>
            <a:r>
              <a:rPr lang="ru-RU" dirty="0" smtClean="0"/>
              <a:t>10</a:t>
            </a:r>
          </a:p>
          <a:p>
            <a:r>
              <a:rPr lang="ru-RU" dirty="0" smtClean="0"/>
              <a:t>б</a:t>
            </a:r>
            <a:r>
              <a:rPr lang="ru-RU" dirty="0"/>
              <a:t>) </a:t>
            </a:r>
            <a:r>
              <a:rPr lang="ru-RU" dirty="0" smtClean="0"/>
              <a:t>5</a:t>
            </a:r>
          </a:p>
          <a:p>
            <a:r>
              <a:rPr lang="ru-RU" dirty="0" smtClean="0"/>
              <a:t>в</a:t>
            </a:r>
            <a:r>
              <a:rPr lang="ru-RU" dirty="0"/>
              <a:t>) </a:t>
            </a:r>
            <a:r>
              <a:rPr lang="ru-RU" dirty="0" smtClean="0"/>
              <a:t>8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0                 6</a:t>
            </a:r>
          </a:p>
          <a:p>
            <a:r>
              <a:rPr lang="ru-RU" dirty="0" smtClean="0"/>
              <a:t>_________________________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А</a:t>
            </a: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910542" y="4005064"/>
            <a:ext cx="0" cy="2880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691680" y="4073612"/>
            <a:ext cx="0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483768" y="4072639"/>
            <a:ext cx="0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995936" y="4073612"/>
            <a:ext cx="0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263964" y="4060731"/>
            <a:ext cx="0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644008" y="4060731"/>
            <a:ext cx="0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332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9361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7.На рисунке координаты точек  А и С: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1556792"/>
            <a:ext cx="8183880" cy="4320480"/>
          </a:xfrm>
        </p:spPr>
        <p:txBody>
          <a:bodyPr/>
          <a:lstStyle/>
          <a:p>
            <a:r>
              <a:rPr lang="ru-RU" dirty="0"/>
              <a:t>а) </a:t>
            </a:r>
            <a:r>
              <a:rPr lang="ru-RU" dirty="0" smtClean="0"/>
              <a:t>А (2) и С (4)</a:t>
            </a:r>
            <a:endParaRPr lang="ru-RU" dirty="0"/>
          </a:p>
          <a:p>
            <a:r>
              <a:rPr lang="ru-RU" dirty="0"/>
              <a:t>б) А </a:t>
            </a:r>
            <a:r>
              <a:rPr lang="ru-RU" dirty="0" smtClean="0"/>
              <a:t>(4) </a:t>
            </a:r>
            <a:r>
              <a:rPr lang="ru-RU" dirty="0"/>
              <a:t>и С </a:t>
            </a:r>
            <a:r>
              <a:rPr lang="ru-RU" dirty="0" smtClean="0"/>
              <a:t>(10)</a:t>
            </a:r>
            <a:endParaRPr lang="ru-RU" dirty="0"/>
          </a:p>
          <a:p>
            <a:r>
              <a:rPr lang="ru-RU" dirty="0"/>
              <a:t>в) А (2) и С </a:t>
            </a:r>
            <a:r>
              <a:rPr lang="ru-RU" dirty="0" smtClean="0"/>
              <a:t>(5)</a:t>
            </a:r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0     1</a:t>
            </a:r>
            <a:endParaRPr lang="ru-RU" dirty="0"/>
          </a:p>
          <a:p>
            <a:r>
              <a:rPr lang="ru-RU" dirty="0" smtClean="0"/>
              <a:t>____________________________</a:t>
            </a:r>
            <a:endParaRPr lang="ru-RU" dirty="0"/>
          </a:p>
          <a:p>
            <a:r>
              <a:rPr lang="ru-RU" dirty="0" smtClean="0"/>
              <a:t>         А            С</a:t>
            </a: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898968" y="4229913"/>
            <a:ext cx="0" cy="2880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1207191" y="4211806"/>
            <a:ext cx="0" cy="2880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520142" y="4217587"/>
            <a:ext cx="0" cy="2880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824942" y="4217587"/>
            <a:ext cx="0" cy="2880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129742" y="4207981"/>
            <a:ext cx="0" cy="2880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434542" y="4204219"/>
            <a:ext cx="0" cy="2880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699792" y="4204219"/>
            <a:ext cx="0" cy="2880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987824" y="4229913"/>
            <a:ext cx="0" cy="2880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275856" y="4240582"/>
            <a:ext cx="0" cy="2880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563888" y="4240582"/>
            <a:ext cx="0" cy="2880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851920" y="4229913"/>
            <a:ext cx="0" cy="2880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425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37000">
              <a:srgbClr val="FFFF00"/>
            </a:gs>
            <a:gs pos="100000">
              <a:schemeClr val="accent3">
                <a:lumMod val="20000"/>
                <a:lumOff val="8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95736" y="6073170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Автор учебника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Виленкин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Н.Я.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521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48467" y="548680"/>
            <a:ext cx="41645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п</a:t>
            </a:r>
            <a:r>
              <a:rPr lang="ru-RU" dirty="0" smtClean="0"/>
              <a:t> </a:t>
            </a:r>
            <a:r>
              <a:rPr lang="ru-RU" sz="5400" dirty="0" smtClean="0"/>
              <a:t>5 </a:t>
            </a:r>
            <a:endParaRPr lang="en-US" sz="5400" dirty="0" smtClean="0"/>
          </a:p>
          <a:p>
            <a:pPr algn="ctr"/>
            <a:r>
              <a:rPr lang="ru-RU" sz="5400" dirty="0" smtClean="0"/>
              <a:t>Меньше</a:t>
            </a:r>
            <a:endParaRPr lang="en-US" sz="5400" dirty="0" smtClean="0"/>
          </a:p>
          <a:p>
            <a:pPr algn="ctr"/>
            <a:r>
              <a:rPr lang="ru-RU" sz="5400" dirty="0" smtClean="0"/>
              <a:t> или</a:t>
            </a:r>
            <a:endParaRPr lang="en-US" sz="5400" dirty="0" smtClean="0"/>
          </a:p>
          <a:p>
            <a:pPr algn="ctr"/>
            <a:r>
              <a:rPr lang="ru-RU" sz="5400" dirty="0" smtClean="0"/>
              <a:t> больше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25207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04" y="806232"/>
            <a:ext cx="3891500" cy="389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7" y="260648"/>
            <a:ext cx="3039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Первый способ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5456" y="3035893"/>
            <a:ext cx="3096343" cy="351201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02212" y="3008480"/>
            <a:ext cx="30963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Определите место расположения числа в натуральном ряде чисел и ответь на вопрос: «Когда его называют при счете?»</a:t>
            </a:r>
            <a:endParaRPr lang="ru-RU" sz="2800" dirty="0">
              <a:solidFill>
                <a:schemeClr val="bg1"/>
              </a:solidFill>
            </a:endParaRPr>
          </a:p>
        </p:txBody>
      </p:sp>
      <p:cxnSp>
        <p:nvCxnSpPr>
          <p:cNvPr id="7" name="Прямая со стрелкой 6"/>
          <p:cNvCxnSpPr>
            <a:stCxn id="3" idx="3"/>
          </p:cNvCxnSpPr>
          <p:nvPr/>
        </p:nvCxnSpPr>
        <p:spPr>
          <a:xfrm flipV="1">
            <a:off x="3271799" y="1886591"/>
            <a:ext cx="2812369" cy="2905311"/>
          </a:xfrm>
          <a:prstGeom prst="straightConnector1">
            <a:avLst/>
          </a:prstGeom>
          <a:ln w="63500">
            <a:solidFill>
              <a:schemeClr val="accent3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3" idx="3"/>
          </p:cNvCxnSpPr>
          <p:nvPr/>
        </p:nvCxnSpPr>
        <p:spPr>
          <a:xfrm>
            <a:off x="3271799" y="4791902"/>
            <a:ext cx="2812369" cy="922196"/>
          </a:xfrm>
          <a:prstGeom prst="straightConnector1">
            <a:avLst/>
          </a:prstGeom>
          <a:ln w="63500">
            <a:solidFill>
              <a:schemeClr val="accent3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6084168" y="368660"/>
            <a:ext cx="2736304" cy="194421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084168" y="4199587"/>
            <a:ext cx="2736304" cy="194421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6228183" y="536192"/>
            <a:ext cx="23762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Меньше</a:t>
            </a:r>
          </a:p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&lt;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28184" y="4437112"/>
            <a:ext cx="22919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Больше</a:t>
            </a:r>
            <a:endParaRPr lang="en-US" sz="4000" dirty="0" smtClean="0">
              <a:solidFill>
                <a:schemeClr val="bg1"/>
              </a:solidFill>
            </a:endParaRPr>
          </a:p>
          <a:p>
            <a:pPr algn="ctr"/>
            <a:r>
              <a:rPr lang="en-US" sz="8000" dirty="0">
                <a:solidFill>
                  <a:schemeClr val="bg1"/>
                </a:solidFill>
              </a:rPr>
              <a:t>&gt;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18789191">
            <a:off x="3257227" y="2290317"/>
            <a:ext cx="2492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Раньше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1016517">
            <a:off x="3864285" y="4330236"/>
            <a:ext cx="21316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Позже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24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1334</TotalTime>
  <Words>672</Words>
  <Application>Microsoft Office PowerPoint</Application>
  <PresentationFormat>Экран (4:3)</PresentationFormat>
  <Paragraphs>193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Аспект</vt:lpstr>
      <vt:lpstr>1. Цена одного деления шкалы на рисунке составляет:</vt:lpstr>
      <vt:lpstr>2. На рисунке единичным отрезком является:</vt:lpstr>
      <vt:lpstr>3. Расстояние ОА на числовом луче равно 250 см. Длина единичного отрезка равна:</vt:lpstr>
      <vt:lpstr>4. Начертите в тетради отрезок, длина которого равна 18 клеткам. У одного конца отрезка поставте цифру «0» .Считая, что единичнвй отрезок равен двум клеткам, у другого конца отрезка надо поставить цифру:</vt:lpstr>
      <vt:lpstr>5. Координатный луч – это:</vt:lpstr>
      <vt:lpstr>6. Точка А, отмеченная на координатном луче, имеет координату</vt:lpstr>
      <vt:lpstr>7.На рисунке координаты точек  А и С: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Ириша</dc:creator>
  <cp:lastModifiedBy>Игорь</cp:lastModifiedBy>
  <cp:revision>41</cp:revision>
  <dcterms:created xsi:type="dcterms:W3CDTF">2011-10-19T11:00:09Z</dcterms:created>
  <dcterms:modified xsi:type="dcterms:W3CDTF">2014-12-18T08:00:04Z</dcterms:modified>
</cp:coreProperties>
</file>