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4" r:id="rId2"/>
    <p:sldMasterId id="2147483706" r:id="rId3"/>
  </p:sldMasterIdLst>
  <p:sldIdLst>
    <p:sldId id="275" r:id="rId4"/>
    <p:sldId id="272" r:id="rId5"/>
    <p:sldId id="256" r:id="rId6"/>
    <p:sldId id="257" r:id="rId7"/>
    <p:sldId id="265" r:id="rId8"/>
    <p:sldId id="258" r:id="rId9"/>
    <p:sldId id="266" r:id="rId10"/>
    <p:sldId id="259" r:id="rId11"/>
    <p:sldId id="267" r:id="rId12"/>
    <p:sldId id="260" r:id="rId13"/>
    <p:sldId id="268" r:id="rId14"/>
    <p:sldId id="261" r:id="rId15"/>
    <p:sldId id="269" r:id="rId16"/>
    <p:sldId id="262" r:id="rId17"/>
    <p:sldId id="270" r:id="rId18"/>
    <p:sldId id="263" r:id="rId19"/>
    <p:sldId id="271" r:id="rId20"/>
    <p:sldId id="276" r:id="rId21"/>
    <p:sldId id="274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2" descr="ldw_af_ (8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83960" cy="6200249"/>
          </a:xfrm>
          <a:prstGeom prst="rect">
            <a:avLst/>
          </a:prstGeom>
          <a:noFill/>
        </p:spPr>
      </p:pic>
      <p:pic>
        <p:nvPicPr>
          <p:cNvPr id="17" name="Picture 12" descr="ОСЕННИЙ ДЕКОР (8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19" name="Picture 12" descr="ОСЕННИЙ ДЕКОР (8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84756" y="-27404"/>
            <a:ext cx="3131840" cy="3186648"/>
          </a:xfrm>
          <a:prstGeom prst="rect">
            <a:avLst/>
          </a:prstGeom>
          <a:noFill/>
        </p:spPr>
      </p:pic>
      <p:pic>
        <p:nvPicPr>
          <p:cNvPr id="20" name="Picture 12" descr="ОСЕННИЙ ДЕКОР (8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012160" y="3671352"/>
            <a:ext cx="3131840" cy="3186648"/>
          </a:xfrm>
          <a:prstGeom prst="rect">
            <a:avLst/>
          </a:prstGeom>
          <a:noFill/>
        </p:spPr>
      </p:pic>
      <p:pic>
        <p:nvPicPr>
          <p:cNvPr id="13" name="Picture 12" descr="ОСЕННИЙ ДЕКОР (8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7404" y="3698756"/>
            <a:ext cx="3131840" cy="31866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sndAc>
          <p:stSnd>
            <p:snd r:embed="rId1" name="drumroll.wav"/>
          </p:stSnd>
        </p:sndAc>
      </p:transition>
    </mc:Choice>
    <mc:Fallback xmlns="">
      <p:transition spd="slow" advClick="0" advTm="10000">
        <p:sndAc>
          <p:stSnd>
            <p:snd r:embed="rId5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2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1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5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7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2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3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BB85D-4059-4BF1-8E6C-E3F02A8D5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30" name="Picture 10" descr="ОСЕННИЙ ДЕКОР (9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157192"/>
            <a:ext cx="4762500" cy="1905000"/>
          </a:xfrm>
          <a:prstGeom prst="rect">
            <a:avLst/>
          </a:prstGeom>
          <a:noFill/>
        </p:spPr>
      </p:pic>
      <p:pic>
        <p:nvPicPr>
          <p:cNvPr id="12" name="Picture 2" descr="ldw_af_ (8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4109">
            <a:off x="611560" y="332656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sndAc>
          <p:stSnd>
            <p:snd r:embed="rId1" name="drumroll.wav"/>
          </p:stSnd>
        </p:sndAc>
      </p:transition>
    </mc:Choice>
    <mc:Fallback xmlns="">
      <p:transition spd="slow" advClick="0" advTm="10000">
        <p:sndAc>
          <p:stSnd>
            <p:snd r:embed="rId5" name="drumroll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7C0E0-6FB8-49C1-8257-4C2DEB6F1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12" descr="ОСЕННИЙ ДЕКОР (8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8" name="Picture 8" descr="ОСЕННИЙ ДЕКОР (8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9411" y="3467537"/>
            <a:ext cx="3361053" cy="3419872"/>
          </a:xfrm>
          <a:prstGeom prst="rect">
            <a:avLst/>
          </a:prstGeom>
          <a:noFill/>
        </p:spPr>
      </p:pic>
      <p:pic>
        <p:nvPicPr>
          <p:cNvPr id="9" name="Picture 2" descr="ldw_af_ (8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4664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sndAc>
          <p:stSnd>
            <p:snd r:embed="rId1" name="drumroll.wav"/>
          </p:stSnd>
        </p:sndAc>
      </p:transition>
    </mc:Choice>
    <mc:Fallback xmlns="">
      <p:transition spd="slow" advClick="0" advTm="10000">
        <p:sndAc>
          <p:stSnd>
            <p:snd r:embed="rId5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C0E0-6FB8-49C1-8257-4C2DEB6F1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14978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B85D-4059-4BF1-8E6C-E3F02A8D5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B85D-4059-4BF1-8E6C-E3F02A8D5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2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C0E0-6FB8-49C1-8257-4C2DEB6F1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264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sndAc>
          <p:stSnd>
            <p:snd r:embed="rId7" name="drumroll.wav"/>
          </p:stSnd>
        </p:sndAc>
      </p:transition>
    </mc:Choice>
    <mc:Fallback xmlns="">
      <p:transition spd="slow" advClick="0" advTm="10000">
        <p:sndAc>
          <p:stSnd>
            <p:snd r:embed="rId8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01DF-4E19-416E-834F-1A56D4025D95}" type="datetimeFigureOut">
              <a:rPr lang="ru-RU" smtClean="0"/>
              <a:t>10.12.14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3B18-2A4F-4DBB-99AA-5EAF23181D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2933"/>
          <a:stretch/>
        </p:blipFill>
        <p:spPr>
          <a:xfrm>
            <a:off x="264790" y="192024"/>
            <a:ext cx="8572500" cy="647395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1331640" y="1052736"/>
            <a:ext cx="6678431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Рациональные числа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3900" dirty="0" smtClean="0">
                <a:solidFill>
                  <a:srgbClr val="FF0000"/>
                </a:solidFill>
              </a:rPr>
              <a:t>4</a:t>
            </a:r>
            <a:endParaRPr lang="ru-RU" sz="239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700" dirty="0" smtClean="0">
                <a:solidFill>
                  <a:srgbClr val="FF0000"/>
                </a:solidFill>
              </a:rPr>
              <a:t>5</a:t>
            </a:r>
            <a:endParaRPr lang="ru-RU" sz="287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3900" dirty="0" smtClean="0">
                <a:solidFill>
                  <a:srgbClr val="FF0000"/>
                </a:solidFill>
              </a:rPr>
              <a:t>6</a:t>
            </a:r>
            <a:endParaRPr lang="ru-RU" sz="239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7</a:t>
            </a:r>
            <a:endParaRPr lang="ru-RU" sz="199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0081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Проверка!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798949"/>
              </p:ext>
            </p:extLst>
          </p:nvPr>
        </p:nvGraphicFramePr>
        <p:xfrm>
          <a:off x="395536" y="1268760"/>
          <a:ext cx="180340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Формула" r:id="rId3" imgW="660240" imgH="393480" progId="Equation.3">
                  <p:embed/>
                </p:oleObj>
              </mc:Choice>
              <mc:Fallback>
                <p:oleObj name="Формула" r:id="rId3" imgW="660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268760"/>
                        <a:ext cx="1803400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830368"/>
              </p:ext>
            </p:extLst>
          </p:nvPr>
        </p:nvGraphicFramePr>
        <p:xfrm>
          <a:off x="3131840" y="1484784"/>
          <a:ext cx="17351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Формула" r:id="rId5" imgW="634680" imgH="203040" progId="Equation.3">
                  <p:embed/>
                </p:oleObj>
              </mc:Choice>
              <mc:Fallback>
                <p:oleObj name="Формула" r:id="rId5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484784"/>
                        <a:ext cx="173513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96169"/>
              </p:ext>
            </p:extLst>
          </p:nvPr>
        </p:nvGraphicFramePr>
        <p:xfrm>
          <a:off x="6012160" y="1556792"/>
          <a:ext cx="27082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Формула" r:id="rId7" imgW="990360" imgH="393480" progId="Equation.3">
                  <p:embed/>
                </p:oleObj>
              </mc:Choice>
              <mc:Fallback>
                <p:oleObj name="Формула" r:id="rId7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556792"/>
                        <a:ext cx="270827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66172"/>
              </p:ext>
            </p:extLst>
          </p:nvPr>
        </p:nvGraphicFramePr>
        <p:xfrm>
          <a:off x="683568" y="2996952"/>
          <a:ext cx="117951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Формула" r:id="rId9" imgW="431640" imgH="203040" progId="Equation.3">
                  <p:embed/>
                </p:oleObj>
              </mc:Choice>
              <mc:Fallback>
                <p:oleObj name="Формула" r:id="rId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96952"/>
                        <a:ext cx="117951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75366"/>
              </p:ext>
            </p:extLst>
          </p:nvPr>
        </p:nvGraphicFramePr>
        <p:xfrm>
          <a:off x="3203848" y="2924944"/>
          <a:ext cx="16652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Формула" r:id="rId11" imgW="609480" imgH="203040" progId="Equation.3">
                  <p:embed/>
                </p:oleObj>
              </mc:Choice>
              <mc:Fallback>
                <p:oleObj name="Формула" r:id="rId11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924944"/>
                        <a:ext cx="16652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73425"/>
              </p:ext>
            </p:extLst>
          </p:nvPr>
        </p:nvGraphicFramePr>
        <p:xfrm>
          <a:off x="6084168" y="2996952"/>
          <a:ext cx="11080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Формула" r:id="rId13" imgW="406080" imgH="203040" progId="Equation.3">
                  <p:embed/>
                </p:oleObj>
              </mc:Choice>
              <mc:Fallback>
                <p:oleObj name="Формула" r:id="rId13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996952"/>
                        <a:ext cx="11080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28755"/>
              </p:ext>
            </p:extLst>
          </p:nvPr>
        </p:nvGraphicFramePr>
        <p:xfrm>
          <a:off x="2267744" y="3861048"/>
          <a:ext cx="9715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Формула" r:id="rId15" imgW="355320" imgH="393480" progId="Equation.3">
                  <p:embed/>
                </p:oleObj>
              </mc:Choice>
              <mc:Fallback>
                <p:oleObj name="Формула" r:id="rId15" imgW="355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861048"/>
                        <a:ext cx="97155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7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817327" y="2797635"/>
            <a:ext cx="3311525" cy="2519362"/>
          </a:xfrm>
          <a:prstGeom prst="star16">
            <a:avLst>
              <a:gd name="adj" fmla="val 37500"/>
            </a:avLst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468313" y="549275"/>
            <a:ext cx="2016125" cy="17287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648180" y="4057316"/>
            <a:ext cx="2304082" cy="2162175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940425" y="558470"/>
            <a:ext cx="2520007" cy="205552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087053" y="4581005"/>
            <a:ext cx="14263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Я умею </a:t>
            </a:r>
          </a:p>
          <a:p>
            <a:pPr algn="ctr" eaLnBrk="1" hangingPunct="1"/>
            <a:r>
              <a:rPr lang="ru-RU" dirty="0"/>
              <a:t>с</a:t>
            </a:r>
            <a:r>
              <a:rPr lang="ru-RU" dirty="0" smtClean="0"/>
              <a:t>кладывать отрицательные числа</a:t>
            </a:r>
            <a:endParaRPr lang="ru-RU" dirty="0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399247" y="1124569"/>
            <a:ext cx="1602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Я научился </a:t>
            </a:r>
            <a:endParaRPr lang="ru-RU" dirty="0"/>
          </a:p>
          <a:p>
            <a:pPr eaLnBrk="1" hangingPunct="1"/>
            <a:r>
              <a:rPr lang="ru-RU" dirty="0"/>
              <a:t>в</a:t>
            </a:r>
            <a:r>
              <a:rPr lang="ru-RU" dirty="0" smtClean="0"/>
              <a:t>ыполнять </a:t>
            </a:r>
          </a:p>
          <a:p>
            <a:pPr eaLnBrk="1" hangingPunct="1"/>
            <a:r>
              <a:rPr lang="ru-RU" dirty="0" smtClean="0"/>
              <a:t>все действия</a:t>
            </a:r>
            <a:endParaRPr lang="ru-RU" dirty="0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57716" y="908050"/>
            <a:ext cx="13956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У меня </a:t>
            </a:r>
          </a:p>
          <a:p>
            <a:pPr eaLnBrk="1" hangingPunct="1"/>
            <a:r>
              <a:rPr lang="ru-RU" dirty="0"/>
              <a:t>п</a:t>
            </a:r>
            <a:r>
              <a:rPr lang="ru-RU" dirty="0" smtClean="0"/>
              <a:t>олучается</a:t>
            </a:r>
          </a:p>
          <a:p>
            <a:pPr eaLnBrk="1" hangingPunct="1"/>
            <a:r>
              <a:rPr lang="ru-RU" dirty="0" smtClean="0"/>
              <a:t>умножение</a:t>
            </a:r>
            <a:endParaRPr lang="ru-RU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145291" y="2852217"/>
            <a:ext cx="2016125" cy="1728788"/>
          </a:xfrm>
          <a:prstGeom prst="star16">
            <a:avLst>
              <a:gd name="adj" fmla="val 37500"/>
            </a:avLst>
          </a:prstGeom>
          <a:solidFill>
            <a:srgbClr val="99FF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619672" y="3116446"/>
            <a:ext cx="12487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Я иногда забываю про знак минус</a:t>
            </a:r>
            <a:endParaRPr lang="ru-RU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74092" y="3356083"/>
            <a:ext cx="14263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Я умею </a:t>
            </a:r>
          </a:p>
          <a:p>
            <a:pPr algn="ctr" eaLnBrk="1" hangingPunct="1"/>
            <a:r>
              <a:rPr lang="ru-RU" dirty="0"/>
              <a:t>с</a:t>
            </a:r>
            <a:r>
              <a:rPr lang="ru-RU" dirty="0" smtClean="0"/>
              <a:t>кладывать числа с разными знаками</a:t>
            </a:r>
            <a:endParaRPr lang="ru-RU" dirty="0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505326" y="885210"/>
            <a:ext cx="2016125" cy="2111742"/>
          </a:xfrm>
          <a:prstGeom prst="star16">
            <a:avLst>
              <a:gd name="adj" fmla="val 37500"/>
            </a:avLst>
          </a:prstGeom>
          <a:solidFill>
            <a:srgbClr val="99FF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850466" y="1332833"/>
            <a:ext cx="1373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Я слабо  </a:t>
            </a:r>
          </a:p>
          <a:p>
            <a:pPr algn="ctr" eaLnBrk="1" hangingPunct="1"/>
            <a:r>
              <a:rPr lang="ru-RU" dirty="0"/>
              <a:t>з</a:t>
            </a:r>
            <a:r>
              <a:rPr lang="ru-RU" dirty="0" smtClean="0"/>
              <a:t>наю </a:t>
            </a:r>
          </a:p>
          <a:p>
            <a:pPr algn="ctr" eaLnBrk="1" hangingPunct="1"/>
            <a:r>
              <a:rPr lang="ru-RU" dirty="0"/>
              <a:t>т</a:t>
            </a:r>
            <a:r>
              <a:rPr lang="ru-RU" dirty="0" smtClean="0"/>
              <a:t>аблицу </a:t>
            </a:r>
          </a:p>
          <a:p>
            <a:pPr algn="ctr" eaLnBrk="1" hangingPunct="1"/>
            <a:r>
              <a:rPr lang="ru-RU" dirty="0" smtClean="0"/>
              <a:t>умножения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2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8" grpId="0" animBg="1"/>
      <p:bldP spid="20489" grpId="0" animBg="1"/>
      <p:bldP spid="20491" grpId="0" animBg="1"/>
      <p:bldP spid="20495" grpId="0"/>
      <p:bldP spid="20499" grpId="0"/>
      <p:bldP spid="20504" grpId="0"/>
      <p:bldP spid="16" grpId="0" animBg="1"/>
      <p:bldP spid="17" grpId="0"/>
      <p:bldP spid="14" grpId="0"/>
      <p:bldP spid="15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188" y="3861048"/>
            <a:ext cx="7128792" cy="201622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Повторить правила арифметических действий;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Учиться применять правила арифметических действий при решении различных примеров.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13799"/>
            <a:ext cx="76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Действия с рациональными</a:t>
            </a:r>
          </a:p>
          <a:p>
            <a:pPr algn="ctr"/>
            <a:r>
              <a:rPr lang="ru-RU" sz="4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числами.</a:t>
            </a:r>
            <a:endParaRPr lang="ru-RU" sz="4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 урока:</a:t>
            </a:r>
            <a:br>
              <a:rPr lang="ru-RU" sz="2800" dirty="0" smtClean="0"/>
            </a:br>
            <a:r>
              <a:rPr lang="ru-RU" sz="2800" dirty="0" smtClean="0"/>
              <a:t>усовершенствование навыков действий с рациональными числами.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8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0" descr="s175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20938"/>
            <a:ext cx="5041900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Удачи  вам!</a:t>
            </a:r>
          </a:p>
        </p:txBody>
      </p:sp>
    </p:spTree>
    <p:extLst>
      <p:ext uri="{BB962C8B-B14F-4D97-AF65-F5344CB8AC3E}">
        <p14:creationId xmlns:p14="http://schemas.microsoft.com/office/powerpoint/2010/main" val="194268604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Динамические карточки.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FF0000"/>
                </a:solidFill>
              </a:rPr>
              <a:t>1</a:t>
            </a:r>
            <a:endParaRPr lang="ru-RU" sz="13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3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2</a:t>
            </a:r>
            <a:endParaRPr lang="ru-RU" sz="199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3</a:t>
            </a:r>
            <a:endParaRPr lang="ru-RU" sz="199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">
  <a:themeElements>
    <a:clrScheme name="Другая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Тема39</Template>
  <TotalTime>427</TotalTime>
  <Words>73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Тема39</vt:lpstr>
      <vt:lpstr>Тема33</vt:lpstr>
      <vt:lpstr>Тема1</vt:lpstr>
      <vt:lpstr>Формула</vt:lpstr>
      <vt:lpstr>Презентация PowerPoint</vt:lpstr>
      <vt:lpstr>Цель урока: усовершенствование навыков действий с рациональными числами.</vt:lpstr>
      <vt:lpstr>Динамические карточки.</vt:lpstr>
      <vt:lpstr>1</vt:lpstr>
      <vt:lpstr>Презентация PowerPoint</vt:lpstr>
      <vt:lpstr>2</vt:lpstr>
      <vt:lpstr>Презентация PowerPoint</vt:lpstr>
      <vt:lpstr>3</vt:lpstr>
      <vt:lpstr>Презентация PowerPoint</vt:lpstr>
      <vt:lpstr>4</vt:lpstr>
      <vt:lpstr>Презентация PowerPoint</vt:lpstr>
      <vt:lpstr>5</vt:lpstr>
      <vt:lpstr>Презентация PowerPoint</vt:lpstr>
      <vt:lpstr>6</vt:lpstr>
      <vt:lpstr>Презентация PowerPoint</vt:lpstr>
      <vt:lpstr>7</vt:lpstr>
      <vt:lpstr>Презентация PowerPoint</vt:lpstr>
      <vt:lpstr>Проверка!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Динамические карточки</dc:title>
  <dc:creator>Елена</dc:creator>
  <cp:lastModifiedBy>Елена</cp:lastModifiedBy>
  <cp:revision>28</cp:revision>
  <dcterms:created xsi:type="dcterms:W3CDTF">2014-12-01T14:14:21Z</dcterms:created>
  <dcterms:modified xsi:type="dcterms:W3CDTF">2014-12-10T15:01:23Z</dcterms:modified>
</cp:coreProperties>
</file>