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9" r:id="rId2"/>
    <p:sldId id="256" r:id="rId3"/>
    <p:sldId id="270" r:id="rId4"/>
    <p:sldId id="264" r:id="rId5"/>
    <p:sldId id="257" r:id="rId6"/>
    <p:sldId id="271" r:id="rId7"/>
    <p:sldId id="272" r:id="rId8"/>
    <p:sldId id="263" r:id="rId9"/>
    <p:sldId id="258" r:id="rId10"/>
    <p:sldId id="273" r:id="rId11"/>
    <p:sldId id="259" r:id="rId12"/>
    <p:sldId id="262" r:id="rId13"/>
    <p:sldId id="276" r:id="rId14"/>
    <p:sldId id="268" r:id="rId15"/>
    <p:sldId id="277" r:id="rId16"/>
    <p:sldId id="265" r:id="rId17"/>
    <p:sldId id="275" r:id="rId18"/>
    <p:sldId id="266" r:id="rId19"/>
    <p:sldId id="267" r:id="rId20"/>
    <p:sldId id="278"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A2FF14-DFA4-42B0-80DC-FFF942EA09A8}" type="datetimeFigureOut">
              <a:rPr lang="ru-RU" smtClean="0"/>
              <a:pPr/>
              <a:t>02.09.2013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7B0B28-E177-4445-9D03-31570273159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C7B0B28-E177-4445-9D03-315702731594}" type="slidenum">
              <a:rPr lang="ru-RU" smtClean="0"/>
              <a:pPr/>
              <a:t>19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3CE9726-B0DA-42CF-9EE3-C610CE4E0E45}" type="datetimeFigureOut">
              <a:rPr lang="ru-RU" smtClean="0"/>
              <a:pPr/>
              <a:t>02.09.2013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E13B81-12CF-48C9-8C73-39EF443757B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E9726-B0DA-42CF-9EE3-C610CE4E0E45}" type="datetimeFigureOut">
              <a:rPr lang="ru-RU" smtClean="0"/>
              <a:pPr/>
              <a:t>02.09.2013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13B81-12CF-48C9-8C73-39EF443757B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du.ru/index.php?page_id=5&amp;topic_id=21&amp;sid=2971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6"/>
            <a:ext cx="7772400" cy="1470025"/>
          </a:xfrm>
        </p:spPr>
        <p:txBody>
          <a:bodyPr>
            <a:normAutofit fontScale="90000"/>
          </a:bodyPr>
          <a:lstStyle/>
          <a:p>
            <a:r>
              <a:rPr lang="ru-RU" b="1" dirty="0" smtClean="0"/>
              <a:t>Десять основных положений нового закона об образовании.</a:t>
            </a:r>
            <a:endParaRPr lang="ru-RU" dirty="0"/>
          </a:p>
        </p:txBody>
      </p:sp>
      <p:sp>
        <p:nvSpPr>
          <p:cNvPr id="3" name="Подзаголовок 2"/>
          <p:cNvSpPr>
            <a:spLocks noGrp="1"/>
          </p:cNvSpPr>
          <p:nvPr>
            <p:ph type="subTitle" idx="1"/>
          </p:nvPr>
        </p:nvSpPr>
        <p:spPr>
          <a:xfrm>
            <a:off x="1371600" y="2071678"/>
            <a:ext cx="6400800" cy="3567122"/>
          </a:xfrm>
        </p:spPr>
        <p:txBody>
          <a:bodyPr/>
          <a:lstStyle/>
          <a:p>
            <a:endParaRPr lang="ru-RU" dirty="0"/>
          </a:p>
        </p:txBody>
      </p:sp>
      <p:pic>
        <p:nvPicPr>
          <p:cNvPr id="1026" name="Picture 2" descr="C:\Documents and Settings\admin\Мои документы\Downloads\откр с1сент.jpg"/>
          <p:cNvPicPr>
            <a:picLocks noChangeAspect="1" noChangeArrowheads="1"/>
          </p:cNvPicPr>
          <p:nvPr/>
        </p:nvPicPr>
        <p:blipFill>
          <a:blip r:embed="rId2"/>
          <a:srcRect/>
          <a:stretch>
            <a:fillRect/>
          </a:stretch>
        </p:blipFill>
        <p:spPr bwMode="auto">
          <a:xfrm>
            <a:off x="1285852" y="1785926"/>
            <a:ext cx="5572164" cy="487564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66"/>
          </a:xfrm>
        </p:spPr>
        <p:txBody>
          <a:bodyPr>
            <a:normAutofit fontScale="90000"/>
          </a:bodyPr>
          <a:lstStyle/>
          <a:p>
            <a:endParaRPr lang="ru-RU" dirty="0"/>
          </a:p>
        </p:txBody>
      </p:sp>
      <p:pic>
        <p:nvPicPr>
          <p:cNvPr id="4098" name="Picture 2" descr="C:\Documents and Settings\admin\Мои документы\Downloads\news5.jpg"/>
          <p:cNvPicPr>
            <a:picLocks noGrp="1" noChangeAspect="1" noChangeArrowheads="1"/>
          </p:cNvPicPr>
          <p:nvPr>
            <p:ph idx="1"/>
          </p:nvPr>
        </p:nvPicPr>
        <p:blipFill>
          <a:blip r:embed="rId2"/>
          <a:srcRect/>
          <a:stretch>
            <a:fillRect/>
          </a:stretch>
        </p:blipFill>
        <p:spPr bwMode="auto">
          <a:xfrm>
            <a:off x="500034" y="1000108"/>
            <a:ext cx="8108037" cy="457203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5768997"/>
          </a:xfrm>
        </p:spPr>
        <p:txBody>
          <a:bodyPr>
            <a:normAutofit fontScale="92500" lnSpcReduction="20000"/>
          </a:bodyPr>
          <a:lstStyle/>
          <a:p>
            <a:r>
              <a:rPr lang="ru-RU" b="1" dirty="0"/>
              <a:t>6. Муниципалитеты обязаны предоставить ребенку место в первом классе</a:t>
            </a:r>
            <a:r>
              <a:rPr lang="ru-RU" dirty="0" smtClean="0"/>
              <a:t/>
            </a:r>
            <a:br>
              <a:rPr lang="ru-RU" dirty="0" smtClean="0"/>
            </a:br>
            <a:r>
              <a:rPr lang="ru-RU" dirty="0" smtClean="0"/>
              <a:t/>
            </a:r>
            <a:br>
              <a:rPr lang="ru-RU" dirty="0" smtClean="0"/>
            </a:br>
            <a:r>
              <a:rPr lang="ru-RU" dirty="0"/>
              <a:t>По новому закону местный орган управления образованием закрепляет за каждым микрорайоном школу и обеспечивает прием туда детей, проживающих на данной территории. Администрация учебного заведения может отказать принять ребенка в первый класс только при отсутствии свободных мест. В этом случае управление образованием должно предоставить родителям информацию о вакантных местах в других школах микрорайона.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57166"/>
            <a:ext cx="8229600" cy="5768997"/>
          </a:xfrm>
        </p:spPr>
        <p:txBody>
          <a:bodyPr>
            <a:normAutofit fontScale="85000" lnSpcReduction="20000"/>
          </a:bodyPr>
          <a:lstStyle/>
          <a:p>
            <a:r>
              <a:rPr lang="ru-RU" b="1" dirty="0"/>
              <a:t>7. Учитываются индивидуальные потребности учащихся</a:t>
            </a:r>
            <a:r>
              <a:rPr lang="ru-RU" dirty="0" smtClean="0"/>
              <a:t/>
            </a:r>
            <a:br>
              <a:rPr lang="ru-RU" dirty="0" smtClean="0"/>
            </a:br>
            <a:r>
              <a:rPr lang="ru-RU" dirty="0" smtClean="0"/>
              <a:t/>
            </a:r>
            <a:br>
              <a:rPr lang="ru-RU" dirty="0" smtClean="0"/>
            </a:br>
            <a:r>
              <a:rPr lang="ru-RU" dirty="0"/>
              <a:t>Закон отдает приоритет инклюзивному образованию, которое предполагает обучение детей с ограниченными возможностями не в специализированном, а в обычном учебном заведении. При этом они по-прежнему могут получить образование и в специальных учреждениях. В документе уделено внимание получению образования одаренными детьми. Таким образом, закон ориентирован на разные образовательные потребности и устанавливает индивидуальный подход к обучению каждого ребенка. В частности, законодатель закрепляет право учащегося на индивидуальный учебный график и на выбор предметов по курсу.</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pic>
        <p:nvPicPr>
          <p:cNvPr id="9218" name="Picture 2"/>
          <p:cNvPicPr>
            <a:picLocks noGrp="1" noChangeAspect="1" noChangeArrowheads="1"/>
          </p:cNvPicPr>
          <p:nvPr>
            <p:ph idx="1"/>
          </p:nvPr>
        </p:nvPicPr>
        <p:blipFill>
          <a:blip r:embed="rId2"/>
          <a:srcRect/>
          <a:stretch>
            <a:fillRect/>
          </a:stretch>
        </p:blipFill>
        <p:spPr bwMode="auto">
          <a:xfrm>
            <a:off x="1357290" y="475694"/>
            <a:ext cx="7143800" cy="6159066"/>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5697559"/>
          </a:xfrm>
        </p:spPr>
        <p:txBody>
          <a:bodyPr>
            <a:normAutofit lnSpcReduction="10000"/>
          </a:bodyPr>
          <a:lstStyle/>
          <a:p>
            <a:r>
              <a:rPr lang="ru-RU" b="1" dirty="0"/>
              <a:t>8. Изменяется система профессионального образования</a:t>
            </a:r>
            <a:endParaRPr lang="ru-RU" dirty="0"/>
          </a:p>
          <a:p>
            <a:r>
              <a:rPr lang="ru-RU" dirty="0"/>
              <a:t>Теперь в систему высшего образования входят </a:t>
            </a:r>
            <a:r>
              <a:rPr lang="ru-RU" dirty="0" err="1"/>
              <a:t>бакалавриат</a:t>
            </a:r>
            <a:r>
              <a:rPr lang="ru-RU" dirty="0"/>
              <a:t>, </a:t>
            </a:r>
            <a:r>
              <a:rPr lang="ru-RU" dirty="0" err="1"/>
              <a:t>специалитет</a:t>
            </a:r>
            <a:r>
              <a:rPr lang="ru-RU" dirty="0"/>
              <a:t> и магистратура, а также послевузовское профессиональное образование. Училища переходят в систему среднего профессионального образования в качестве первой ступени подготовки квалифицированных рабочих и служащих. Согласно закону, среднее профобразование должно быть общедоступным.</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sp>
        <p:nvSpPr>
          <p:cNvPr id="3" name="Содержимое 2"/>
          <p:cNvSpPr>
            <a:spLocks noGrp="1"/>
          </p:cNvSpPr>
          <p:nvPr>
            <p:ph idx="1"/>
          </p:nvPr>
        </p:nvSpPr>
        <p:spPr/>
        <p:txBody>
          <a:bodyPr/>
          <a:lstStyle/>
          <a:p>
            <a:endParaRPr lang="ru-RU"/>
          </a:p>
        </p:txBody>
      </p:sp>
      <p:pic>
        <p:nvPicPr>
          <p:cNvPr id="6146" name="Picture 2" descr="C:\Documents and Settings\admin\Мои документы\Downloads\news6.jpg"/>
          <p:cNvPicPr>
            <a:picLocks noChangeAspect="1" noChangeArrowheads="1"/>
          </p:cNvPicPr>
          <p:nvPr/>
        </p:nvPicPr>
        <p:blipFill>
          <a:blip r:embed="rId2"/>
          <a:srcRect/>
          <a:stretch>
            <a:fillRect/>
          </a:stretch>
        </p:blipFill>
        <p:spPr bwMode="auto">
          <a:xfrm>
            <a:off x="394281" y="1009380"/>
            <a:ext cx="8464000" cy="477707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6072230"/>
          </a:xfrm>
        </p:spPr>
        <p:txBody>
          <a:bodyPr>
            <a:normAutofit fontScale="77500" lnSpcReduction="20000"/>
          </a:bodyPr>
          <a:lstStyle/>
          <a:p>
            <a:r>
              <a:rPr lang="ru-RU" b="1" dirty="0"/>
              <a:t>9. Учителя получают особый статус</a:t>
            </a:r>
            <a:r>
              <a:rPr lang="ru-RU" dirty="0" smtClean="0"/>
              <a:t/>
            </a:r>
            <a:br>
              <a:rPr lang="ru-RU" dirty="0" smtClean="0"/>
            </a:br>
            <a:r>
              <a:rPr lang="ru-RU" dirty="0" smtClean="0"/>
              <a:t/>
            </a:r>
            <a:br>
              <a:rPr lang="ru-RU" dirty="0" smtClean="0"/>
            </a:br>
            <a:r>
              <a:rPr lang="ru-RU" dirty="0"/>
              <a:t>Новый закон впервые законодательно закрепляет особый статус педагогического работника. В том числе, учителя получают право пройти дополнительное профобразование по профилю не реже, чем один раз в три года. По документу им предоставляется ежегодный основной удлиненный оплачиваемый отпуск, длительный отпуск сроком до одного года не реже, чем через каждые десять лет непрерывной педагогической работы, а также досрочное назначение трудовой пенсии по старости. Педагогические работники, которые проживают в сельской местности или поселках, имеют право на компенсацию расходов на оплату ЖКХ. Новый закон также закрепляет норму, по которой расходы на оплату труда педагогических работников муниципальных общеобразовательных организаций не могут быть ниже уровня, соответствующего средней заработной плате в данном субъекте РФ.</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66"/>
          </a:xfrm>
        </p:spPr>
        <p:txBody>
          <a:bodyPr>
            <a:normAutofit fontScale="90000"/>
          </a:bodyPr>
          <a:lstStyle/>
          <a:p>
            <a:endParaRPr lang="ru-RU" dirty="0"/>
          </a:p>
        </p:txBody>
      </p:sp>
      <p:pic>
        <p:nvPicPr>
          <p:cNvPr id="7170" name="Picture 2"/>
          <p:cNvPicPr>
            <a:picLocks noGrp="1" noChangeAspect="1" noChangeArrowheads="1"/>
          </p:cNvPicPr>
          <p:nvPr>
            <p:ph idx="1"/>
          </p:nvPr>
        </p:nvPicPr>
        <p:blipFill>
          <a:blip r:embed="rId2"/>
          <a:srcRect/>
          <a:stretch>
            <a:fillRect/>
          </a:stretch>
        </p:blipFill>
        <p:spPr bwMode="auto">
          <a:xfrm>
            <a:off x="432903" y="1099344"/>
            <a:ext cx="7949097" cy="4544234"/>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719"/>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5768997"/>
          </a:xfrm>
        </p:spPr>
        <p:txBody>
          <a:bodyPr>
            <a:normAutofit fontScale="92500" lnSpcReduction="20000"/>
          </a:bodyPr>
          <a:lstStyle/>
          <a:p>
            <a:r>
              <a:rPr lang="ru-RU" b="1" dirty="0"/>
              <a:t>10. Государственная аттестация девятиклассников становится обязательной</a:t>
            </a:r>
            <a:r>
              <a:rPr lang="ru-RU" dirty="0" smtClean="0"/>
              <a:t/>
            </a:r>
            <a:br>
              <a:rPr lang="ru-RU" dirty="0" smtClean="0"/>
            </a:br>
            <a:r>
              <a:rPr lang="ru-RU" dirty="0" smtClean="0"/>
              <a:t/>
            </a:r>
            <a:br>
              <a:rPr lang="ru-RU" dirty="0" smtClean="0"/>
            </a:br>
            <a:r>
              <a:rPr lang="ru-RU" dirty="0"/>
              <a:t>Государственная итоговая аттестация (ГИА) для девятиклассников становится обязательной. Эксперименты по введению ГИА проводились в различных регионах с 2002 года. Экзамен проходит в виде тестирования на специальных бланках, похожих на бланки ЕГЭ. За организацию и проведение аттестации девятиклассников отвечают региональные власти, которые также проводят обработку результатов. Разработка контрольных измерительных материалов происходит на федеральном уровне.</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lstStyle/>
          <a:p>
            <a:endParaRPr lang="ru-RU" dirty="0"/>
          </a:p>
        </p:txBody>
      </p:sp>
      <p:sp>
        <p:nvSpPr>
          <p:cNvPr id="3" name="Содержимое 2"/>
          <p:cNvSpPr>
            <a:spLocks noGrp="1"/>
          </p:cNvSpPr>
          <p:nvPr>
            <p:ph idx="1"/>
          </p:nvPr>
        </p:nvSpPr>
        <p:spPr>
          <a:xfrm>
            <a:off x="428596" y="214290"/>
            <a:ext cx="8229600" cy="2786081"/>
          </a:xfrm>
        </p:spPr>
        <p:txBody>
          <a:bodyPr>
            <a:normAutofit lnSpcReduction="10000"/>
          </a:bodyPr>
          <a:lstStyle/>
          <a:p>
            <a:pPr>
              <a:buNone/>
            </a:pPr>
            <a:r>
              <a:rPr lang="ru-RU" sz="3600" b="1" i="1" dirty="0"/>
              <a:t>Источник: </a:t>
            </a:r>
            <a:endParaRPr lang="ru-RU" sz="3600" b="1" i="1" dirty="0" smtClean="0"/>
          </a:p>
          <a:p>
            <a:pPr>
              <a:buNone/>
            </a:pPr>
            <a:r>
              <a:rPr lang="en-US" sz="3600" b="1" i="1" dirty="0" smtClean="0">
                <a:hlinkClick r:id="rId3"/>
              </a:rPr>
              <a:t>http</a:t>
            </a:r>
            <a:r>
              <a:rPr lang="en-US" sz="3600" b="1" i="1" dirty="0">
                <a:hlinkClick r:id="rId3"/>
              </a:rPr>
              <a:t>://www.edu.ru/index.php?page_id=5&amp;topic_id=21&amp;sid=29718</a:t>
            </a:r>
            <a:endParaRPr lang="en-US" sz="3600" b="1" dirty="0"/>
          </a:p>
          <a:p>
            <a:pPr>
              <a:buNone/>
            </a:pPr>
            <a:r>
              <a:rPr lang="en-US" dirty="0" smtClean="0"/>
              <a:t/>
            </a:r>
            <a:br>
              <a:rPr lang="en-US" dirty="0" smtClean="0"/>
            </a:br>
            <a:endParaRPr lang="ru-RU" dirty="0"/>
          </a:p>
        </p:txBody>
      </p:sp>
      <p:pic>
        <p:nvPicPr>
          <p:cNvPr id="8195" name="Picture 3" descr="C:\Documents and Settings\admin\Мои документы\Downloads\вебки\smile.jpg"/>
          <p:cNvPicPr>
            <a:picLocks noChangeAspect="1" noChangeArrowheads="1"/>
          </p:cNvPicPr>
          <p:nvPr/>
        </p:nvPicPr>
        <p:blipFill>
          <a:blip r:embed="rId4"/>
          <a:srcRect/>
          <a:stretch>
            <a:fillRect/>
          </a:stretch>
        </p:blipFill>
        <p:spPr bwMode="auto">
          <a:xfrm>
            <a:off x="2357422" y="2928934"/>
            <a:ext cx="3562350" cy="2505075"/>
          </a:xfrm>
          <a:prstGeom prst="rect">
            <a:avLst/>
          </a:prstGeom>
          <a:noFill/>
        </p:spPr>
      </p:pic>
      <p:sp>
        <p:nvSpPr>
          <p:cNvPr id="6" name="Прямоугольник 5"/>
          <p:cNvSpPr/>
          <p:nvPr/>
        </p:nvSpPr>
        <p:spPr>
          <a:xfrm>
            <a:off x="1357290" y="3143248"/>
            <a:ext cx="5929354" cy="3357586"/>
          </a:xfrm>
          <a:prstGeom prst="rect">
            <a:avLst/>
          </a:prstGeom>
          <a:scene3d>
            <a:camera prst="orthographicFront"/>
            <a:lightRig rig="threePt" dir="t"/>
          </a:scene3d>
          <a:sp3d>
            <a:bevelT prst="angle"/>
          </a:sp3d>
        </p:spPr>
        <p:txBody>
          <a:bodyPr wrap="square">
            <a:prstTxWarp prst="textArchDownPour">
              <a:avLst/>
            </a:prstTxWarp>
            <a:spAutoFit/>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Думай позитивно!!!</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85728"/>
            <a:ext cx="7772400" cy="1470025"/>
          </a:xfrm>
        </p:spPr>
        <p:txBody>
          <a:bodyPr>
            <a:normAutofit fontScale="90000"/>
          </a:bodyPr>
          <a:lstStyle/>
          <a:p>
            <a:r>
              <a:rPr lang="ru-RU" b="1" dirty="0" smtClean="0"/>
              <a:t>Десять основных положений нового закона об образовании.</a:t>
            </a:r>
            <a:r>
              <a:rPr lang="ru-RU" dirty="0" smtClean="0"/>
              <a:t/>
            </a:r>
            <a:br>
              <a:rPr lang="ru-RU" dirty="0" smtClean="0"/>
            </a:br>
            <a:endParaRPr lang="ru-RU" dirty="0"/>
          </a:p>
        </p:txBody>
      </p:sp>
      <p:sp>
        <p:nvSpPr>
          <p:cNvPr id="3" name="Подзаголовок 2"/>
          <p:cNvSpPr>
            <a:spLocks noGrp="1"/>
          </p:cNvSpPr>
          <p:nvPr>
            <p:ph type="subTitle" idx="1"/>
          </p:nvPr>
        </p:nvSpPr>
        <p:spPr>
          <a:xfrm>
            <a:off x="714348" y="1785926"/>
            <a:ext cx="7786742" cy="4429156"/>
          </a:xfrm>
        </p:spPr>
        <p:txBody>
          <a:bodyPr>
            <a:normAutofit fontScale="85000" lnSpcReduction="10000"/>
          </a:bodyPr>
          <a:lstStyle/>
          <a:p>
            <a:r>
              <a:rPr lang="ru-RU" b="1" dirty="0" smtClean="0"/>
              <a:t>Новый </a:t>
            </a:r>
            <a:r>
              <a:rPr lang="ru-RU" b="1" dirty="0"/>
              <a:t>закон "Об образовании в РФ" вступает в силу с 1 сентября.</a:t>
            </a:r>
            <a:r>
              <a:rPr lang="ru-RU" dirty="0"/>
              <a:t> Он заменит два базовых закона — "Об образовании" (1992 год) и "О высшем и послевузовском профессиональном образовании" (1996 год). Работа над проектом закона началась еще в 2009 году, и все это время не утихали споры как в политическом и профессиональном сообществах, так и среди граждан. Корреспонденты редакции "Общество" РИА Новости выбрали 10 принципиальных положений нового документа.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74675" y="260350"/>
            <a:ext cx="8569325" cy="2433638"/>
          </a:xfrm>
        </p:spPr>
        <p:txBody>
          <a:bodyPr/>
          <a:lstStyle/>
          <a:p>
            <a:endParaRPr lang="ru-RU" b="1" smtClean="0"/>
          </a:p>
        </p:txBody>
      </p:sp>
      <p:sp>
        <p:nvSpPr>
          <p:cNvPr id="48131" name="Rectangle 3"/>
          <p:cNvSpPr>
            <a:spLocks noGrp="1" noChangeArrowheads="1"/>
          </p:cNvSpPr>
          <p:nvPr>
            <p:ph type="body" idx="1"/>
          </p:nvPr>
        </p:nvSpPr>
        <p:spPr>
          <a:xfrm>
            <a:off x="323850" y="188913"/>
            <a:ext cx="8229600" cy="3024187"/>
          </a:xfrm>
        </p:spPr>
        <p:txBody>
          <a:bodyPr rtlCol="0">
            <a:normAutofit/>
          </a:bodyPr>
          <a:lstStyle/>
          <a:p>
            <a:pPr algn="ctr" fontAlgn="auto">
              <a:spcAft>
                <a:spcPts val="0"/>
              </a:spcAft>
              <a:buFont typeface="Wingdings" pitchFamily="2" charset="2"/>
              <a:buNone/>
              <a:defRPr/>
            </a:pPr>
            <a:r>
              <a:rPr lang="ru-RU" sz="8800" b="1" i="1" dirty="0" smtClean="0">
                <a:solidFill>
                  <a:schemeClr val="accent2"/>
                </a:solidFill>
                <a:effectLst>
                  <a:outerShdw blurRad="38100" dist="38100" dir="2700000" algn="tl">
                    <a:srgbClr val="000000"/>
                  </a:outerShdw>
                </a:effectLst>
                <a:latin typeface="Comic Sans MS" pitchFamily="66" charset="0"/>
              </a:rPr>
              <a:t>спасибо за внимание!</a:t>
            </a:r>
          </a:p>
        </p:txBody>
      </p:sp>
      <p:sp>
        <p:nvSpPr>
          <p:cNvPr id="31748" name="Rectangle 4"/>
          <p:cNvSpPr>
            <a:spLocks noChangeArrowheads="1"/>
          </p:cNvSpPr>
          <p:nvPr/>
        </p:nvSpPr>
        <p:spPr bwMode="auto">
          <a:xfrm>
            <a:off x="539750" y="3581400"/>
            <a:ext cx="7920038" cy="2308324"/>
          </a:xfrm>
          <a:prstGeom prst="rect">
            <a:avLst/>
          </a:prstGeom>
          <a:noFill/>
          <a:ln w="9525">
            <a:noFill/>
            <a:miter lim="800000"/>
            <a:headEnd/>
            <a:tailEnd/>
          </a:ln>
        </p:spPr>
        <p:txBody>
          <a:bodyPr wrap="square">
            <a:spAutoFit/>
          </a:bodyPr>
          <a:lstStyle/>
          <a:p>
            <a:pPr fontAlgn="auto">
              <a:spcBef>
                <a:spcPts val="0"/>
              </a:spcBef>
              <a:spcAft>
                <a:spcPts val="0"/>
              </a:spcAft>
              <a:defRPr/>
            </a:pPr>
            <a:r>
              <a:rPr lang="ru-RU" sz="2400" dirty="0">
                <a:solidFill>
                  <a:schemeClr val="accent2">
                    <a:lumMod val="50000"/>
                  </a:schemeClr>
                </a:solidFill>
                <a:latin typeface="Times New Roman" pitchFamily="18" charset="0"/>
                <a:cs typeface="Times New Roman" pitchFamily="18" charset="0"/>
              </a:rPr>
              <a:t>646670, Омская область, р.п. Большеречье, </a:t>
            </a:r>
            <a:br>
              <a:rPr lang="ru-RU" sz="2400" dirty="0">
                <a:solidFill>
                  <a:schemeClr val="accent2">
                    <a:lumMod val="50000"/>
                  </a:schemeClr>
                </a:solidFill>
                <a:latin typeface="Times New Roman" pitchFamily="18" charset="0"/>
                <a:cs typeface="Times New Roman" pitchFamily="18" charset="0"/>
              </a:rPr>
            </a:br>
            <a:r>
              <a:rPr lang="ru-RU" sz="2400" dirty="0">
                <a:solidFill>
                  <a:schemeClr val="accent2">
                    <a:lumMod val="50000"/>
                  </a:schemeClr>
                </a:solidFill>
                <a:latin typeface="Times New Roman" pitchFamily="18" charset="0"/>
                <a:cs typeface="Times New Roman" pitchFamily="18" charset="0"/>
              </a:rPr>
              <a:t>ул. 40 Лет Октября, д.3,каб 35  </a:t>
            </a:r>
            <a:r>
              <a:rPr lang="ru-RU" sz="2400" b="1" dirty="0">
                <a:solidFill>
                  <a:schemeClr val="accent2">
                    <a:lumMod val="50000"/>
                  </a:schemeClr>
                </a:solidFill>
                <a:latin typeface="Times New Roman" pitchFamily="18" charset="0"/>
                <a:cs typeface="Times New Roman" pitchFamily="18" charset="0"/>
              </a:rPr>
              <a:t/>
            </a:r>
            <a:br>
              <a:rPr lang="ru-RU" sz="2400" b="1" dirty="0">
                <a:solidFill>
                  <a:schemeClr val="accent2">
                    <a:lumMod val="50000"/>
                  </a:schemeClr>
                </a:solidFill>
                <a:latin typeface="Times New Roman" pitchFamily="18" charset="0"/>
                <a:cs typeface="Times New Roman" pitchFamily="18" charset="0"/>
              </a:rPr>
            </a:br>
            <a:r>
              <a:rPr lang="ru-RU" sz="2400" b="1" dirty="0" smtClean="0">
                <a:solidFill>
                  <a:schemeClr val="accent2">
                    <a:lumMod val="50000"/>
                  </a:schemeClr>
                </a:solidFill>
                <a:latin typeface="Times New Roman" pitchFamily="18" charset="0"/>
                <a:cs typeface="Times New Roman" pitchFamily="18" charset="0"/>
              </a:rPr>
              <a:t>Телефон: </a:t>
            </a:r>
            <a:r>
              <a:rPr lang="ru-RU" sz="2400" b="1" dirty="0">
                <a:solidFill>
                  <a:schemeClr val="accent2">
                    <a:lumMod val="50000"/>
                  </a:schemeClr>
                </a:solidFill>
                <a:latin typeface="Times New Roman" pitchFamily="18" charset="0"/>
                <a:cs typeface="Times New Roman" pitchFamily="18" charset="0"/>
              </a:rPr>
              <a:t>8 904 587 68 88 </a:t>
            </a:r>
            <a:br>
              <a:rPr lang="ru-RU" sz="2400" b="1" dirty="0">
                <a:solidFill>
                  <a:schemeClr val="accent2">
                    <a:lumMod val="50000"/>
                  </a:schemeClr>
                </a:solidFill>
                <a:latin typeface="Times New Roman" pitchFamily="18" charset="0"/>
                <a:cs typeface="Times New Roman" pitchFamily="18" charset="0"/>
              </a:rPr>
            </a:br>
            <a:r>
              <a:rPr lang="ru-RU" sz="2400" b="1" dirty="0">
                <a:solidFill>
                  <a:schemeClr val="accent2">
                    <a:lumMod val="50000"/>
                  </a:schemeClr>
                </a:solidFill>
                <a:latin typeface="Times New Roman" pitchFamily="18" charset="0"/>
                <a:cs typeface="Times New Roman" pitchFamily="18" charset="0"/>
              </a:rPr>
              <a:t>Эл. почта: </a:t>
            </a:r>
            <a:r>
              <a:rPr lang="en-US" sz="2400" b="1" dirty="0">
                <a:solidFill>
                  <a:schemeClr val="accent2">
                    <a:lumMod val="50000"/>
                  </a:schemeClr>
                </a:solidFill>
                <a:latin typeface="Times New Roman" pitchFamily="18" charset="0"/>
                <a:cs typeface="Times New Roman" pitchFamily="18" charset="0"/>
              </a:rPr>
              <a:t>crustal</a:t>
            </a:r>
            <a:r>
              <a:rPr lang="ru-RU" sz="2400" b="1" dirty="0">
                <a:solidFill>
                  <a:schemeClr val="accent2">
                    <a:lumMod val="50000"/>
                  </a:schemeClr>
                </a:solidFill>
                <a:latin typeface="Times New Roman" pitchFamily="18" charset="0"/>
                <a:cs typeface="Times New Roman" pitchFamily="18" charset="0"/>
              </a:rPr>
              <a:t>_</a:t>
            </a:r>
            <a:r>
              <a:rPr lang="en-US" sz="2400" b="1" dirty="0">
                <a:solidFill>
                  <a:schemeClr val="accent2">
                    <a:lumMod val="50000"/>
                  </a:schemeClr>
                </a:solidFill>
                <a:latin typeface="Times New Roman" pitchFamily="18" charset="0"/>
                <a:cs typeface="Times New Roman" pitchFamily="18" charset="0"/>
              </a:rPr>
              <a:t>peace</a:t>
            </a:r>
            <a:r>
              <a:rPr lang="ru-RU" sz="2400" b="1" dirty="0">
                <a:solidFill>
                  <a:schemeClr val="accent2">
                    <a:lumMod val="50000"/>
                  </a:schemeClr>
                </a:solidFill>
                <a:latin typeface="Times New Roman" pitchFamily="18" charset="0"/>
                <a:cs typeface="Times New Roman" pitchFamily="18" charset="0"/>
              </a:rPr>
              <a:t>@</a:t>
            </a:r>
            <a:r>
              <a:rPr lang="en-US" sz="2400" b="1" dirty="0">
                <a:solidFill>
                  <a:schemeClr val="accent2">
                    <a:lumMod val="50000"/>
                  </a:schemeClr>
                </a:solidFill>
                <a:latin typeface="Times New Roman" pitchFamily="18" charset="0"/>
                <a:cs typeface="Times New Roman" pitchFamily="18" charset="0"/>
              </a:rPr>
              <a:t>mail</a:t>
            </a:r>
            <a:r>
              <a:rPr lang="ru-RU" sz="2400" b="1" dirty="0">
                <a:solidFill>
                  <a:schemeClr val="accent2">
                    <a:lumMod val="50000"/>
                  </a:schemeClr>
                </a:solidFill>
                <a:latin typeface="Times New Roman" pitchFamily="18" charset="0"/>
                <a:cs typeface="Times New Roman" pitchFamily="18" charset="0"/>
              </a:rPr>
              <a:t>.</a:t>
            </a:r>
            <a:r>
              <a:rPr lang="en-US" sz="2400" b="1" dirty="0" err="1">
                <a:solidFill>
                  <a:schemeClr val="accent2">
                    <a:lumMod val="50000"/>
                  </a:schemeClr>
                </a:solidFill>
                <a:latin typeface="Times New Roman" pitchFamily="18" charset="0"/>
                <a:cs typeface="Times New Roman" pitchFamily="18" charset="0"/>
              </a:rPr>
              <a:t>ru</a:t>
            </a:r>
            <a:r>
              <a:rPr lang="ru-RU" sz="2400" dirty="0">
                <a:solidFill>
                  <a:schemeClr val="accent2">
                    <a:lumMod val="50000"/>
                  </a:schemeClr>
                </a:solidFill>
                <a:latin typeface="Times New Roman" pitchFamily="18" charset="0"/>
                <a:cs typeface="Times New Roman" pitchFamily="18" charset="0"/>
              </a:rPr>
              <a:t/>
            </a:r>
            <a:br>
              <a:rPr lang="ru-RU" sz="2400" dirty="0">
                <a:solidFill>
                  <a:schemeClr val="accent2">
                    <a:lumMod val="50000"/>
                  </a:schemeClr>
                </a:solidFill>
                <a:latin typeface="Times New Roman" pitchFamily="18" charset="0"/>
                <a:cs typeface="Times New Roman" pitchFamily="18" charset="0"/>
              </a:rPr>
            </a:br>
            <a:r>
              <a:rPr lang="ru-RU" sz="2400" dirty="0">
                <a:solidFill>
                  <a:schemeClr val="accent2">
                    <a:lumMod val="50000"/>
                  </a:schemeClr>
                </a:solidFill>
                <a:latin typeface="Times New Roman" pitchFamily="18" charset="0"/>
                <a:cs typeface="Times New Roman" pitchFamily="18" charset="0"/>
              </a:rPr>
              <a:t> Сайт Центра детского творчества:</a:t>
            </a:r>
            <a:r>
              <a:rPr lang="en-US" sz="2400" b="1" dirty="0">
                <a:solidFill>
                  <a:schemeClr val="accent2">
                    <a:lumMod val="50000"/>
                  </a:schemeClr>
                </a:solidFill>
                <a:latin typeface="Times New Roman" pitchFamily="18" charset="0"/>
                <a:cs typeface="Times New Roman" pitchFamily="18" charset="0"/>
              </a:rPr>
              <a:t/>
            </a:r>
            <a:br>
              <a:rPr lang="en-US" sz="2400" b="1" dirty="0">
                <a:solidFill>
                  <a:schemeClr val="accent2">
                    <a:lumMod val="50000"/>
                  </a:schemeClr>
                </a:solidFill>
                <a:latin typeface="Times New Roman" pitchFamily="18" charset="0"/>
                <a:cs typeface="Times New Roman" pitchFamily="18" charset="0"/>
              </a:rPr>
            </a:br>
            <a:r>
              <a:rPr lang="en-US" sz="2400" b="1" dirty="0" err="1" smtClean="0">
                <a:solidFill>
                  <a:schemeClr val="accent2">
                    <a:lumMod val="50000"/>
                  </a:schemeClr>
                </a:solidFill>
                <a:latin typeface="Times New Roman" pitchFamily="18" charset="0"/>
                <a:cs typeface="Times New Roman" pitchFamily="18" charset="0"/>
              </a:rPr>
              <a:t>cdt.bol.omskedu</a:t>
            </a:r>
            <a:r>
              <a:rPr lang="ru-RU" sz="2400" b="1" dirty="0" smtClean="0">
                <a:solidFill>
                  <a:schemeClr val="accent2">
                    <a:lumMod val="50000"/>
                  </a:schemeClr>
                </a:solidFill>
                <a:latin typeface="Times New Roman" pitchFamily="18" charset="0"/>
                <a:cs typeface="Times New Roman" pitchFamily="18" charset="0"/>
              </a:rPr>
              <a:t>.</a:t>
            </a:r>
            <a:r>
              <a:rPr lang="en-US" sz="2400" b="1" dirty="0" err="1">
                <a:solidFill>
                  <a:schemeClr val="accent2">
                    <a:lumMod val="50000"/>
                  </a:schemeClr>
                </a:solidFill>
                <a:latin typeface="Times New Roman" pitchFamily="18" charset="0"/>
                <a:cs typeface="Times New Roman" pitchFamily="18" charset="0"/>
              </a:rPr>
              <a:t>ru</a:t>
            </a:r>
            <a:endParaRPr lang="ru-RU" sz="2400" b="1" dirty="0">
              <a:solidFill>
                <a:schemeClr val="accent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pic>
        <p:nvPicPr>
          <p:cNvPr id="2050" name="Picture 2" descr="C:\Documents and Settings\admin\Мои документы\Downloads\news3.jpg"/>
          <p:cNvPicPr>
            <a:picLocks noGrp="1" noChangeAspect="1" noChangeArrowheads="1"/>
          </p:cNvPicPr>
          <p:nvPr>
            <p:ph idx="1"/>
          </p:nvPr>
        </p:nvPicPr>
        <p:blipFill>
          <a:blip r:embed="rId2"/>
          <a:srcRect/>
          <a:stretch>
            <a:fillRect/>
          </a:stretch>
        </p:blipFill>
        <p:spPr bwMode="auto">
          <a:xfrm>
            <a:off x="226889" y="571480"/>
            <a:ext cx="8666383" cy="49109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5697559"/>
          </a:xfrm>
        </p:spPr>
        <p:txBody>
          <a:bodyPr>
            <a:normAutofit fontScale="92500"/>
          </a:bodyPr>
          <a:lstStyle/>
          <a:p>
            <a:r>
              <a:rPr lang="ru-RU" b="1" dirty="0"/>
              <a:t>1. Школьное образование остается бесплатным</a:t>
            </a:r>
            <a:endParaRPr lang="ru-RU" dirty="0"/>
          </a:p>
          <a:p>
            <a:r>
              <a:rPr lang="ru-RU" dirty="0"/>
              <a:t>По новому закону государство обязано обеспечить каждого бесплатным общим образованием в рамках федеральных государственных образованных стандартов (ФГОС). При этом платные образовательные услуги не могут заменять обучение, которое финансируется из бюджета, отмечается в документе. В противном случае образовательная организация обязана вернуть все деньги обучающемуся или его родителям.</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66"/>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5697559"/>
          </a:xfrm>
        </p:spPr>
        <p:txBody>
          <a:bodyPr>
            <a:normAutofit fontScale="92500" lnSpcReduction="20000"/>
          </a:bodyPr>
          <a:lstStyle/>
          <a:p>
            <a:r>
              <a:rPr lang="ru-RU" b="1" dirty="0"/>
              <a:t>2. Мониторинг эффективности вузов становится ежегодным и обязательным как для государственных, так и для частных вузов</a:t>
            </a:r>
            <a:r>
              <a:rPr lang="ru-RU" dirty="0"/>
              <a:t/>
            </a:r>
            <a:br>
              <a:rPr lang="ru-RU" dirty="0"/>
            </a:br>
            <a:r>
              <a:rPr lang="ru-RU" dirty="0"/>
              <a:t/>
            </a:r>
            <a:br>
              <a:rPr lang="ru-RU" dirty="0"/>
            </a:br>
            <a:r>
              <a:rPr lang="ru-RU" dirty="0"/>
              <a:t>Осенью 2012 года </a:t>
            </a:r>
            <a:r>
              <a:rPr lang="ru-RU" dirty="0" err="1"/>
              <a:t>Минобрнауки</a:t>
            </a:r>
            <a:r>
              <a:rPr lang="ru-RU" dirty="0"/>
              <a:t> впервые провело мониторинг высших учебных заведений. В нем приняли участие 541 государственный вуз и 994 филиала. По его итогам около 30 университетов и 262 филиала были признаны неэффективными и нуждающимися в реорганизации. Министерство уже запустило очередное исследование, итоги которого будут переданы руководству ведомства не позднее 20 ноября.</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5768997"/>
          </a:xfrm>
        </p:spPr>
        <p:txBody>
          <a:bodyPr/>
          <a:lstStyle/>
          <a:p>
            <a:r>
              <a:rPr lang="ru-RU" b="1" dirty="0" smtClean="0"/>
              <a:t>3. Результаты единого государственного экзамена (ЕГЭ) будут действовать пять лет</a:t>
            </a:r>
            <a:r>
              <a:rPr lang="ru-RU" dirty="0" smtClean="0"/>
              <a:t/>
            </a:r>
            <a:br>
              <a:rPr lang="ru-RU" dirty="0" smtClean="0"/>
            </a:br>
            <a:r>
              <a:rPr lang="ru-RU" dirty="0" smtClean="0"/>
              <a:t/>
            </a:r>
            <a:br>
              <a:rPr lang="ru-RU" dirty="0" smtClean="0"/>
            </a:br>
            <a:r>
              <a:rPr lang="ru-RU" dirty="0" smtClean="0"/>
              <a:t>Раньше результаты ЕГЭ были действительны до 31 декабря года, следующего за годом выпуска. </a:t>
            </a:r>
          </a:p>
          <a:p>
            <a:pPr>
              <a:buNone/>
            </a:pPr>
            <a:r>
              <a:rPr lang="ru-RU" dirty="0"/>
              <a:t> </a:t>
            </a:r>
            <a:r>
              <a:rPr lang="ru-RU" dirty="0" smtClean="0"/>
              <a:t>  Теперь у тех, кто не смог поступить в университет сразу после окончания школы, шансов сделать это стало больше.</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pic>
        <p:nvPicPr>
          <p:cNvPr id="3075" name="Picture 3" descr="C:\Documents and Settings\admin\Мои документы\Downloads\news4.jpg"/>
          <p:cNvPicPr>
            <a:picLocks noGrp="1" noChangeAspect="1" noChangeArrowheads="1"/>
          </p:cNvPicPr>
          <p:nvPr>
            <p:ph idx="1"/>
          </p:nvPr>
        </p:nvPicPr>
        <p:blipFill>
          <a:blip r:embed="rId2"/>
          <a:srcRect/>
          <a:stretch>
            <a:fillRect/>
          </a:stretch>
        </p:blipFill>
        <p:spPr bwMode="auto">
          <a:xfrm>
            <a:off x="508134" y="524242"/>
            <a:ext cx="8207270" cy="462798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719"/>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5768997"/>
          </a:xfrm>
        </p:spPr>
        <p:txBody>
          <a:bodyPr>
            <a:normAutofit fontScale="85000" lnSpcReduction="10000"/>
          </a:bodyPr>
          <a:lstStyle/>
          <a:p>
            <a:r>
              <a:rPr lang="ru-RU" b="1" dirty="0"/>
              <a:t>4. Изменяется порядок поступления в вузы для льготников</a:t>
            </a:r>
            <a:r>
              <a:rPr lang="ru-RU" dirty="0" smtClean="0"/>
              <a:t/>
            </a:r>
            <a:br>
              <a:rPr lang="ru-RU" dirty="0" smtClean="0"/>
            </a:br>
            <a:r>
              <a:rPr lang="ru-RU" dirty="0" smtClean="0"/>
              <a:t/>
            </a:r>
            <a:br>
              <a:rPr lang="ru-RU" dirty="0" smtClean="0"/>
            </a:br>
            <a:r>
              <a:rPr lang="ru-RU" dirty="0"/>
              <a:t>Новый закон устанавливает квоту в пределах 10% для поступления инвалидов в вуз. Остальные категории — дети-сироты, дети-инвалиды, инвалиды I и II групп, граждане в возрасте до двадцати лет, имеющие только одного родителя-инвалида I группы, чернобыльцы, дети военнослужащих, сотрудников органов внутренних дел и других ведомств — будут бесплатно учиться на подготовительных отделениях вузов. Возможность такого обучения допускается только один раз, при этом дает преимущество при поступлении в университет.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5768997"/>
          </a:xfrm>
        </p:spPr>
        <p:txBody>
          <a:bodyPr>
            <a:normAutofit fontScale="92500" lnSpcReduction="20000"/>
          </a:bodyPr>
          <a:lstStyle/>
          <a:p>
            <a:r>
              <a:rPr lang="ru-RU" b="1" dirty="0"/>
              <a:t>5. Дошкольное образование становится первым уровнем в системе образования</a:t>
            </a:r>
            <a:endParaRPr lang="ru-RU" dirty="0"/>
          </a:p>
          <a:p>
            <a:pPr>
              <a:buNone/>
            </a:pPr>
            <a:r>
              <a:rPr lang="ru-RU" dirty="0" smtClean="0"/>
              <a:t>      </a:t>
            </a:r>
            <a:r>
              <a:rPr lang="ru-RU" dirty="0" err="1" smtClean="0"/>
              <a:t>Дошколка</a:t>
            </a:r>
            <a:r>
              <a:rPr lang="ru-RU" dirty="0" smtClean="0"/>
              <a:t> </a:t>
            </a:r>
            <a:r>
              <a:rPr lang="ru-RU" dirty="0"/>
              <a:t>станет первым уровнем в системе непрерывного образования, которая включает в себя общее, среднее профессиональное и высшее. При этом дошкольный уровень не предусматривает итоговых экзаменов или других форм оценки детских знаний. Учить ребенка в детсаду будут бесплатно, но за присмотр родители, как и раньше, должны платить сами. Детям из малообеспеченных семей будут предоставлены льготы. Дети-инвалиды, дети-сироты и больные туберкулезом будут по-прежнему освобождены от платы.</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309</Words>
  <Application>Microsoft Office PowerPoint</Application>
  <PresentationFormat>Экран (4:3)</PresentationFormat>
  <Paragraphs>24</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Десять основных положений нового закона об образовании.</vt:lpstr>
      <vt:lpstr>Десять основных положений нового закона об образовании.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Десять основных положений нового закона об образовании. </dc:title>
  <dc:creator>admin</dc:creator>
  <cp:lastModifiedBy>admin</cp:lastModifiedBy>
  <cp:revision>6</cp:revision>
  <dcterms:created xsi:type="dcterms:W3CDTF">2013-09-02T08:22:12Z</dcterms:created>
  <dcterms:modified xsi:type="dcterms:W3CDTF">2013-09-02T09:14:48Z</dcterms:modified>
</cp:coreProperties>
</file>