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0" r:id="rId3"/>
    <p:sldId id="263" r:id="rId4"/>
    <p:sldId id="264" r:id="rId5"/>
    <p:sldId id="266" r:id="rId6"/>
    <p:sldId id="267" r:id="rId7"/>
    <p:sldId id="268" r:id="rId8"/>
    <p:sldId id="269" r:id="rId9"/>
    <p:sldId id="25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89E67-EE53-41C8-9C8D-673A9CA546BF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A0F0E-F5E4-4C81-B604-D8754DD63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0F0E-F5E4-4C81-B604-D8754DD632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ro.nnov.ru/?id=6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Специфика программ ДО и программ внеурочной деятельности в современном нормативно-методическом поле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4648200"/>
            <a:ext cx="4114800" cy="1477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81400" y="4800600"/>
            <a:ext cx="510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Наталья Николаевна Хохлова 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методическим отделом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«Центр детского  творчества»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р.п.Большеречье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Downloads\вебки\lemon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114800"/>
            <a:ext cx="20193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60350"/>
            <a:ext cx="8569325" cy="2433638"/>
          </a:xfrm>
        </p:spPr>
        <p:txBody>
          <a:bodyPr/>
          <a:lstStyle/>
          <a:p>
            <a:endParaRPr lang="ru-RU" b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30241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спасибо за внимание!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9750" y="3581400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646670, Омская область, р.п. Большеречье,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 40 Лет Октября, д.3,каб 35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8 904 587 68 88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Эл. почта: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crustal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Сайт Центра детского творчества: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cdt.bol.omskedu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533400"/>
          <a:ext cx="7620000" cy="614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632200"/>
                <a:gridCol w="2540000"/>
              </a:tblGrid>
              <a:tr h="1200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4438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Определения понятий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Дополнительное образование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целенаправленный процесс воспитания и </a:t>
                      </a:r>
                      <a:r>
                        <a:rPr lang="ru-RU" sz="2000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</a:t>
                      </a:r>
                      <a:r>
                        <a:rPr lang="ru-RU" sz="20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посредством</a:t>
                      </a:r>
                      <a:r>
                        <a:rPr lang="ru-RU" sz="20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реализации дополнительных образовательных программ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оказания дополнительных образовательных услуг и осуществления образовательно-информационной деятельности </a:t>
                      </a:r>
                      <a:r>
                        <a:rPr lang="ru-RU" sz="20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основных образовательных программ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Внеурочная деятельность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 </a:t>
                      </a:r>
                      <a:b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образовательная деятельность, осуществляемая в отличных от классно-урочной формах и </a:t>
                      </a:r>
                      <a:b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направленная </a:t>
                      </a:r>
                      <a:r>
                        <a:rPr lang="ru-RU" sz="20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достижение результатов освоения основной образовательной программы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(ООП) ФГОС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52400"/>
          <a:ext cx="85344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536"/>
                <a:gridCol w="4068064"/>
                <a:gridCol w="2844800"/>
              </a:tblGrid>
              <a:tr h="1241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235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 и направленности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Дополнительное образование </a:t>
                      </a:r>
                      <a:r>
                        <a:rPr lang="ru-RU" sz="18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 </a:t>
                      </a:r>
                      <a:r>
                        <a:rPr lang="ru-RU" sz="18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предполагает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прежде всего, реализацию дополнительной образовательной программы определённой </a:t>
                      </a:r>
                      <a:r>
                        <a:rPr lang="ru-RU" sz="18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направленности (основных - 10):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социально-педагогической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научно-технической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спортивно-технической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естественно-научной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физкультурно-спортивной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военно-патриотической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культурологической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эколого-биологической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туристско-краеведческой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Внеурочная деятельность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требованиям ФГОС осуществляется</a:t>
                      </a: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направлениям</a:t>
                      </a: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личности (</a:t>
                      </a: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5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общекультурному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 err="1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Общеинтеллек-туальному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социальному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духовно-нравственному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спортивно - оздоровительному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95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969"/>
                <a:gridCol w="3684954"/>
                <a:gridCol w="3595077"/>
              </a:tblGrid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09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типы программ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целевой </a:t>
                      </a:r>
                      <a:r>
                        <a:rPr lang="ru-RU" sz="12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направленности </a:t>
                      </a:r>
                      <a:r>
                        <a:rPr lang="ru-RU" sz="12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дополнительные 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 программы могут быть: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досуговыми</a:t>
                      </a: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учебно-познавательными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(дополняющими основные образовательные программы);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прикладными и </a:t>
                      </a:r>
                      <a:r>
                        <a:rPr lang="ru-RU" sz="12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предпрофильными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(формирующими практические навыки и умения в определённой сфере деятельности);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специальными 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(для одарённых детей и детей с ограниченными возможностями здоровья)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характеру вносимых </a:t>
                      </a:r>
                      <a:r>
                        <a:rPr lang="ru-RU" sz="12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изменений </a:t>
                      </a:r>
                      <a:r>
                        <a:rPr lang="ru-RU" sz="12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дополнительные 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 программы могут быть: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типовыми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(разработанными централизованно и не содержа­щие каких-либо изменений);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модифицированными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(типовыми, в которые учреждением внесены локальные изменения, сохраняющие образовательные цели, реализуемые типовой программой);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авторскими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(заново разработанными учреждением в рамках принятой образовательной концепции);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экспериментальными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(проходящими апробацию согласно утвержденной исследовательской программе).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</a:t>
                      </a:r>
                      <a:r>
                        <a:rPr lang="ru-RU" sz="12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</a:t>
                      </a:r>
                      <a:r>
                        <a:rPr lang="ru-RU" sz="1200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внеурочной деятельности в достаточной мере не разработаны и </a:t>
                      </a:r>
                      <a:r>
                        <a:rPr lang="ru-RU" sz="1200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нормативно не закреплены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Авторы - разработчики методического конструктора по организации ВД - П.В.Степанов и Д.В.Григорьев выделяют следующие типы программ ВД: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комплексные программы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предполагающие последовательный переход от результатов первого к результатам третьего уровня в различных видах внеурочной деятельности;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тематические программы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направленные на получение результатов в определенном проблемном поле и использующие при этом возможности различных видов внеурочной деятельности (например, программа патриотического воспитания);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программы, ориентированные на достижение результатов определенного уровня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(1-го, 2-го или 3-го уровня); 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по конкретным видам внеурочной деятельности 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(игровой, 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познавательной, проблемно-ценностному общению, </a:t>
                      </a:r>
                      <a:r>
                        <a:rPr lang="ru-RU" sz="1200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досугово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развлекательной, 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художественному творчеству, социальному творчеству, трудовой, спортивно-оздоровительной, туристско-краеведческой и пр.);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индивидуальные программы внеурочной деятельности.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52400"/>
          <a:ext cx="8763000" cy="59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70"/>
                <a:gridCol w="3592830"/>
                <a:gridCol w="3505200"/>
              </a:tblGrid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09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результатов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Исходя из решаемых </a:t>
                      </a:r>
                      <a:r>
                        <a:rPr lang="ru-RU" sz="18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 </a:t>
                      </a:r>
                      <a:r>
                        <a:rPr lang="ru-RU" sz="18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дополнительной 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образовательной программы (обучающих, развивающих и воспитательных), </a:t>
                      </a:r>
                      <a:endParaRPr lang="ru-RU" sz="1800" dirty="0" smtClean="0">
                        <a:solidFill>
                          <a:srgbClr val="42424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ожидаемые </a:t>
                      </a: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могут быть представлены как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8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 </a:t>
                      </a:r>
                      <a:r>
                        <a:rPr lang="ru-RU" sz="18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воспитанника 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 предметной области);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8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</a:t>
                      </a:r>
                      <a:r>
                        <a:rPr lang="ru-RU" sz="18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воспитанника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воспитания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личности ребёнка.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программы ВД могут быть представлены в трех уровнях: </a:t>
                      </a:r>
                      <a:b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первый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приобретение школьником социальных знаний, представлений; </a:t>
                      </a:r>
                      <a:b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второй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– формирование опыта переживаний, позитивных отношений школьника к базовым ценностям общества; </a:t>
                      </a:r>
                      <a:endParaRPr lang="ru-RU" sz="1800" dirty="0" smtClean="0">
                        <a:solidFill>
                          <a:srgbClr val="42424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третий</a:t>
                      </a: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– получение школьником опыта самостоятельного социального действия.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52400"/>
          <a:ext cx="8763000" cy="655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70"/>
                <a:gridCol w="2678430"/>
                <a:gridCol w="4419600"/>
              </a:tblGrid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09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Структура программ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Структура дополнительной образовательной </a:t>
                      </a:r>
                      <a:r>
                        <a:rPr lang="ru-RU" sz="12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нормативно </a:t>
                      </a: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закреплена 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(Письмо МО и Н РФ от 11 декабря 2006 г. N 06-1844 «О примерных требованиях к программам дополнительного образования детей»):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Титульный лист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Пояснительная записка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 - тематический план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курса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Методическое обеспечение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Список литературы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Цветом выделены разделы, отличные </a:t>
                      </a:r>
                      <a:r>
                        <a:rPr lang="ru-RU" sz="1200" b="1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</a:t>
                      </a:r>
                      <a:r>
                        <a:rPr lang="ru-RU" sz="1200" b="1" u="sng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12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внеурочной деятельности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Структура программы внеурочной </a:t>
                      </a:r>
                      <a:r>
                        <a:rPr lang="ru-RU" sz="12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 </a:t>
                      </a:r>
                      <a:r>
                        <a:rPr lang="ru-RU" sz="1200" b="1" u="sng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нормативно </a:t>
                      </a:r>
                      <a:r>
                        <a:rPr lang="ru-RU" sz="12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закреплена</a:t>
                      </a: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(не имеет «жестких» требований).</a:t>
                      </a:r>
                      <a:b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Ниже приводится структура, представленная в методических сборниках издательства «Просвещение»: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Введение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Перечень основных разделов с указанием часов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содержания занятий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 результатов (3-х уровней)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Иногда структура программы ВД заимствуется из учебной (урочной) программы (ООП)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Пояснительная записка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Особенности форм работы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Тематическое планирование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программы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 (личностные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коммуникативные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регулятивные, познавательные)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Courier New"/>
                        <a:buChar char="o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(3-х уровней)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Цветом выделены разделы, отличные </a:t>
                      </a:r>
                      <a:r>
                        <a:rPr lang="ru-RU" sz="12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200" b="1" u="sng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дополнительной </a:t>
                      </a:r>
                      <a:r>
                        <a:rPr lang="ru-RU" sz="12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образовательной программы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52400"/>
          <a:ext cx="8763000" cy="628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70"/>
                <a:gridCol w="2678430"/>
                <a:gridCol w="4419600"/>
              </a:tblGrid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09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реализации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Дополнительные образовательные программы реализуются, прежде всего, в ОУ ДОД, где они являются </a:t>
                      </a:r>
                      <a:r>
                        <a:rPr lang="ru-RU" sz="1600" b="1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 smtClean="0">
                        <a:solidFill>
                          <a:srgbClr val="42424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Типовое положение об образовательном учреждении дополнительного образования детей), и 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иных образовательных учреждениях</a:t>
                      </a:r>
                      <a:r>
                        <a:rPr lang="ru-RU" sz="16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имеющих 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соответствующие лицензии.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ВД реализуются в образовательных учреждениях общего образования, внедряющих ФГОС нового поколения. Внеурочная деятельность осуществляется, прежде всего</a:t>
                      </a:r>
                      <a:r>
                        <a:rPr lang="ru-RU" sz="1600" b="1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через 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 учебного плана ОУ (школьные научные общества, научные исследования, курсы по выбору и т.д.);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через деятельность специалистов сферы воспитания в рамках функциональных обязанностей;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через дополнительное образование детей (в условиях школы и в условиях учреждений дополнительного образования детей, культуры, спорта)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через инновационную (экспериментальная) деятельность по разработке и внедрению </a:t>
                      </a:r>
                      <a:r>
                        <a:rPr lang="ru-RU" sz="16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новых образовательных программ.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52400"/>
          <a:ext cx="8763000" cy="628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970"/>
                <a:gridCol w="2678430"/>
                <a:gridCol w="4419600"/>
              </a:tblGrid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сравнения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0" marT="95250" marB="142875"/>
                </a:tc>
              </a:tr>
              <a:tr h="509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Экспертиза и лицензирование программ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 принимается педагогическим (научно-методическим) советом и утверждается директором образовательного учреждения (что фиксируется на титульном листе ДОП</a:t>
                      </a:r>
                      <a:r>
                        <a:rPr lang="ru-RU" sz="14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solidFill>
                          <a:srgbClr val="42424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</a:t>
                      </a: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образовательная программа может быть представлена к экспертизе различного уровня.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образовательная программа не лицензируется. Лицензируются направленности дополнительного образования детей.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ВД </a:t>
                      </a:r>
                      <a:r>
                        <a:rPr lang="ru-RU" sz="1400" u="sng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может</a:t>
                      </a: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приниматься педагогическим (научно-методическим) советом и утверждаться директором образовательного учреждения (требование к наличию титульного листа в программе внеурочной деятельности в существующих нормативно-методических материалах пока не фиксировано).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 может быть представлена к экспертизе различного уровня.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Программа внеурочной деятельности не лицензируется (</a:t>
                      </a:r>
                      <a:r>
                        <a:rPr lang="ru-RU" sz="1400" dirty="0" err="1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лицензируется</a:t>
                      </a:r>
                      <a:r>
                        <a:rPr lang="ru-RU" sz="1400" dirty="0">
                          <a:solidFill>
                            <a:srgbClr val="42424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основная образовательная программа (ООП) в целом).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47625" marT="19050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01000" cy="5867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Источник:</a:t>
            </a:r>
          </a:p>
          <a:p>
            <a:r>
              <a:rPr lang="ru-RU" b="1" dirty="0" smtClean="0">
                <a:solidFill>
                  <a:schemeClr val="accent1"/>
                </a:solidFill>
                <a:hlinkClick r:id="rId3"/>
              </a:rPr>
              <a:t>Кафедра теории и практики воспитания и дополнительного образования НИРО</a:t>
            </a:r>
            <a:endParaRPr lang="ru-RU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  <a:hlinkClick r:id="rId3"/>
              </a:rPr>
              <a:t>http://www.niro.nnov.ru/?id=609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17846"/>
            <a:ext cx="5943600" cy="295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322</Words>
  <PresentationFormat>Экран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Специфика программ ДО и программ внеурочной деятельности в современном нормативно-методическом поле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программ ДО и программ внеурочной деятельности в современном нормативно-методическом поле</dc:title>
  <cp:lastModifiedBy>admin</cp:lastModifiedBy>
  <cp:revision>6</cp:revision>
  <dcterms:modified xsi:type="dcterms:W3CDTF">2013-09-16T08:59:12Z</dcterms:modified>
</cp:coreProperties>
</file>