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4"/>
  </p:notesMasterIdLst>
  <p:sldIdLst>
    <p:sldId id="256" r:id="rId2"/>
    <p:sldId id="265" r:id="rId3"/>
    <p:sldId id="263" r:id="rId4"/>
    <p:sldId id="257" r:id="rId5"/>
    <p:sldId id="258" r:id="rId6"/>
    <p:sldId id="262" r:id="rId7"/>
    <p:sldId id="270" r:id="rId8"/>
    <p:sldId id="264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90"/>
      <c:hPercent val="100"/>
      <c:rotY val="3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9E-2"/>
          <c:y val="2.3980815347721833E-2"/>
          <c:w val="0.57777777777777772"/>
          <c:h val="0.8872901678657076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опрошенных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спортсмены</c:v>
                </c:pt>
                <c:pt idx="1">
                  <c:v>10класс</c:v>
                </c:pt>
                <c:pt idx="2">
                  <c:v>9класс</c:v>
                </c:pt>
                <c:pt idx="3">
                  <c:v>18 - 25лет</c:v>
                </c:pt>
                <c:pt idx="4">
                  <c:v>25 - 45лет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28</c:v>
                </c:pt>
                <c:pt idx="1">
                  <c:v>83</c:v>
                </c:pt>
                <c:pt idx="2">
                  <c:v>75</c:v>
                </c:pt>
                <c:pt idx="3">
                  <c:v>18</c:v>
                </c:pt>
                <c:pt idx="4">
                  <c:v>15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употребляющие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спортсмены</c:v>
                </c:pt>
                <c:pt idx="1">
                  <c:v>10класс</c:v>
                </c:pt>
                <c:pt idx="2">
                  <c:v>9класс</c:v>
                </c:pt>
                <c:pt idx="3">
                  <c:v>18 - 25лет</c:v>
                </c:pt>
                <c:pt idx="4">
                  <c:v>25 - 45лет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21</c:v>
                </c:pt>
                <c:pt idx="1">
                  <c:v>12</c:v>
                </c:pt>
                <c:pt idx="2">
                  <c:v>16</c:v>
                </c:pt>
                <c:pt idx="3">
                  <c:v>10</c:v>
                </c:pt>
                <c:pt idx="4">
                  <c:v>6</c:v>
                </c:pt>
              </c:numCache>
            </c:numRef>
          </c:val>
        </c:ser>
        <c:gapDepth val="0"/>
        <c:shape val="box"/>
        <c:axId val="49180032"/>
        <c:axId val="53704576"/>
        <c:axId val="0"/>
      </c:bar3DChart>
      <c:catAx>
        <c:axId val="491800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3704576"/>
        <c:crosses val="autoZero"/>
        <c:auto val="1"/>
        <c:lblAlgn val="ctr"/>
        <c:lblOffset val="100"/>
        <c:tickLblSkip val="1"/>
        <c:tickMarkSkip val="1"/>
      </c:catAx>
      <c:valAx>
        <c:axId val="53704576"/>
        <c:scaling>
          <c:orientation val="minMax"/>
        </c:scaling>
        <c:axPos val="r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9180032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507936507936505"/>
          <c:y val="0.34772182254196654"/>
          <c:w val="0.32857142857142857"/>
          <c:h val="0.30455635491606725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7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7"/>
  <c:chart>
    <c:title>
      <c:layout/>
    </c:title>
    <c:view3D>
      <c:rotX val="75"/>
      <c:hPercent val="9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учащиеся 8а класса</c:v>
                </c:pt>
              </c:strCache>
            </c:strRef>
          </c:tx>
          <c:explosion val="3"/>
          <c:dPt>
            <c:idx val="1"/>
            <c:explosion val="4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употреблявшие энергетики
</a:t>
                    </a:r>
                    <a:r>
                      <a:rPr lang="ru-RU"/>
                      <a:t>52</a:t>
                    </a:r>
                    <a:r>
                      <a:rPr lang="ru-RU" smtClean="0"/>
                      <a:t>% 13человек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не употреблявшие 
48</a:t>
                    </a:r>
                    <a:r>
                      <a:rPr lang="ru-RU" smtClean="0"/>
                      <a:t>% 12человек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2"/>
              <c:delete val="1"/>
            </c:dLbl>
            <c:dLbl>
              <c:idx val="3"/>
              <c:delete val="1"/>
            </c:dLbl>
            <c:showCatName val="1"/>
            <c:showPercent val="1"/>
            <c:showLeaderLines val="1"/>
          </c:dLbls>
          <c:cat>
            <c:strRef>
              <c:f>Sheet1!$B$1:$E$1</c:f>
              <c:strCache>
                <c:ptCount val="2"/>
                <c:pt idx="0">
                  <c:v>употреблявшие энергетики</c:v>
                </c:pt>
                <c:pt idx="1">
                  <c:v>не употреблявшие 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2EF8D-CD52-40B8-9209-A8B02B13E7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185DD9-A4CC-4B5F-BB49-DAB3660D8ACE}">
      <dgm:prSet phldrT="[Текст]"/>
      <dgm:spPr/>
      <dgm:t>
        <a:bodyPr/>
        <a:lstStyle/>
        <a:p>
          <a:r>
            <a:rPr lang="ru-RU" dirty="0" smtClean="0"/>
            <a:t>Дешёвый продукт</a:t>
          </a:r>
          <a:endParaRPr lang="ru-RU" dirty="0"/>
        </a:p>
      </dgm:t>
    </dgm:pt>
    <dgm:pt modelId="{2FE9A07B-80E9-472F-866B-6AD1EFAEDE92}" type="parTrans" cxnId="{D92620F5-3C02-4E80-A7F2-C30914D3194C}">
      <dgm:prSet/>
      <dgm:spPr/>
      <dgm:t>
        <a:bodyPr/>
        <a:lstStyle/>
        <a:p>
          <a:endParaRPr lang="ru-RU"/>
        </a:p>
      </dgm:t>
    </dgm:pt>
    <dgm:pt modelId="{97764E32-F4A8-41CC-9B9B-23E5F6607B44}" type="sibTrans" cxnId="{D92620F5-3C02-4E80-A7F2-C30914D3194C}">
      <dgm:prSet/>
      <dgm:spPr/>
      <dgm:t>
        <a:bodyPr/>
        <a:lstStyle/>
        <a:p>
          <a:endParaRPr lang="ru-RU"/>
        </a:p>
      </dgm:t>
    </dgm:pt>
    <dgm:pt modelId="{339FB51F-D618-486E-B12E-5A58C42E71C0}">
      <dgm:prSet phldrT="[Текст]"/>
      <dgm:spPr/>
      <dgm:t>
        <a:bodyPr/>
        <a:lstStyle/>
        <a:p>
          <a:r>
            <a:rPr lang="ru-RU" dirty="0" smtClean="0"/>
            <a:t>Хорошо разрекламирован</a:t>
          </a:r>
          <a:endParaRPr lang="ru-RU" dirty="0"/>
        </a:p>
      </dgm:t>
    </dgm:pt>
    <dgm:pt modelId="{36AFC631-FEB6-4BB2-972C-C53CBB081FD0}" type="parTrans" cxnId="{4D7D285E-A3C5-4B7E-AD13-465BB2074431}">
      <dgm:prSet/>
      <dgm:spPr/>
      <dgm:t>
        <a:bodyPr/>
        <a:lstStyle/>
        <a:p>
          <a:endParaRPr lang="ru-RU"/>
        </a:p>
      </dgm:t>
    </dgm:pt>
    <dgm:pt modelId="{F3FB0F4A-2013-4A06-BBAC-FF6D5AB09421}" type="sibTrans" cxnId="{4D7D285E-A3C5-4B7E-AD13-465BB2074431}">
      <dgm:prSet/>
      <dgm:spPr/>
      <dgm:t>
        <a:bodyPr/>
        <a:lstStyle/>
        <a:p>
          <a:endParaRPr lang="ru-RU"/>
        </a:p>
      </dgm:t>
    </dgm:pt>
    <dgm:pt modelId="{0E0D866A-9CB7-4A25-B045-117BDAC7BFFE}" type="pres">
      <dgm:prSet presAssocID="{FED2EF8D-CD52-40B8-9209-A8B02B13E7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961891-6BB8-4FAA-A3A8-9D4303D569D7}" type="pres">
      <dgm:prSet presAssocID="{40185DD9-A4CC-4B5F-BB49-DAB3660D8ACE}" presName="parentLin" presStyleCnt="0"/>
      <dgm:spPr/>
    </dgm:pt>
    <dgm:pt modelId="{8BC821B6-B9D9-431C-8DD0-4C131474B315}" type="pres">
      <dgm:prSet presAssocID="{40185DD9-A4CC-4B5F-BB49-DAB3660D8AC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9012DE3-007D-496E-80D9-5E8838FC99BB}" type="pres">
      <dgm:prSet presAssocID="{40185DD9-A4CC-4B5F-BB49-DAB3660D8AC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B3B4B-05B4-4D5C-9CB8-16290F13A392}" type="pres">
      <dgm:prSet presAssocID="{40185DD9-A4CC-4B5F-BB49-DAB3660D8ACE}" presName="negativeSpace" presStyleCnt="0"/>
      <dgm:spPr/>
    </dgm:pt>
    <dgm:pt modelId="{741488AA-A534-4DFA-9365-A95607546290}" type="pres">
      <dgm:prSet presAssocID="{40185DD9-A4CC-4B5F-BB49-DAB3660D8ACE}" presName="childText" presStyleLbl="conFgAcc1" presStyleIdx="0" presStyleCnt="2" custLinFactNeighborY="-61338">
        <dgm:presLayoutVars>
          <dgm:bulletEnabled val="1"/>
        </dgm:presLayoutVars>
      </dgm:prSet>
      <dgm:spPr/>
    </dgm:pt>
    <dgm:pt modelId="{036FFD2D-FFFC-471E-9D0F-96FEC3DA9E97}" type="pres">
      <dgm:prSet presAssocID="{97764E32-F4A8-41CC-9B9B-23E5F6607B44}" presName="spaceBetweenRectangles" presStyleCnt="0"/>
      <dgm:spPr/>
    </dgm:pt>
    <dgm:pt modelId="{E44D6A12-660D-4B25-A276-06F55FAF5A34}" type="pres">
      <dgm:prSet presAssocID="{339FB51F-D618-486E-B12E-5A58C42E71C0}" presName="parentLin" presStyleCnt="0"/>
      <dgm:spPr/>
    </dgm:pt>
    <dgm:pt modelId="{8C777002-D6A8-40F1-ABDD-80244DEF2D3D}" type="pres">
      <dgm:prSet presAssocID="{339FB51F-D618-486E-B12E-5A58C42E71C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5C07336-39DA-44E2-8230-23075C44DCBC}" type="pres">
      <dgm:prSet presAssocID="{339FB51F-D618-486E-B12E-5A58C42E71C0}" presName="parentText" presStyleLbl="node1" presStyleIdx="1" presStyleCnt="2" custLinFactNeighborX="-2784" custLinFactNeighborY="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29024-702C-4F60-ADCB-5EEE61BD66BD}" type="pres">
      <dgm:prSet presAssocID="{339FB51F-D618-486E-B12E-5A58C42E71C0}" presName="negativeSpace" presStyleCnt="0"/>
      <dgm:spPr/>
    </dgm:pt>
    <dgm:pt modelId="{F6878316-12F9-47BB-8200-FA5EE74015C9}" type="pres">
      <dgm:prSet presAssocID="{339FB51F-D618-486E-B12E-5A58C42E71C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4D379B8-EF17-48AC-A906-D3B8580E825D}" type="presOf" srcId="{40185DD9-A4CC-4B5F-BB49-DAB3660D8ACE}" destId="{69012DE3-007D-496E-80D9-5E8838FC99BB}" srcOrd="1" destOrd="0" presId="urn:microsoft.com/office/officeart/2005/8/layout/list1"/>
    <dgm:cxn modelId="{E04EEBA6-CEAB-4565-B44D-51014624A18A}" type="presOf" srcId="{339FB51F-D618-486E-B12E-5A58C42E71C0}" destId="{8C777002-D6A8-40F1-ABDD-80244DEF2D3D}" srcOrd="0" destOrd="0" presId="urn:microsoft.com/office/officeart/2005/8/layout/list1"/>
    <dgm:cxn modelId="{D92620F5-3C02-4E80-A7F2-C30914D3194C}" srcId="{FED2EF8D-CD52-40B8-9209-A8B02B13E797}" destId="{40185DD9-A4CC-4B5F-BB49-DAB3660D8ACE}" srcOrd="0" destOrd="0" parTransId="{2FE9A07B-80E9-472F-866B-6AD1EFAEDE92}" sibTransId="{97764E32-F4A8-41CC-9B9B-23E5F6607B44}"/>
    <dgm:cxn modelId="{4D7D285E-A3C5-4B7E-AD13-465BB2074431}" srcId="{FED2EF8D-CD52-40B8-9209-A8B02B13E797}" destId="{339FB51F-D618-486E-B12E-5A58C42E71C0}" srcOrd="1" destOrd="0" parTransId="{36AFC631-FEB6-4BB2-972C-C53CBB081FD0}" sibTransId="{F3FB0F4A-2013-4A06-BBAC-FF6D5AB09421}"/>
    <dgm:cxn modelId="{60B3EEB7-6B78-48B2-9448-8E3D6A2F24B9}" type="presOf" srcId="{40185DD9-A4CC-4B5F-BB49-DAB3660D8ACE}" destId="{8BC821B6-B9D9-431C-8DD0-4C131474B315}" srcOrd="0" destOrd="0" presId="urn:microsoft.com/office/officeart/2005/8/layout/list1"/>
    <dgm:cxn modelId="{88A4D619-B198-4451-9463-98637BE0E6AB}" type="presOf" srcId="{FED2EF8D-CD52-40B8-9209-A8B02B13E797}" destId="{0E0D866A-9CB7-4A25-B045-117BDAC7BFFE}" srcOrd="0" destOrd="0" presId="urn:microsoft.com/office/officeart/2005/8/layout/list1"/>
    <dgm:cxn modelId="{6E0AB6D1-1D14-4586-B090-959375DE52FD}" type="presOf" srcId="{339FB51F-D618-486E-B12E-5A58C42E71C0}" destId="{35C07336-39DA-44E2-8230-23075C44DCBC}" srcOrd="1" destOrd="0" presId="urn:microsoft.com/office/officeart/2005/8/layout/list1"/>
    <dgm:cxn modelId="{FF51B1D3-E53B-4B08-8C41-F4EE788F7D12}" type="presParOf" srcId="{0E0D866A-9CB7-4A25-B045-117BDAC7BFFE}" destId="{1A961891-6BB8-4FAA-A3A8-9D4303D569D7}" srcOrd="0" destOrd="0" presId="urn:microsoft.com/office/officeart/2005/8/layout/list1"/>
    <dgm:cxn modelId="{27AA0BB9-839F-475B-B8A2-D964A18A4E39}" type="presParOf" srcId="{1A961891-6BB8-4FAA-A3A8-9D4303D569D7}" destId="{8BC821B6-B9D9-431C-8DD0-4C131474B315}" srcOrd="0" destOrd="0" presId="urn:microsoft.com/office/officeart/2005/8/layout/list1"/>
    <dgm:cxn modelId="{37AB4A7B-49FC-44AB-B938-E26474FCF0F9}" type="presParOf" srcId="{1A961891-6BB8-4FAA-A3A8-9D4303D569D7}" destId="{69012DE3-007D-496E-80D9-5E8838FC99BB}" srcOrd="1" destOrd="0" presId="urn:microsoft.com/office/officeart/2005/8/layout/list1"/>
    <dgm:cxn modelId="{2F34FB57-C616-4997-8800-E9D69D2FE092}" type="presParOf" srcId="{0E0D866A-9CB7-4A25-B045-117BDAC7BFFE}" destId="{263B3B4B-05B4-4D5C-9CB8-16290F13A392}" srcOrd="1" destOrd="0" presId="urn:microsoft.com/office/officeart/2005/8/layout/list1"/>
    <dgm:cxn modelId="{08D167F1-FE43-474F-954F-8D4E561E10CD}" type="presParOf" srcId="{0E0D866A-9CB7-4A25-B045-117BDAC7BFFE}" destId="{741488AA-A534-4DFA-9365-A95607546290}" srcOrd="2" destOrd="0" presId="urn:microsoft.com/office/officeart/2005/8/layout/list1"/>
    <dgm:cxn modelId="{B460ED8E-0710-45A0-AFB7-4C77E258BBF4}" type="presParOf" srcId="{0E0D866A-9CB7-4A25-B045-117BDAC7BFFE}" destId="{036FFD2D-FFFC-471E-9D0F-96FEC3DA9E97}" srcOrd="3" destOrd="0" presId="urn:microsoft.com/office/officeart/2005/8/layout/list1"/>
    <dgm:cxn modelId="{C9932A0E-1DD1-470A-898F-B58054F0227A}" type="presParOf" srcId="{0E0D866A-9CB7-4A25-B045-117BDAC7BFFE}" destId="{E44D6A12-660D-4B25-A276-06F55FAF5A34}" srcOrd="4" destOrd="0" presId="urn:microsoft.com/office/officeart/2005/8/layout/list1"/>
    <dgm:cxn modelId="{95E4B1D1-D8F7-4C30-B95C-3377A4B2A628}" type="presParOf" srcId="{E44D6A12-660D-4B25-A276-06F55FAF5A34}" destId="{8C777002-D6A8-40F1-ABDD-80244DEF2D3D}" srcOrd="0" destOrd="0" presId="urn:microsoft.com/office/officeart/2005/8/layout/list1"/>
    <dgm:cxn modelId="{39D30D1D-06BD-4CF8-A855-9E6F91814C03}" type="presParOf" srcId="{E44D6A12-660D-4B25-A276-06F55FAF5A34}" destId="{35C07336-39DA-44E2-8230-23075C44DCBC}" srcOrd="1" destOrd="0" presId="urn:microsoft.com/office/officeart/2005/8/layout/list1"/>
    <dgm:cxn modelId="{33765C50-8A9A-4D80-99B0-F5CF104B4687}" type="presParOf" srcId="{0E0D866A-9CB7-4A25-B045-117BDAC7BFFE}" destId="{4D329024-702C-4F60-ADCB-5EEE61BD66BD}" srcOrd="5" destOrd="0" presId="urn:microsoft.com/office/officeart/2005/8/layout/list1"/>
    <dgm:cxn modelId="{9DC8E9EE-E951-4A37-AD07-126CE023F5B8}" type="presParOf" srcId="{0E0D866A-9CB7-4A25-B045-117BDAC7BFFE}" destId="{F6878316-12F9-47BB-8200-FA5EE74015C9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6A29E-6C26-4AF5-AEF1-D71000CB3686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B1243-4EEC-4C55-A8F5-F708C7BF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B1243-4EEC-4C55-A8F5-F708C7BF70C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357430"/>
            <a:ext cx="45096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энергетики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169" name="Picture 1" descr="C:\Users\мощный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714752"/>
            <a:ext cx="5357850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ddd15351bb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758950"/>
            <a:ext cx="6096000" cy="4391025"/>
          </a:xfrm>
        </p:spPr>
      </p:pic>
      <p:sp>
        <p:nvSpPr>
          <p:cNvPr id="5" name="Прямоугольник 4"/>
          <p:cNvSpPr/>
          <p:nvPr/>
        </p:nvSpPr>
        <p:spPr>
          <a:xfrm>
            <a:off x="571472" y="357166"/>
            <a:ext cx="791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После 19 банок ягуара…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достиг тех целей которые ставил перед собой, я многое узнал об энергетиках об их вреде и пользе, узнал состав. После прочтения моего реферата,  я думаю что вы примите правильное решение в вопросе: “Пить или не пить?” Надеюсь что моя работа пригодиться кому-то.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71480"/>
            <a:ext cx="3991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аключение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428868"/>
            <a:ext cx="6882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Энергетические напитки стали очень популярны среди подростков. Некоторые считают их вредными, другие наоборот даже полезными. И поэтому я решил делать реферат на эту тему.</a:t>
            </a:r>
          </a:p>
          <a:p>
            <a:pPr>
              <a:buNone/>
            </a:pPr>
            <a:r>
              <a:rPr lang="ru-RU" sz="1800" dirty="0" smtClean="0"/>
              <a:t>Цель исследования – изучить энергетические напитки и понять почему же энергетики стали столь популярны. </a:t>
            </a:r>
          </a:p>
          <a:p>
            <a:pPr>
              <a:buNone/>
            </a:pPr>
            <a:r>
              <a:rPr lang="ru-RU" sz="1800" dirty="0" smtClean="0"/>
              <a:t>Задачи исследования: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Узнать состав энергетиков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Употреблять ли энергетики ?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Раскрыть плюсы и минусы употребления энергетических напитков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Изучить масштаб употребления энергетиков в МБОУ СОШ №1</a:t>
            </a:r>
          </a:p>
          <a:p>
            <a:pPr>
              <a:buNone/>
            </a:pPr>
            <a:r>
              <a:rPr lang="ru-RU" sz="1800" dirty="0" smtClean="0"/>
              <a:t>Методика исследования: Интервью, работа с литературой, работа с учебным материалом, анкета, оформление таблиц.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571480"/>
            <a:ext cx="3083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Введение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229600" cy="4078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14290"/>
            <a:ext cx="64558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Почему энергетики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столь популярны?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5-005-Sostav-energeticheskikh-napitk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00240"/>
            <a:ext cx="6215106" cy="466133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80681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 чего обычно состоят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энергетические напитки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285992"/>
            <a:ext cx="4990900" cy="353288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00042"/>
            <a:ext cx="9059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Разновидности энергетиков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524000" y="1920875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0"/>
            <a:ext cx="84030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Диаграмма употребления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напитков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7527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Опрос: употребляли ли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вы энергетики?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Содержимое 4"/>
          <p:cNvGraphicFramePr>
            <a:graphicFrameLocks noGrp="1" noChangeAspect="1"/>
          </p:cNvGraphicFramePr>
          <p:nvPr>
            <p:ph idx="1"/>
          </p:nvPr>
        </p:nvGraphicFramePr>
        <p:xfrm>
          <a:off x="1525588" y="1922463"/>
          <a:ext cx="609123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Red Bull</a:t>
            </a:r>
            <a:r>
              <a:rPr lang="en-US" dirty="0" smtClean="0"/>
              <a:t> </a:t>
            </a:r>
            <a:r>
              <a:rPr lang="ru-RU" dirty="0" smtClean="0"/>
              <a:t>и </a:t>
            </a:r>
            <a:r>
              <a:rPr lang="en-US" b="1" dirty="0" smtClean="0"/>
              <a:t>Red Bull </a:t>
            </a:r>
            <a:r>
              <a:rPr lang="en-US" b="1" dirty="0" err="1" smtClean="0"/>
              <a:t>Sugarfree</a:t>
            </a:r>
            <a:r>
              <a:rPr lang="en-US" dirty="0" smtClean="0"/>
              <a:t>:</a:t>
            </a:r>
          </a:p>
          <a:p>
            <a:r>
              <a:rPr lang="ru-RU" dirty="0" smtClean="0"/>
              <a:t>Вода</a:t>
            </a:r>
          </a:p>
          <a:p>
            <a:r>
              <a:rPr lang="ru-RU" dirty="0" err="1" smtClean="0"/>
              <a:t>Таурин</a:t>
            </a:r>
            <a:endParaRPr lang="ru-RU" dirty="0" smtClean="0"/>
          </a:p>
          <a:p>
            <a:r>
              <a:rPr lang="ru-RU" dirty="0" smtClean="0"/>
              <a:t>Аргинин (содержится только в </a:t>
            </a:r>
            <a:r>
              <a:rPr lang="en-US" dirty="0" smtClean="0"/>
              <a:t>Red Bull, </a:t>
            </a:r>
            <a:r>
              <a:rPr lang="ru-RU" dirty="0" smtClean="0"/>
              <a:t>который производится во Франции)</a:t>
            </a:r>
          </a:p>
          <a:p>
            <a:r>
              <a:rPr lang="ru-RU" dirty="0" smtClean="0"/>
              <a:t> Кофеин</a:t>
            </a:r>
          </a:p>
          <a:p>
            <a:r>
              <a:rPr lang="ru-RU" dirty="0" err="1" smtClean="0"/>
              <a:t>Глюкуронолактон</a:t>
            </a:r>
            <a:endParaRPr lang="ru-RU" dirty="0" smtClean="0"/>
          </a:p>
          <a:p>
            <a:r>
              <a:rPr lang="ru-RU" dirty="0" smtClean="0"/>
              <a:t>Витамины группы </a:t>
            </a:r>
            <a:r>
              <a:rPr lang="en-US" dirty="0" smtClean="0"/>
              <a:t>B:B3,B5,B6,B12</a:t>
            </a:r>
          </a:p>
          <a:p>
            <a:r>
              <a:rPr lang="ru-RU" dirty="0" smtClean="0"/>
              <a:t>Сахароза (содержится только в </a:t>
            </a:r>
            <a:r>
              <a:rPr lang="en-US" dirty="0" smtClean="0"/>
              <a:t>Red Bull)</a:t>
            </a:r>
          </a:p>
          <a:p>
            <a:r>
              <a:rPr lang="ru-RU" dirty="0" smtClean="0"/>
              <a:t>Глюкоза (содержится только в </a:t>
            </a:r>
            <a:r>
              <a:rPr lang="en-US" dirty="0" smtClean="0"/>
              <a:t>Red Bull)</a:t>
            </a:r>
          </a:p>
          <a:p>
            <a:r>
              <a:rPr lang="ru-RU" dirty="0" err="1" smtClean="0"/>
              <a:t>Ацесульфам</a:t>
            </a:r>
            <a:r>
              <a:rPr lang="ru-RU" dirty="0" smtClean="0"/>
              <a:t> (содержится только в </a:t>
            </a:r>
            <a:r>
              <a:rPr lang="en-US" dirty="0" smtClean="0"/>
              <a:t>Red Bull </a:t>
            </a:r>
            <a:r>
              <a:rPr lang="en-US" dirty="0" err="1" smtClean="0"/>
              <a:t>Sugafree</a:t>
            </a:r>
            <a:r>
              <a:rPr lang="en-US" dirty="0" smtClean="0"/>
              <a:t>)</a:t>
            </a:r>
          </a:p>
          <a:p>
            <a:r>
              <a:rPr lang="ru-RU" dirty="0" err="1" smtClean="0"/>
              <a:t>Аспартам</a:t>
            </a:r>
            <a:r>
              <a:rPr lang="ru-RU" dirty="0" smtClean="0"/>
              <a:t> (содержится только в </a:t>
            </a:r>
            <a:r>
              <a:rPr lang="en-US" dirty="0" smtClean="0"/>
              <a:t>Red Bull </a:t>
            </a:r>
            <a:r>
              <a:rPr lang="en-US" dirty="0" err="1" smtClean="0"/>
              <a:t>Sugafree</a:t>
            </a:r>
            <a:r>
              <a:rPr lang="en-US" dirty="0" smtClean="0"/>
              <a:t>)</a:t>
            </a:r>
          </a:p>
          <a:p>
            <a:r>
              <a:rPr lang="ru-RU" dirty="0" err="1" smtClean="0"/>
              <a:t>Лимонокислый</a:t>
            </a:r>
            <a:r>
              <a:rPr lang="ru-RU" dirty="0" smtClean="0"/>
              <a:t> натрий (Регулятор кислотности)</a:t>
            </a:r>
          </a:p>
          <a:p>
            <a:r>
              <a:rPr lang="ru-RU" dirty="0" err="1" smtClean="0"/>
              <a:t>Инозитол</a:t>
            </a:r>
            <a:endParaRPr lang="ru-RU" dirty="0" smtClean="0"/>
          </a:p>
          <a:p>
            <a:r>
              <a:rPr lang="ru-RU" dirty="0" smtClean="0"/>
              <a:t>Красители (Сахарный колер, рибофлавин)</a:t>
            </a:r>
          </a:p>
          <a:p>
            <a:endParaRPr lang="ru-RU" dirty="0"/>
          </a:p>
        </p:txBody>
      </p:sp>
      <p:pic>
        <p:nvPicPr>
          <p:cNvPr id="20482" name="Picture 2" descr="C:\Users\мощный\Desktop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7025" y="5010150"/>
            <a:ext cx="2466975" cy="18478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0"/>
            <a:ext cx="85549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Состав очень популярного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энергетика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Red Bull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67094257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0237" y="2135187"/>
            <a:ext cx="5343525" cy="363855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142852"/>
            <a:ext cx="75080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Опыт проделанный на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зубе человека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374</TotalTime>
  <Words>157</Words>
  <PresentationFormat>Экран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энергетики</dc:title>
  <cp:lastModifiedBy>мощный</cp:lastModifiedBy>
  <cp:revision>31</cp:revision>
  <dcterms:modified xsi:type="dcterms:W3CDTF">2014-02-02T16:57:44Z</dcterms:modified>
</cp:coreProperties>
</file>