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6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6600"/>
    <a:srgbClr val="761028"/>
    <a:srgbClr val="F6BCCA"/>
    <a:srgbClr val="6BDB8E"/>
    <a:srgbClr val="DF1FD6"/>
    <a:srgbClr val="731F3F"/>
    <a:srgbClr val="FF3300"/>
    <a:srgbClr val="800080"/>
    <a:srgbClr val="00F2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>
        <p:scale>
          <a:sx n="69" d="100"/>
          <a:sy n="69" d="100"/>
        </p:scale>
        <p:origin x="-1416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1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EC8E6-B2A9-419B-88B4-04DA42BFBA58}" type="datetimeFigureOut">
              <a:rPr lang="ru-RU" smtClean="0"/>
              <a:pPr/>
              <a:t>18.03.2011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96AC4-D6DF-440B-B333-6E510F382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6AC4-D6DF-440B-B333-6E510F3828C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1E3F061-8876-439C-9D19-91646283F2B4}" type="datetimeFigureOut">
              <a:rPr lang="ru-RU" smtClean="0"/>
              <a:pPr/>
              <a:t>18.03.2011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722FFA-1437-4BB4-9CC5-AFBA76D91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F061-8876-439C-9D19-91646283F2B4}" type="datetimeFigureOut">
              <a:rPr lang="ru-RU" smtClean="0"/>
              <a:pPr/>
              <a:t>18.03.2011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2FFA-1437-4BB4-9CC5-AFBA76D91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1E3F061-8876-439C-9D19-91646283F2B4}" type="datetimeFigureOut">
              <a:rPr lang="ru-RU" smtClean="0"/>
              <a:pPr/>
              <a:t>18.03.2011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9722FFA-1437-4BB4-9CC5-AFBA76D91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F061-8876-439C-9D19-91646283F2B4}" type="datetimeFigureOut">
              <a:rPr lang="ru-RU" smtClean="0"/>
              <a:pPr/>
              <a:t>18.03.2011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722FFA-1437-4BB4-9CC5-AFBA76D917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F061-8876-439C-9D19-91646283F2B4}" type="datetimeFigureOut">
              <a:rPr lang="ru-RU" smtClean="0"/>
              <a:pPr/>
              <a:t>18.03.2011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9722FFA-1437-4BB4-9CC5-AFBA76D917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E3F061-8876-439C-9D19-91646283F2B4}" type="datetimeFigureOut">
              <a:rPr lang="ru-RU" smtClean="0"/>
              <a:pPr/>
              <a:t>18.03.2011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9722FFA-1437-4BB4-9CC5-AFBA76D917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E3F061-8876-439C-9D19-91646283F2B4}" type="datetimeFigureOut">
              <a:rPr lang="ru-RU" smtClean="0"/>
              <a:pPr/>
              <a:t>18.03.2011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9722FFA-1437-4BB4-9CC5-AFBA76D917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F061-8876-439C-9D19-91646283F2B4}" type="datetimeFigureOut">
              <a:rPr lang="ru-RU" smtClean="0"/>
              <a:pPr/>
              <a:t>18.03.2011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722FFA-1437-4BB4-9CC5-AFBA76D91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F061-8876-439C-9D19-91646283F2B4}" type="datetimeFigureOut">
              <a:rPr lang="ru-RU" smtClean="0"/>
              <a:pPr/>
              <a:t>18.03.2011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722FFA-1437-4BB4-9CC5-AFBA76D91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F061-8876-439C-9D19-91646283F2B4}" type="datetimeFigureOut">
              <a:rPr lang="ru-RU" smtClean="0"/>
              <a:pPr/>
              <a:t>18.03.2011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722FFA-1437-4BB4-9CC5-AFBA76D917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1E3F061-8876-439C-9D19-91646283F2B4}" type="datetimeFigureOut">
              <a:rPr lang="ru-RU" smtClean="0"/>
              <a:pPr/>
              <a:t>18.03.2011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9722FFA-1437-4BB4-9CC5-AFBA76D917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94000"/>
            <a:lum/>
          </a:blip>
          <a:srcRect/>
          <a:tile tx="0" ty="0" sx="100000" sy="100000" flip="none" algn="b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E3F061-8876-439C-9D19-91646283F2B4}" type="datetimeFigureOut">
              <a:rPr lang="ru-RU" smtClean="0"/>
              <a:pPr/>
              <a:t>18.03.2011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722FFA-1437-4BB4-9CC5-AFBA76D91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764704"/>
            <a:ext cx="8064896" cy="4968552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6000" b="1" dirty="0" smtClean="0">
                <a:ln w="28575"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«Весенние пейзажи</a:t>
            </a:r>
            <a:r>
              <a:rPr lang="ru-RU" sz="6000" b="1" dirty="0" smtClean="0">
                <a:ln w="28575"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»</a:t>
            </a:r>
            <a:endParaRPr lang="ru-RU" sz="6000" b="1" dirty="0" smtClean="0">
              <a:ln w="28575">
                <a:solidFill>
                  <a:srgbClr val="00B050"/>
                </a:solidFill>
              </a:ln>
              <a:solidFill>
                <a:srgbClr val="00B050"/>
              </a:solidFill>
            </a:endParaRPr>
          </a:p>
          <a:p>
            <a:pPr algn="ctr"/>
            <a:r>
              <a:rPr lang="ru-RU" sz="4800" dirty="0" smtClean="0">
                <a:solidFill>
                  <a:srgbClr val="00B050"/>
                </a:solidFill>
              </a:rPr>
              <a:t>(урок по картинам </a:t>
            </a:r>
          </a:p>
          <a:p>
            <a:pPr algn="ctr"/>
            <a:r>
              <a:rPr lang="ru-RU" sz="4800" dirty="0" smtClean="0">
                <a:solidFill>
                  <a:srgbClr val="00B050"/>
                </a:solidFill>
              </a:rPr>
              <a:t>русских художников)</a:t>
            </a:r>
            <a:endParaRPr lang="ru-RU" sz="4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pple-tre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548680"/>
            <a:ext cx="7662045" cy="5547320"/>
          </a:xfrm>
          <a:ln w="76200">
            <a:solidFill>
              <a:srgbClr val="6BDB8E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есна последний снег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476672"/>
            <a:ext cx="7703699" cy="5970367"/>
          </a:xfrm>
          <a:ln w="76200">
            <a:solidFill>
              <a:schemeClr val="accent4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есна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548680"/>
            <a:ext cx="8231949" cy="5760640"/>
          </a:xfrm>
          <a:ln w="5715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евит весна в италии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476672"/>
            <a:ext cx="8336514" cy="5890592"/>
          </a:xfrm>
          <a:solidFill>
            <a:schemeClr val="accent1">
              <a:lumMod val="75000"/>
            </a:schemeClr>
          </a:solidFill>
          <a:ln w="76200">
            <a:solidFill>
              <a:srgbClr val="761028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евитан март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7976787" cy="6018849"/>
          </a:xfrm>
          <a:ln w="762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ес весной. И.Шишкин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332656"/>
            <a:ext cx="4404005" cy="6102547"/>
          </a:xfrm>
          <a:ln w="76200">
            <a:solidFill>
              <a:schemeClr val="accent4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озеро.весна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332656"/>
            <a:ext cx="4752730" cy="6093296"/>
          </a:xfrm>
          <a:ln w="76200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анняя весна остроухов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332656"/>
            <a:ext cx="4859729" cy="6220452"/>
          </a:xfrm>
          <a:ln w="76200">
            <a:solidFill>
              <a:schemeClr val="accent4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764704"/>
            <a:ext cx="8370512" cy="5331296"/>
          </a:xfrm>
          <a:effectLst>
            <a:glow rad="139700">
              <a:schemeClr val="accent2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sz="5400" b="1" i="1" dirty="0" smtClean="0">
              <a:solidFill>
                <a:srgbClr val="FF3300"/>
              </a:solidFill>
            </a:endParaRPr>
          </a:p>
          <a:p>
            <a:pPr>
              <a:buNone/>
            </a:pPr>
            <a:r>
              <a:rPr lang="ru-RU" sz="5400" b="1" i="1" dirty="0" smtClean="0">
                <a:solidFill>
                  <a:srgbClr val="FF3300"/>
                </a:solidFill>
              </a:rPr>
              <a:t>		Молодцы, </a:t>
            </a:r>
          </a:p>
          <a:p>
            <a:pPr algn="ctr">
              <a:buNone/>
            </a:pPr>
            <a:r>
              <a:rPr lang="ru-RU" sz="5400" b="1" i="1" dirty="0" smtClean="0">
                <a:solidFill>
                  <a:srgbClr val="FF3300"/>
                </a:solidFill>
              </a:rPr>
              <a:t>				ребята!!!</a:t>
            </a:r>
            <a:endParaRPr lang="ru-RU" sz="5400" b="1" i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0112" y="548680"/>
            <a:ext cx="3401960" cy="56886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b="1" i="1" u="sng" dirty="0" smtClean="0"/>
              <a:t>«Грачи   прилетели»</a:t>
            </a:r>
            <a:r>
              <a:rPr lang="ru-RU" sz="3600" u="sng" dirty="0" smtClean="0"/>
              <a:t/>
            </a:r>
            <a:br>
              <a:rPr lang="ru-RU" sz="3600" u="sng" dirty="0" smtClean="0"/>
            </a:br>
            <a:r>
              <a:rPr lang="ru-RU" sz="3600" u="sng" dirty="0" smtClean="0"/>
              <a:t/>
            </a:r>
            <a:br>
              <a:rPr lang="ru-RU" sz="3600" u="sng" dirty="0" smtClean="0"/>
            </a:br>
            <a:r>
              <a:rPr lang="ru-RU" sz="3600" i="1" dirty="0" smtClean="0"/>
              <a:t>Алексей Кондратьевич Саврасов</a:t>
            </a:r>
            <a:br>
              <a:rPr lang="ru-RU" sz="3600" i="1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u="sng" dirty="0"/>
          </a:p>
        </p:txBody>
      </p:sp>
      <p:pic>
        <p:nvPicPr>
          <p:cNvPr id="4" name="Содержимое 3" descr="грачи прилетели снова.jpg"/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clrChange>
              <a:clrFrom>
                <a:srgbClr val="686252"/>
              </a:clrFrom>
              <a:clrTo>
                <a:srgbClr val="686252">
                  <a:alpha val="0"/>
                </a:srgbClr>
              </a:clrTo>
            </a:clrChange>
            <a:lum/>
          </a:blip>
          <a:stretch>
            <a:fillRect/>
          </a:stretch>
        </p:blipFill>
        <p:spPr>
          <a:xfrm>
            <a:off x="395536" y="332656"/>
            <a:ext cx="4968552" cy="6220078"/>
          </a:xfrm>
          <a:ln w="57150">
            <a:solidFill>
              <a:schemeClr val="accent3">
                <a:lumMod val="75000"/>
              </a:schemeClr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4128" y="548680"/>
            <a:ext cx="3240360" cy="561662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b="1" i="1" u="sng" dirty="0" smtClean="0"/>
              <a:t>«Весна. Большая вода»</a:t>
            </a:r>
            <a:br>
              <a:rPr lang="ru-RU" sz="3600" b="1" i="1" u="sng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i="1" dirty="0" smtClean="0"/>
              <a:t>Исаак</a:t>
            </a:r>
            <a:br>
              <a:rPr lang="ru-RU" sz="3600" i="1" dirty="0" smtClean="0"/>
            </a:br>
            <a:r>
              <a:rPr lang="ru-RU" sz="3600" i="1" dirty="0" smtClean="0"/>
              <a:t> Ильич</a:t>
            </a:r>
            <a:br>
              <a:rPr lang="ru-RU" sz="3600" i="1" dirty="0" smtClean="0"/>
            </a:br>
            <a:r>
              <a:rPr lang="ru-RU" sz="3600" i="1" dirty="0" smtClean="0"/>
              <a:t>Левитан </a:t>
            </a:r>
            <a:endParaRPr lang="ru-RU" sz="3600" i="1" dirty="0"/>
          </a:p>
        </p:txBody>
      </p:sp>
      <p:pic>
        <p:nvPicPr>
          <p:cNvPr id="4" name="Содержимое 3" descr="большаявода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5184576" cy="6264696"/>
          </a:xfrm>
          <a:ln w="57150">
            <a:solidFill>
              <a:schemeClr val="accent4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i="1" u="sng" dirty="0" smtClean="0"/>
              <a:t>Выбрать характеристики для описания картины</a:t>
            </a:r>
            <a:endParaRPr lang="ru-RU" sz="32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4048" y="1196752"/>
            <a:ext cx="3886200" cy="5148064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Теплое ласковое солнце,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морской прибой, </a:t>
            </a:r>
          </a:p>
          <a:p>
            <a:pPr algn="ctr">
              <a:buNone/>
            </a:pPr>
            <a:r>
              <a:rPr lang="ru-RU" b="1" dirty="0" smtClean="0"/>
              <a:t>свежий прозрачный чистый воздух,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пронизывающий ветер, </a:t>
            </a:r>
          </a:p>
          <a:p>
            <a:pPr algn="ctr">
              <a:buNone/>
            </a:pPr>
            <a:r>
              <a:rPr lang="ru-RU" b="1" dirty="0" smtClean="0"/>
              <a:t>голубое небо,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старые сосны. </a:t>
            </a:r>
          </a:p>
          <a:p>
            <a:endParaRPr lang="ru-RU" dirty="0"/>
          </a:p>
        </p:txBody>
      </p:sp>
      <p:pic>
        <p:nvPicPr>
          <p:cNvPr id="5" name="Содержимое 6" descr="большаявода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39552" y="1412776"/>
            <a:ext cx="3974870" cy="4935537"/>
          </a:xfrm>
          <a:ln w="57150">
            <a:solidFill>
              <a:srgbClr val="FFC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i="1" u="sng" dirty="0" smtClean="0"/>
              <a:t>Красоту каких предметов передал </a:t>
            </a:r>
            <a:br>
              <a:rPr lang="ru-RU" sz="3200" b="1" i="1" u="sng" dirty="0" smtClean="0"/>
            </a:br>
            <a:r>
              <a:rPr lang="ru-RU" sz="3200" b="1" i="1" u="sng" dirty="0" smtClean="0"/>
              <a:t>на картине И.И. Левитан? </a:t>
            </a:r>
            <a:endParaRPr lang="ru-RU" sz="32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5292080" y="1484784"/>
            <a:ext cx="3454152" cy="489654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b="1" dirty="0" smtClean="0"/>
              <a:t>Красоту половодья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красоту рощи, </a:t>
            </a:r>
          </a:p>
          <a:p>
            <a:pPr algn="ctr"/>
            <a:r>
              <a:rPr lang="ru-RU" b="1" dirty="0" smtClean="0"/>
              <a:t>красоту неба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  <a:p>
            <a:pPr algn="ctr"/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стаи уток в небе</a:t>
            </a:r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вдалеке – дома, </a:t>
            </a:r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магазины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7" name="Содержимое 6" descr="большаявода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395536" y="1196752"/>
            <a:ext cx="4536504" cy="5302946"/>
          </a:xfrm>
          <a:ln w="57150">
            <a:solidFill>
              <a:srgbClr val="FFC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1143000"/>
          </a:xfrm>
        </p:spPr>
        <p:txBody>
          <a:bodyPr/>
          <a:lstStyle/>
          <a:p>
            <a:pPr algn="ctr"/>
            <a:r>
              <a:rPr lang="ru-RU" b="1" u="sng" dirty="0" smtClean="0"/>
              <a:t>Большая вода…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5220072" y="1484784"/>
            <a:ext cx="3610744" cy="468052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b="1" dirty="0" smtClean="0"/>
              <a:t>Чистая, прозрачная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сине-голубая,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b="1" dirty="0" smtClean="0"/>
              <a:t>холодная, 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тихая, спокойная, светлая, </a:t>
            </a:r>
          </a:p>
          <a:p>
            <a:pPr algn="ctr"/>
            <a:r>
              <a:rPr lang="ru-RU" b="1" i="1" dirty="0" smtClean="0"/>
              <a:t>грязная, </a:t>
            </a:r>
          </a:p>
          <a:p>
            <a:pPr algn="ctr"/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темная.</a:t>
            </a:r>
            <a:endParaRPr lang="ru-RU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Содержимое 6" descr="большаявода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95536" y="1124744"/>
            <a:ext cx="4546357" cy="5328592"/>
          </a:xfrm>
          <a:ln w="57150">
            <a:solidFill>
              <a:srgbClr val="FFC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476672"/>
            <a:ext cx="8153400" cy="5619328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4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«</a:t>
            </a:r>
            <a:r>
              <a:rPr lang="ru-RU" sz="4400" b="1" dirty="0" smtClean="0">
                <a:solidFill>
                  <a:srgbClr val="C00000"/>
                </a:solidFill>
              </a:rPr>
              <a:t>Март – свет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</a:p>
          <a:p>
            <a:pPr algn="ctr">
              <a:buNone/>
            </a:pPr>
            <a:endParaRPr lang="ru-RU" sz="4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rgbClr val="731F3F"/>
                </a:solidFill>
              </a:rPr>
              <a:t>апрель – вода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</a:p>
          <a:p>
            <a:pPr algn="ctr"/>
            <a:endParaRPr lang="ru-RU" sz="4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>
              <a:buNone/>
            </a:pPr>
            <a:r>
              <a:rPr lang="ru-RU" sz="4400" b="1" dirty="0" smtClean="0">
                <a:solidFill>
                  <a:srgbClr val="DF1FD6"/>
                </a:solidFill>
              </a:rPr>
              <a:t>май – цветы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»</a:t>
            </a:r>
          </a:p>
          <a:p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476672"/>
            <a:ext cx="8153400" cy="590736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 algn="ctr">
              <a:buNone/>
            </a:pP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Правильнее говорить: </a:t>
            </a:r>
            <a:r>
              <a:rPr lang="ru-RU" b="1" i="1" dirty="0" smtClean="0">
                <a:solidFill>
                  <a:schemeClr val="tx1"/>
                </a:solidFill>
              </a:rPr>
              <a:t>«</a:t>
            </a:r>
            <a:r>
              <a:rPr lang="ru-RU" b="1" dirty="0" smtClean="0">
                <a:solidFill>
                  <a:schemeClr val="tx1"/>
                </a:solidFill>
              </a:rPr>
              <a:t>Художники не </a:t>
            </a:r>
            <a:r>
              <a:rPr lang="ru-RU" b="1" i="1" dirty="0" smtClean="0">
                <a:solidFill>
                  <a:schemeClr val="tx1"/>
                </a:solidFill>
              </a:rPr>
              <a:t>рисуют</a:t>
            </a:r>
            <a:r>
              <a:rPr lang="ru-RU" b="1" dirty="0" smtClean="0">
                <a:solidFill>
                  <a:schemeClr val="tx1"/>
                </a:solidFill>
              </a:rPr>
              <a:t> картины»,  а ________.</a:t>
            </a:r>
          </a:p>
          <a:p>
            <a:pPr lvl="0" algn="ctr">
              <a:buNone/>
            </a:pP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Авторов картин называют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художники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,  а также ____________.</a:t>
            </a:r>
          </a:p>
          <a:p>
            <a:pPr lvl="0" algn="ctr">
              <a:buNone/>
            </a:pP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 algn="ctr">
              <a:buNone/>
            </a:pPr>
            <a:r>
              <a:rPr lang="ru-RU" b="1" dirty="0" smtClean="0">
                <a:solidFill>
                  <a:srgbClr val="006600"/>
                </a:solidFill>
              </a:rPr>
              <a:t>Картины, на которых </a:t>
            </a:r>
            <a:r>
              <a:rPr lang="ru-RU" b="1" i="1" dirty="0" smtClean="0">
                <a:solidFill>
                  <a:srgbClr val="006600"/>
                </a:solidFill>
              </a:rPr>
              <a:t>изображается природа</a:t>
            </a:r>
            <a:r>
              <a:rPr lang="ru-RU" b="1" dirty="0" smtClean="0">
                <a:solidFill>
                  <a:srgbClr val="006600"/>
                </a:solidFill>
              </a:rPr>
              <a:t>, называются ________.</a:t>
            </a:r>
          </a:p>
          <a:p>
            <a:pPr lvl="0" algn="ctr">
              <a:buNone/>
            </a:pPr>
            <a:endParaRPr lang="ru-RU" b="1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692696"/>
            <a:ext cx="8153400" cy="54033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 algn="ctr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Весенняя картина Алексея Кондратьевича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Саврасова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называется _______.</a:t>
            </a:r>
          </a:p>
          <a:p>
            <a:pPr lvl="0" algn="ctr">
              <a:buNone/>
            </a:pP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Картина  «Весна. Большая вода» принадлежит кисти художника Исаака Ильича _______. </a:t>
            </a:r>
          </a:p>
          <a:p>
            <a:pPr lvl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Он был учеником А.К.Саврасова.</a:t>
            </a:r>
          </a:p>
          <a:p>
            <a:pPr lvl="0">
              <a:buNone/>
            </a:pPr>
            <a:endParaRPr lang="ru-RU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ctr">
              <a:buNone/>
            </a:pPr>
            <a:r>
              <a:rPr lang="ru-RU" b="1" dirty="0" smtClean="0">
                <a:solidFill>
                  <a:srgbClr val="800080"/>
                </a:solidFill>
              </a:rPr>
              <a:t>К чему призывают живописцы, которые пишут картины родной природы? </a:t>
            </a:r>
          </a:p>
          <a:p>
            <a:pPr>
              <a:buNone/>
            </a:pPr>
            <a:r>
              <a:rPr lang="ru-RU" dirty="0" smtClean="0">
                <a:solidFill>
                  <a:srgbClr val="80008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157</TotalTime>
  <Words>174</Words>
  <Application>Microsoft Office PowerPoint</Application>
  <PresentationFormat>Экран (4:3)</PresentationFormat>
  <Paragraphs>51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Обычная</vt:lpstr>
      <vt:lpstr>Слайд 1</vt:lpstr>
      <vt:lpstr>«Грачи   прилетели»  Алексей Кондратьевич Саврасов  </vt:lpstr>
      <vt:lpstr>«Весна. Большая вода»  Исаак  Ильич Левитан </vt:lpstr>
      <vt:lpstr>Выбрать характеристики для описания картины</vt:lpstr>
      <vt:lpstr>Красоту каких предметов передал  на картине И.И. Левитан? </vt:lpstr>
      <vt:lpstr>Большая вода…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Светлана</cp:lastModifiedBy>
  <cp:revision>63</cp:revision>
  <dcterms:created xsi:type="dcterms:W3CDTF">2011-02-24T13:35:43Z</dcterms:created>
  <dcterms:modified xsi:type="dcterms:W3CDTF">2011-03-18T05:06:23Z</dcterms:modified>
</cp:coreProperties>
</file>