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Группы крови. Переливание крови.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биологии Капитонова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4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Биология\8класс\Внутренняя среда орг-ма\Krovi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261"/>
            <a:ext cx="7416824" cy="654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Дайте определения: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Донор</a:t>
            </a:r>
          </a:p>
          <a:p>
            <a:r>
              <a:rPr lang="ru-RU" dirty="0" smtClean="0"/>
              <a:t>Реципиент</a:t>
            </a:r>
          </a:p>
          <a:p>
            <a:r>
              <a:rPr lang="ru-RU" dirty="0" smtClean="0"/>
              <a:t>Универсальный донор</a:t>
            </a:r>
          </a:p>
          <a:p>
            <a:r>
              <a:rPr lang="ru-RU" dirty="0" smtClean="0"/>
              <a:t>Универсальный реципиент</a:t>
            </a:r>
          </a:p>
          <a:p>
            <a:r>
              <a:rPr lang="ru-RU" dirty="0" smtClean="0"/>
              <a:t>Донорство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0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Биология\8класс\Внутренняя среда орг-ма\1359395867_tablica-grupp-krovi-roditeley-dlya-zachatiya-rebe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Резус-фактор (</a:t>
            </a:r>
            <a:r>
              <a:rPr lang="en-US" dirty="0" smtClean="0"/>
              <a:t>Rh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1940 году 72-летний </a:t>
            </a:r>
            <a:r>
              <a:rPr lang="ru-RU" dirty="0" err="1"/>
              <a:t>Ландштейнер</a:t>
            </a:r>
            <a:r>
              <a:rPr lang="ru-RU" dirty="0"/>
              <a:t> удивил мир еще одним открытием. Вместе с Александром Винером он открыл резус-фактор </a:t>
            </a:r>
            <a:r>
              <a:rPr lang="ru-RU" dirty="0" smtClean="0"/>
              <a:t>крови у макак-резусов, </a:t>
            </a:r>
            <a:r>
              <a:rPr lang="ru-RU" dirty="0"/>
              <a:t>который, как выяснилось, содержится в эритроцитах 85% людей. </a:t>
            </a:r>
          </a:p>
        </p:txBody>
      </p:sp>
    </p:spTree>
    <p:extLst>
      <p:ext uri="{BB962C8B-B14F-4D97-AF65-F5344CB8AC3E}">
        <p14:creationId xmlns:p14="http://schemas.microsoft.com/office/powerpoint/2010/main" val="36631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Резус-фактор — это антиген (белок), который находится на поверхности красных кровяных телец (эритроцитов).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Rh</a:t>
            </a:r>
            <a:r>
              <a:rPr lang="ru-RU" dirty="0" smtClean="0"/>
              <a:t>+ резус положительный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 smtClean="0"/>
              <a:t>Rh</a:t>
            </a:r>
            <a:r>
              <a:rPr lang="ru-RU" dirty="0" smtClean="0"/>
              <a:t>¯ резус отрицательный</a:t>
            </a:r>
          </a:p>
        </p:txBody>
      </p:sp>
    </p:spTree>
    <p:extLst>
      <p:ext uri="{BB962C8B-B14F-4D97-AF65-F5344CB8AC3E}">
        <p14:creationId xmlns:p14="http://schemas.microsoft.com/office/powerpoint/2010/main" val="29522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76673"/>
            <a:ext cx="8640960" cy="6120978"/>
          </a:xfrm>
        </p:spPr>
        <p:txBody>
          <a:bodyPr>
            <a:normAutofit fontScale="62500" lnSpcReduction="20000"/>
          </a:bodyPr>
          <a:lstStyle/>
          <a:p>
            <a:r>
              <a:rPr lang="ru-RU" sz="4200" dirty="0"/>
              <a:t>Пользуясь схемой переливания крови определите, кто из родителей может быть донором для ребёнка с </a:t>
            </a:r>
            <a:r>
              <a:rPr lang="en-US" sz="4200" dirty="0"/>
              <a:t>III</a:t>
            </a:r>
            <a:r>
              <a:rPr lang="ru-RU" sz="4200" dirty="0"/>
              <a:t> группой крови, резус-фактор положительный, которому срочно требуется переливание крови. У матери I(О) группа крови, резус-фактор отрицательный, а у отца IV группа крови резус-фактор положительный. </a:t>
            </a:r>
          </a:p>
          <a:p>
            <a:r>
              <a:rPr lang="en-US" sz="4200" dirty="0"/>
              <a:t> </a:t>
            </a:r>
            <a:r>
              <a:rPr lang="ru-RU" sz="4200" dirty="0"/>
              <a:t>Бытует мнение, что IV группа крови уникальная. Так ли это? </a:t>
            </a:r>
          </a:p>
          <a:p>
            <a:r>
              <a:rPr lang="en-US" sz="4200" dirty="0"/>
              <a:t> </a:t>
            </a:r>
            <a:r>
              <a:rPr lang="ru-RU" sz="4200" dirty="0"/>
              <a:t>Что случиться, если в крови реципиента антигены II группы встретятся с антителами донора III группы крови и почему?</a:t>
            </a:r>
            <a:endParaRPr lang="en-US" sz="4200" dirty="0"/>
          </a:p>
          <a:p>
            <a:r>
              <a:rPr lang="ru-RU" sz="4200" dirty="0"/>
              <a:t>Известно, что кровь 0 группы можно переливать всем людям,  кровь А группы только людям с группой А или АВ, кровь группы В только людям с группой В или АВ, а группу крови АВ только людям этой же </a:t>
            </a:r>
            <a:r>
              <a:rPr lang="ru-RU" sz="4200" dirty="0" err="1" smtClean="0"/>
              <a:t>группы.Всегда</a:t>
            </a:r>
            <a:r>
              <a:rPr lang="ru-RU" sz="4200" dirty="0" smtClean="0"/>
              <a:t> </a:t>
            </a:r>
            <a:r>
              <a:rPr lang="ru-RU" sz="4200" dirty="0"/>
              <a:t>ли возможно переливание крови матери детям, а крови сестры – ее родному брату?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2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888432" cy="941823"/>
          </a:xfrm>
        </p:spPr>
        <p:txBody>
          <a:bodyPr>
            <a:normAutofit/>
          </a:bodyPr>
          <a:lstStyle/>
          <a:p>
            <a:r>
              <a:rPr lang="vi-VN" dirty="0"/>
              <a:t>Уи́льям Га́рвей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9766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1628 </a:t>
            </a:r>
            <a:r>
              <a:rPr lang="ru-RU" dirty="0" smtClean="0"/>
              <a:t>году опубликован </a:t>
            </a:r>
            <a:r>
              <a:rPr lang="ru-RU" dirty="0"/>
              <a:t>труд </a:t>
            </a:r>
            <a:r>
              <a:rPr lang="ru-RU" dirty="0" smtClean="0"/>
              <a:t> </a:t>
            </a:r>
            <a:r>
              <a:rPr lang="ru-RU" dirty="0"/>
              <a:t>«Анатомическое исследование о движении сердца и крови у животных</a:t>
            </a:r>
            <a:r>
              <a:rPr lang="ru-RU" dirty="0" smtClean="0"/>
              <a:t>»</a:t>
            </a:r>
          </a:p>
          <a:p>
            <a:r>
              <a:rPr lang="ru-RU" dirty="0"/>
              <a:t>впервые сформулировал свою теорию кровообращения и привел экспериментальные доказательства в ее пользу.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3161"/>
            <a:ext cx="4248472" cy="582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994122"/>
          </a:xfrm>
        </p:spPr>
        <p:txBody>
          <a:bodyPr/>
          <a:lstStyle/>
          <a:p>
            <a:r>
              <a:rPr lang="ru-RU" dirty="0" err="1"/>
              <a:t>Д.Б.Дени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5504" y="1340768"/>
            <a:ext cx="3670991" cy="5256584"/>
          </a:xfrm>
        </p:spPr>
        <p:txBody>
          <a:bodyPr>
            <a:normAutofit/>
          </a:bodyPr>
          <a:lstStyle/>
          <a:p>
            <a:r>
              <a:rPr lang="ru-RU" dirty="0"/>
              <a:t>В 1667 г. французский учёный </a:t>
            </a:r>
            <a:r>
              <a:rPr lang="ru-RU" dirty="0" smtClean="0"/>
              <a:t>произвёл </a:t>
            </a:r>
            <a:r>
              <a:rPr lang="ru-RU" dirty="0"/>
              <a:t>первое переливание крови от животных человеку. Он перелил </a:t>
            </a:r>
            <a:r>
              <a:rPr lang="ru-RU" dirty="0" smtClean="0"/>
              <a:t>больному лихорадкой</a:t>
            </a:r>
            <a:r>
              <a:rPr lang="ru-RU" dirty="0"/>
              <a:t>, один стакан (270 унций) крови ягнёнка.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" y="1196752"/>
            <a:ext cx="5333497" cy="514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4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60648"/>
            <a:ext cx="3744415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Дж. </a:t>
            </a:r>
            <a:r>
              <a:rPr lang="ru-RU" dirty="0" err="1"/>
              <a:t>Бланделл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124744"/>
            <a:ext cx="4067944" cy="540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Первое переливание </a:t>
            </a:r>
            <a:r>
              <a:rPr lang="ru-RU" dirty="0"/>
              <a:t>крови от человека к человеку впервые было проведено в 1818 г.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России первое переливание крови от человека к человеку в 1832 г. сделал петербургский акушер </a:t>
            </a:r>
            <a:r>
              <a:rPr lang="ru-RU" dirty="0" smtClean="0"/>
              <a:t>А.М. </a:t>
            </a:r>
            <a:r>
              <a:rPr lang="ru-RU" dirty="0"/>
              <a:t>Вольф, пациентом которого также стала роженица.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1" y="1196752"/>
            <a:ext cx="5019253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2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568952" cy="4641379"/>
          </a:xfrm>
        </p:spPr>
        <p:txBody>
          <a:bodyPr>
            <a:normAutofit/>
          </a:bodyPr>
          <a:lstStyle/>
          <a:p>
            <a:r>
              <a:rPr lang="ru-RU" dirty="0"/>
              <a:t>Всего в России с 1832 до конца </a:t>
            </a:r>
            <a:r>
              <a:rPr lang="ru-RU" dirty="0" smtClean="0"/>
              <a:t>19 в. </a:t>
            </a:r>
            <a:r>
              <a:rPr lang="ru-RU" dirty="0"/>
              <a:t>проведено 60 </a:t>
            </a:r>
            <a:r>
              <a:rPr lang="ru-RU" dirty="0" smtClean="0"/>
              <a:t>гемотрансфузий (переливаний крови)</a:t>
            </a:r>
          </a:p>
          <a:p>
            <a:r>
              <a:rPr lang="ru-RU" dirty="0"/>
              <a:t>к </a:t>
            </a:r>
            <a:r>
              <a:rPr lang="ru-RU" dirty="0" smtClean="0"/>
              <a:t>1875 г. в мире проведено 347 гемотрансфузий , </a:t>
            </a:r>
            <a:r>
              <a:rPr lang="ru-RU" dirty="0"/>
              <a:t>65% из них закончились </a:t>
            </a:r>
            <a:r>
              <a:rPr lang="ru-RU" dirty="0" smtClean="0"/>
              <a:t>смертью пациента.</a:t>
            </a:r>
          </a:p>
          <a:p>
            <a:endParaRPr lang="ru-RU" b="1" dirty="0"/>
          </a:p>
          <a:p>
            <a:pPr marL="0" indent="0" algn="ctr">
              <a:buNone/>
            </a:pP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 чём причина чередования успеха и неудач?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0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5184576" cy="882352"/>
          </a:xfrm>
        </p:spPr>
        <p:txBody>
          <a:bodyPr>
            <a:normAutofit/>
          </a:bodyPr>
          <a:lstStyle/>
          <a:p>
            <a:r>
              <a:rPr lang="ru-RU" dirty="0"/>
              <a:t>Карл </a:t>
            </a:r>
            <a:r>
              <a:rPr lang="ru-RU" dirty="0" err="1"/>
              <a:t>Ландштейнер</a:t>
            </a:r>
            <a:r>
              <a:rPr lang="ru-RU" dirty="0"/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4725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4499992" cy="540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1901г исследование проблемы совместимости крови при переливании.</a:t>
            </a:r>
          </a:p>
          <a:p>
            <a:r>
              <a:rPr lang="ru-RU" sz="3200" dirty="0" smtClean="0"/>
              <a:t>Смешивание эритроцитов с сывороткой крови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010"/>
            <a:ext cx="4104456" cy="567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4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040560" cy="792088"/>
          </a:xfrm>
        </p:spPr>
        <p:txBody>
          <a:bodyPr/>
          <a:lstStyle/>
          <a:p>
            <a:r>
              <a:rPr lang="ru-RU" dirty="0"/>
              <a:t>Агглютинация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001419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/>
              <a:t>-склеивание </a:t>
            </a:r>
            <a:r>
              <a:rPr lang="ru-RU" sz="3000" dirty="0"/>
              <a:t>и выпадение в осадок из однородной взвеси бактерий, эритроцитов и др. клеток, несущих антигены, под действием специфических антител — агглютининов</a:t>
            </a:r>
            <a:r>
              <a:rPr lang="ru-RU" sz="3000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147" name="Picture 3" descr="D:\Биология\8класс\Внутренняя среда орг-ма\00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6" y="3068960"/>
            <a:ext cx="7560840" cy="34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7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Биология\8класс\Внутренняя среда орг-ма\00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36496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Биология\8класс\Внутренняя среда орг-ма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037"/>
            <a:ext cx="6056042" cy="66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388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Группы крови. Переливание крови.</vt:lpstr>
      <vt:lpstr>Уи́льям Га́рвей </vt:lpstr>
      <vt:lpstr>Д.Б.Дени</vt:lpstr>
      <vt:lpstr>Дж. Бланделл</vt:lpstr>
      <vt:lpstr>Презентация PowerPoint</vt:lpstr>
      <vt:lpstr>Карл Ландштейнер </vt:lpstr>
      <vt:lpstr>Агглютинация</vt:lpstr>
      <vt:lpstr>Презентация PowerPoint</vt:lpstr>
      <vt:lpstr>Презентация PowerPoint</vt:lpstr>
      <vt:lpstr>Презентация PowerPoint</vt:lpstr>
      <vt:lpstr>Дайте определения:</vt:lpstr>
      <vt:lpstr>Презентация PowerPoint</vt:lpstr>
      <vt:lpstr>Резус-фактор (Rh)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Группы крови. Переливание крови.</dc:title>
  <dc:creator>Asus</dc:creator>
  <cp:lastModifiedBy>NeSe</cp:lastModifiedBy>
  <cp:revision>12</cp:revision>
  <dcterms:created xsi:type="dcterms:W3CDTF">2014-01-10T09:39:00Z</dcterms:created>
  <dcterms:modified xsi:type="dcterms:W3CDTF">2014-03-28T14:45:22Z</dcterms:modified>
</cp:coreProperties>
</file>