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4" r:id="rId3"/>
    <p:sldId id="263" r:id="rId4"/>
    <p:sldId id="277" r:id="rId5"/>
    <p:sldId id="276" r:id="rId6"/>
    <p:sldId id="259" r:id="rId7"/>
    <p:sldId id="260" r:id="rId8"/>
    <p:sldId id="261" r:id="rId9"/>
    <p:sldId id="262" r:id="rId10"/>
    <p:sldId id="264" r:id="rId11"/>
    <p:sldId id="267" r:id="rId12"/>
    <p:sldId id="265" r:id="rId13"/>
    <p:sldId id="273" r:id="rId14"/>
    <p:sldId id="266" r:id="rId15"/>
    <p:sldId id="268" r:id="rId16"/>
    <p:sldId id="269" r:id="rId17"/>
    <p:sldId id="272" r:id="rId18"/>
    <p:sldId id="270" r:id="rId19"/>
    <p:sldId id="271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278688" cy="3518247"/>
          </a:xfrm>
        </p:spPr>
        <p:txBody>
          <a:bodyPr>
            <a:normAutofit/>
          </a:bodyPr>
          <a:lstStyle/>
          <a:p>
            <a:r>
              <a:rPr lang="ru-RU" dirty="0" smtClean="0"/>
              <a:t>«Носительница </a:t>
            </a:r>
            <a:r>
              <a:rPr lang="ru-RU" dirty="0" smtClean="0"/>
              <a:t>жизни - кровь».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 Капитонова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Биология\8класс\Внутренняя среда орг-ма\h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0"/>
            <a:ext cx="8642734" cy="69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99176" cy="864096"/>
          </a:xfrm>
        </p:spPr>
        <p:txBody>
          <a:bodyPr/>
          <a:lstStyle/>
          <a:p>
            <a:pPr algn="ctr"/>
            <a:r>
              <a:rPr lang="ru-RU" dirty="0" smtClean="0"/>
              <a:t>Формы гемоглобина (</a:t>
            </a:r>
            <a:r>
              <a:rPr lang="ru-RU" sz="4800" dirty="0" err="1"/>
              <a:t>Нb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5661248"/>
          </a:xfrm>
        </p:spPr>
        <p:txBody>
          <a:bodyPr/>
          <a:lstStyle/>
          <a:p>
            <a:pPr marL="114300" indent="0">
              <a:buNone/>
            </a:pPr>
            <a:r>
              <a:rPr lang="ru-RU" sz="2600" dirty="0" smtClean="0"/>
              <a:t>1</a:t>
            </a:r>
            <a:r>
              <a:rPr lang="ru-RU" sz="2600" dirty="0"/>
              <a:t>) </a:t>
            </a:r>
            <a:r>
              <a:rPr lang="ru-RU" sz="2600" dirty="0" smtClean="0"/>
              <a:t>Оксигемоглобин - соединение </a:t>
            </a:r>
            <a:r>
              <a:rPr lang="ru-RU" sz="2600" dirty="0"/>
              <a:t>гемоглобина (</a:t>
            </a:r>
            <a:r>
              <a:rPr lang="ru-RU" sz="2600" dirty="0" err="1"/>
              <a:t>Нb</a:t>
            </a:r>
            <a:r>
              <a:rPr lang="ru-RU" sz="2600" dirty="0"/>
              <a:t>) с молекулярным кислородом; переносит О2 от органов дыхания к тканям и определяет ярко красный цвет артериальной крови. </a:t>
            </a:r>
            <a:r>
              <a:rPr lang="ru-RU" sz="2600" dirty="0" smtClean="0"/>
              <a:t>;</a:t>
            </a:r>
            <a:endParaRPr lang="ru-RU" sz="2600" dirty="0"/>
          </a:p>
          <a:p>
            <a:pPr marL="114300" indent="0">
              <a:buNone/>
            </a:pPr>
            <a:r>
              <a:rPr lang="ru-RU" sz="2600" dirty="0" smtClean="0"/>
              <a:t>2</a:t>
            </a:r>
            <a:r>
              <a:rPr lang="ru-RU" sz="2600" dirty="0"/>
              <a:t>) карбогемоглобин </a:t>
            </a:r>
            <a:r>
              <a:rPr lang="ru-RU" sz="2600" dirty="0" smtClean="0"/>
              <a:t>–</a:t>
            </a:r>
            <a:r>
              <a:rPr lang="ru-RU" sz="2600" dirty="0"/>
              <a:t>связанный с углекислым газом; имеет темно-вишневый цвет; образуется в капиллярах тканей</a:t>
            </a:r>
            <a:endParaRPr lang="ru-RU" sz="2600" dirty="0" smtClean="0"/>
          </a:p>
          <a:p>
            <a:pPr marL="114300" indent="0">
              <a:buNone/>
            </a:pPr>
            <a:r>
              <a:rPr lang="ru-RU" sz="2600" dirty="0" smtClean="0"/>
              <a:t>3)</a:t>
            </a:r>
            <a:r>
              <a:rPr lang="ru-RU" sz="2600" dirty="0"/>
              <a:t> </a:t>
            </a:r>
            <a:r>
              <a:rPr lang="ru-RU" sz="2600" dirty="0" smtClean="0"/>
              <a:t>Миоглобин -</a:t>
            </a:r>
            <a:r>
              <a:rPr lang="ru-RU" sz="2600" dirty="0" err="1"/>
              <a:t>кислородосвязывающий</a:t>
            </a:r>
            <a:r>
              <a:rPr lang="ru-RU" sz="2600" dirty="0"/>
              <a:t> белок скелетных мышц и мышцы сердца, осуществляющий в мышцах запасание (депонирование) молекулярного кислорода </a:t>
            </a:r>
            <a:r>
              <a:rPr lang="ru-RU" sz="2600" dirty="0" smtClean="0"/>
              <a:t>.</a:t>
            </a:r>
            <a:endParaRPr lang="ru-RU" sz="2600" dirty="0"/>
          </a:p>
          <a:p>
            <a:pPr marL="114300" indent="0">
              <a:buNone/>
            </a:pPr>
            <a:r>
              <a:rPr lang="ru-RU" sz="2600" dirty="0" smtClean="0"/>
              <a:t> 4)</a:t>
            </a:r>
            <a:r>
              <a:rPr lang="ru-RU" sz="2600" dirty="0"/>
              <a:t> </a:t>
            </a:r>
            <a:r>
              <a:rPr lang="ru-RU" sz="2600" dirty="0" smtClean="0"/>
              <a:t>карбоксигемоглобин – соединение с угарным газом (СО);</a:t>
            </a:r>
          </a:p>
          <a:p>
            <a:pPr marL="114300" indent="0">
              <a:buNone/>
            </a:pPr>
            <a:r>
              <a:rPr lang="ru-RU" sz="2600" dirty="0" smtClean="0"/>
              <a:t> 5)</a:t>
            </a:r>
            <a:r>
              <a:rPr lang="ru-RU" sz="2600" dirty="0"/>
              <a:t> метгемоглобин;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" y="475813"/>
            <a:ext cx="9142346" cy="47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Функции лейкоцитов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20128"/>
              </p:ext>
            </p:extLst>
          </p:nvPr>
        </p:nvGraphicFramePr>
        <p:xfrm>
          <a:off x="457200" y="1052513"/>
          <a:ext cx="793122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5112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лейкоцитов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Функция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Гранулоциты.</a:t>
                      </a:r>
                    </a:p>
                    <a:p>
                      <a:r>
                        <a:rPr lang="ru-RU" sz="2800" dirty="0" smtClean="0"/>
                        <a:t>Нейтрофилы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Захват бактерий (фагоцитоз)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Эозинофилы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Антигистаминное</a:t>
                      </a:r>
                      <a:r>
                        <a:rPr lang="ru-RU" sz="2800" baseline="0" dirty="0" smtClean="0"/>
                        <a:t> действие(противоаллергическое)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Базофилы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Образуют гепарин</a:t>
                      </a:r>
                      <a:r>
                        <a:rPr lang="ru-RU" sz="2800" baseline="0" dirty="0" smtClean="0"/>
                        <a:t> и гистамин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Агранулоциты.</a:t>
                      </a:r>
                    </a:p>
                    <a:p>
                      <a:r>
                        <a:rPr lang="ru-RU" sz="2800" dirty="0" smtClean="0"/>
                        <a:t>Моноциты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Захват бактерий (в тканях)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"дворниками организма"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Лимфоциты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Выработка антител (иммунитет )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2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850106"/>
          </a:xfrm>
        </p:spPr>
        <p:txBody>
          <a:bodyPr/>
          <a:lstStyle/>
          <a:p>
            <a:r>
              <a:rPr lang="ru-RU" dirty="0" smtClean="0"/>
              <a:t>Лейкоциты.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7825680" cy="50600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Бесцветны, форма различна,</a:t>
            </a:r>
          </a:p>
          <a:p>
            <a:pPr marL="114300" indent="0">
              <a:buNone/>
            </a:pPr>
            <a:r>
              <a:rPr lang="ru-RU" sz="2400" dirty="0" smtClean="0"/>
              <a:t>Способны к амебоидному </a:t>
            </a:r>
            <a:r>
              <a:rPr lang="ru-RU" sz="2400" dirty="0" err="1" smtClean="0"/>
              <a:t>движе</a:t>
            </a:r>
            <a:r>
              <a:rPr lang="ru-RU" sz="2400" dirty="0" smtClean="0"/>
              <a:t>-</a:t>
            </a:r>
          </a:p>
          <a:p>
            <a:pPr marL="114300" indent="0">
              <a:buNone/>
            </a:pPr>
            <a:r>
              <a:rPr lang="ru-RU" sz="2400" dirty="0" err="1" smtClean="0"/>
              <a:t>нию</a:t>
            </a:r>
            <a:r>
              <a:rPr lang="ru-RU" sz="2400" dirty="0" smtClean="0"/>
              <a:t> </a:t>
            </a:r>
          </a:p>
          <a:p>
            <a:pPr marL="114300" indent="0">
              <a:buNone/>
            </a:pPr>
            <a:r>
              <a:rPr lang="ru-RU" sz="2400" dirty="0" smtClean="0"/>
              <a:t>- Продолжительность жизни</a:t>
            </a:r>
          </a:p>
          <a:p>
            <a:pPr marL="114300" indent="0">
              <a:buNone/>
            </a:pPr>
            <a:r>
              <a:rPr lang="ru-RU" sz="2400" dirty="0" smtClean="0"/>
              <a:t>4–5 </a:t>
            </a:r>
            <a:r>
              <a:rPr lang="ru-RU" sz="2400" dirty="0"/>
              <a:t>до 20 дней для гранулоцитов </a:t>
            </a:r>
            <a:endParaRPr lang="ru-RU" sz="2400" dirty="0" smtClean="0"/>
          </a:p>
          <a:p>
            <a:pPr marL="114300" indent="0">
              <a:buNone/>
            </a:pPr>
            <a:r>
              <a:rPr lang="ru-RU" sz="2400" dirty="0" smtClean="0"/>
              <a:t>и </a:t>
            </a:r>
            <a:r>
              <a:rPr lang="ru-RU" sz="2400" dirty="0"/>
              <a:t>до 100 дней для лимфоцитов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Содержат ядро.</a:t>
            </a:r>
          </a:p>
          <a:p>
            <a:pPr>
              <a:buFontTx/>
              <a:buChar char="-"/>
            </a:pPr>
            <a:r>
              <a:rPr lang="ru-RU" sz="2400" dirty="0"/>
              <a:t>Количество лейкоцитов в норме </a:t>
            </a:r>
            <a:endParaRPr lang="ru-RU" sz="2400" dirty="0" smtClean="0"/>
          </a:p>
          <a:p>
            <a:pPr marL="114300" indent="0">
              <a:buNone/>
            </a:pPr>
            <a:r>
              <a:rPr lang="ru-RU" sz="2400" dirty="0" smtClean="0"/>
              <a:t>у </a:t>
            </a:r>
            <a:r>
              <a:rPr lang="ru-RU" sz="2400" dirty="0"/>
              <a:t>мужчин и женщин одинаково и </a:t>
            </a:r>
            <a:endParaRPr lang="ru-RU" sz="2400" dirty="0" smtClean="0"/>
          </a:p>
          <a:p>
            <a:pPr marL="114300" indent="0">
              <a:buNone/>
            </a:pPr>
            <a:r>
              <a:rPr lang="ru-RU" sz="2400" dirty="0" smtClean="0"/>
              <a:t>составляет </a:t>
            </a:r>
            <a:r>
              <a:rPr lang="ru-RU" sz="2400" dirty="0"/>
              <a:t>4–9 </a:t>
            </a:r>
            <a:r>
              <a:rPr lang="ru-RU" sz="2400" dirty="0" smtClean="0"/>
              <a:t>х10 </a:t>
            </a:r>
            <a:r>
              <a:rPr lang="ru-RU" sz="1600" dirty="0" smtClean="0"/>
              <a:t>9</a:t>
            </a:r>
            <a:r>
              <a:rPr lang="ru-RU" sz="2400" dirty="0" smtClean="0"/>
              <a:t>/л</a:t>
            </a:r>
          </a:p>
          <a:p>
            <a:pPr marL="114300" indent="0">
              <a:buNone/>
            </a:pPr>
            <a:endParaRPr lang="ru-RU" sz="2400" dirty="0" smtClean="0"/>
          </a:p>
          <a:p>
            <a:pPr marL="114300" indent="0">
              <a:buNone/>
            </a:pPr>
            <a:endParaRPr lang="ru-RU" sz="2400" dirty="0" smtClean="0"/>
          </a:p>
          <a:p>
            <a:pPr marL="114300" indent="0">
              <a:buNone/>
            </a:pP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76"/>
            <a:ext cx="4139952" cy="41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615693"/>
            <a:ext cx="9142864" cy="51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сканирование0001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83734" r="68526" b="7079"/>
          <a:stretch>
            <a:fillRect/>
          </a:stretch>
        </p:blipFill>
        <p:spPr bwMode="auto">
          <a:xfrm>
            <a:off x="4067944" y="148357"/>
            <a:ext cx="4865441" cy="328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764704"/>
            <a:ext cx="3581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Безъядерные </a:t>
            </a:r>
            <a:r>
              <a:rPr lang="ru-RU" sz="2800" dirty="0"/>
              <a:t>клетки крови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645024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Длительность жизни тромбоцитов составляет приблизительно </a:t>
            </a:r>
            <a:r>
              <a:rPr lang="ru-RU" sz="2800" dirty="0" smtClean="0"/>
              <a:t>5-7 </a:t>
            </a:r>
            <a:r>
              <a:rPr lang="ru-RU" sz="2800" dirty="0"/>
              <a:t>дней.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8518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количество у мужчин и женщин одинаково и составляет 180–320 х 109/л.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726451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Тромбоциты </a:t>
            </a:r>
            <a:r>
              <a:rPr lang="ru-RU" sz="2800" dirty="0"/>
              <a:t>разрушаются в процессе фагоцитоза в селезёнке и </a:t>
            </a:r>
            <a:r>
              <a:rPr lang="ru-RU" sz="2800" dirty="0" smtClean="0"/>
              <a:t> </a:t>
            </a:r>
            <a:r>
              <a:rPr lang="ru-RU" sz="2800" dirty="0"/>
              <a:t>в печени.</a:t>
            </a:r>
          </a:p>
        </p:txBody>
      </p:sp>
    </p:spTree>
    <p:extLst>
      <p:ext uri="{BB962C8B-B14F-4D97-AF65-F5344CB8AC3E}">
        <p14:creationId xmlns:p14="http://schemas.microsoft.com/office/powerpoint/2010/main" val="14605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Биология\8класс\Внутренняя среда орг-ма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005"/>
            <a:ext cx="4734272" cy="66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ru-RU" dirty="0" err="1"/>
              <a:t>Гемопоэз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/>
              <a:t>кроветворение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388424" cy="5328592"/>
          </a:xfrm>
        </p:spPr>
        <p:txBody>
          <a:bodyPr>
            <a:normAutofit/>
          </a:bodyPr>
          <a:lstStyle/>
          <a:p>
            <a:r>
              <a:rPr lang="ru-RU" sz="3200" dirty="0"/>
              <a:t>это процесс образования, развития и созревания клеток крови — лейкоцитов, эритроцитов, тромбоцитов у позвоночных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осуществляется </a:t>
            </a:r>
            <a:r>
              <a:rPr lang="ru-RU" sz="3200" dirty="0" smtClean="0"/>
              <a:t>в красном костном мозге. </a:t>
            </a:r>
          </a:p>
          <a:p>
            <a:pPr marL="114300" indent="0">
              <a:buNone/>
            </a:pPr>
            <a:r>
              <a:rPr lang="ru-RU" sz="3200" dirty="0" smtClean="0"/>
              <a:t>Некоторая </a:t>
            </a:r>
            <a:r>
              <a:rPr lang="ru-RU" sz="3200" dirty="0"/>
              <a:t>часть лимфоцитов развивается в лимфатических узлах, селезёнке, вилочковой железе (тимусе), которые совместно с красным костным мозгом образуют систему кроветворных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17491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82550"/>
            <a:ext cx="4054475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4248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Кроветворение в кроветворных органах осуществляется за счёт стволовых клеток, общих для всей кроветворной ткани в ходе дифференцировки (</a:t>
            </a:r>
            <a:r>
              <a:rPr lang="ru-RU" sz="3200" dirty="0" err="1" smtClean="0"/>
              <a:t>т.е</a:t>
            </a:r>
            <a:r>
              <a:rPr lang="ru-RU" sz="3200" dirty="0" smtClean="0"/>
              <a:t> приобретения той или иной из возможных «специализаций»).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86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Функции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472608"/>
          </a:xfrm>
        </p:spPr>
        <p:txBody>
          <a:bodyPr/>
          <a:lstStyle/>
          <a:p>
            <a:pPr marL="571500" indent="-457200">
              <a:buAutoNum type="arabicParenR"/>
            </a:pPr>
            <a:r>
              <a:rPr lang="ru-RU" sz="2400" dirty="0" smtClean="0"/>
              <a:t>дыхательная </a:t>
            </a:r>
            <a:r>
              <a:rPr lang="ru-RU" sz="2400" dirty="0"/>
              <a:t>- переносит кислород от легких к тканям и углекислый газ от тканей к легким; </a:t>
            </a:r>
            <a:endParaRPr lang="ru-RU" sz="2400" dirty="0" smtClean="0"/>
          </a:p>
          <a:p>
            <a:pPr marL="571500" indent="-457200">
              <a:buAutoNum type="arabicParenR"/>
            </a:pPr>
            <a:r>
              <a:rPr lang="ru-RU" sz="2400" dirty="0" smtClean="0"/>
              <a:t>питательная </a:t>
            </a:r>
            <a:r>
              <a:rPr lang="ru-RU" sz="2400" dirty="0"/>
              <a:t>(</a:t>
            </a:r>
            <a:r>
              <a:rPr lang="ru-RU" sz="2400" dirty="0" smtClean="0"/>
              <a:t>транспортная) </a:t>
            </a:r>
            <a:r>
              <a:rPr lang="ru-RU" sz="2400" dirty="0"/>
              <a:t>- доставляет пищевые вещества к клеткам; </a:t>
            </a:r>
            <a:endParaRPr lang="ru-RU" sz="2400" dirty="0" smtClean="0"/>
          </a:p>
          <a:p>
            <a:pPr marL="571500" indent="-457200">
              <a:buAutoNum type="arabicParenR"/>
            </a:pPr>
            <a:r>
              <a:rPr lang="ru-RU" sz="2400" dirty="0" smtClean="0"/>
              <a:t>выделительная </a:t>
            </a:r>
            <a:r>
              <a:rPr lang="ru-RU" sz="2400" dirty="0"/>
              <a:t>- выносит ненужные продукты обмена веществ; </a:t>
            </a:r>
            <a:endParaRPr lang="ru-RU" sz="2400" dirty="0" smtClean="0"/>
          </a:p>
          <a:p>
            <a:pPr marL="571500" indent="-457200">
              <a:buAutoNum type="arabicParenR"/>
            </a:pPr>
            <a:r>
              <a:rPr lang="ru-RU" sz="2400" dirty="0" smtClean="0"/>
              <a:t>терморегуляторная </a:t>
            </a:r>
            <a:r>
              <a:rPr lang="ru-RU" sz="2400" dirty="0"/>
              <a:t>- регулирует температуру тела; </a:t>
            </a:r>
            <a:endParaRPr lang="ru-RU" sz="2400" dirty="0" smtClean="0"/>
          </a:p>
          <a:p>
            <a:pPr marL="571500" indent="-457200">
              <a:buAutoNum type="arabicParenR"/>
            </a:pPr>
            <a:r>
              <a:rPr lang="ru-RU" sz="2400" dirty="0" smtClean="0"/>
              <a:t>защитная </a:t>
            </a:r>
            <a:r>
              <a:rPr lang="ru-RU" sz="2400" dirty="0"/>
              <a:t>- вырабатывает вещества, необходимые для борьбы с </a:t>
            </a:r>
            <a:r>
              <a:rPr lang="ru-RU" sz="2400" dirty="0" smtClean="0"/>
              <a:t>микроорганизмами;</a:t>
            </a:r>
          </a:p>
          <a:p>
            <a:pPr marL="571500" indent="-457200">
              <a:buAutoNum type="arabicParenR"/>
            </a:pPr>
            <a:r>
              <a:rPr lang="ru-RU" sz="2400" dirty="0" smtClean="0"/>
              <a:t>гуморальная </a:t>
            </a:r>
            <a:r>
              <a:rPr lang="ru-RU" sz="2400" dirty="0"/>
              <a:t>- связывает между собой различные органы и системы, перенося вещества, которые в них образуются.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иология\8класс\Внутренняя среда орг-ма\Obrazov.eritroc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246040" cy="64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27" y="1083454"/>
            <a:ext cx="5602170" cy="46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Проверь себя.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Кровь не выполняет в организме </a:t>
            </a:r>
            <a:r>
              <a:rPr lang="ru-RU" sz="2400" dirty="0" smtClean="0"/>
              <a:t>функции: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</a:t>
            </a:r>
            <a:r>
              <a:rPr lang="ru-RU" sz="2400" dirty="0" smtClean="0"/>
              <a:t>транспортной      б) терморегуляторной	  в)  опорной</a:t>
            </a:r>
          </a:p>
          <a:p>
            <a:pPr marL="0" lvl="0" indent="0">
              <a:buNone/>
            </a:pPr>
            <a:r>
              <a:rPr lang="ru-RU" sz="2400" dirty="0" smtClean="0"/>
              <a:t>2. </a:t>
            </a:r>
            <a:r>
              <a:rPr lang="ru-RU" sz="2400" dirty="0"/>
              <a:t>Кровь образована тканью:</a:t>
            </a:r>
          </a:p>
          <a:p>
            <a:pPr marL="0" indent="0">
              <a:buNone/>
            </a:pPr>
            <a:r>
              <a:rPr lang="ru-RU" sz="2400" dirty="0"/>
              <a:t>а) эпителиальной 	б) соединительной        в) железистой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3. Какие </a:t>
            </a:r>
            <a:r>
              <a:rPr lang="ru-RU" sz="2400" dirty="0"/>
              <a:t>форменные элементы крови участвуют в ее свертывании?</a:t>
            </a:r>
          </a:p>
          <a:p>
            <a:pPr marL="0" indent="0">
              <a:buNone/>
            </a:pPr>
            <a:r>
              <a:rPr lang="ru-RU" sz="2400" dirty="0"/>
              <a:t>а) лейкоциты 		б)эритроциты	</a:t>
            </a:r>
            <a:r>
              <a:rPr lang="ru-RU" sz="2400" dirty="0" smtClean="0"/>
              <a:t>       в</a:t>
            </a:r>
            <a:r>
              <a:rPr lang="ru-RU" sz="2400" dirty="0"/>
              <a:t>) </a:t>
            </a:r>
            <a:r>
              <a:rPr lang="ru-RU" sz="2400" dirty="0" smtClean="0"/>
              <a:t>тромбоциты</a:t>
            </a:r>
          </a:p>
          <a:p>
            <a:pPr marL="0" lvl="0" indent="0">
              <a:buNone/>
            </a:pPr>
            <a:r>
              <a:rPr lang="ru-RU" sz="2400" dirty="0" smtClean="0"/>
              <a:t>4.Концентрация </a:t>
            </a:r>
            <a:r>
              <a:rPr lang="ru-RU" sz="2400" dirty="0"/>
              <a:t>солей в физиологическом растворе равна:</a:t>
            </a:r>
          </a:p>
          <a:p>
            <a:pPr marL="0" indent="0">
              <a:buNone/>
            </a:pPr>
            <a:r>
              <a:rPr lang="ru-RU" sz="2400" dirty="0"/>
              <a:t>а) </a:t>
            </a:r>
            <a:r>
              <a:rPr lang="ru-RU" sz="2400" dirty="0" smtClean="0"/>
              <a:t>2% </a:t>
            </a:r>
            <a:r>
              <a:rPr lang="ru-RU" sz="2400" dirty="0"/>
              <a:t>			б) 0,9% 		в) 0,6</a:t>
            </a:r>
            <a:r>
              <a:rPr lang="ru-RU" sz="2400" dirty="0" smtClean="0"/>
              <a:t>%</a:t>
            </a:r>
          </a:p>
          <a:p>
            <a:pPr marL="0" lvl="0" indent="0">
              <a:buNone/>
            </a:pPr>
            <a:r>
              <a:rPr lang="ru-RU" sz="2400" dirty="0" smtClean="0"/>
              <a:t>5.Срок </a:t>
            </a:r>
            <a:r>
              <a:rPr lang="ru-RU" sz="2400" dirty="0"/>
              <a:t>жизни эритроцитов составляет:</a:t>
            </a:r>
          </a:p>
          <a:p>
            <a:pPr marL="0" indent="0">
              <a:buNone/>
            </a:pPr>
            <a:r>
              <a:rPr lang="ru-RU" sz="2400" dirty="0" smtClean="0"/>
              <a:t>а) 100–120 дней </a:t>
            </a:r>
            <a:r>
              <a:rPr lang="ru-RU" sz="2400" dirty="0"/>
              <a:t>	</a:t>
            </a:r>
            <a:r>
              <a:rPr lang="ru-RU" sz="2400" dirty="0" smtClean="0"/>
              <a:t>б) 30 дней </a:t>
            </a:r>
            <a:r>
              <a:rPr lang="ru-RU" sz="2400" dirty="0"/>
              <a:t>	</a:t>
            </a:r>
            <a:r>
              <a:rPr lang="ru-RU" sz="2400" dirty="0" smtClean="0"/>
              <a:t>	в) </a:t>
            </a:r>
            <a:r>
              <a:rPr lang="ru-RU" sz="2400" dirty="0"/>
              <a:t>5–7 </a:t>
            </a:r>
            <a:r>
              <a:rPr lang="ru-RU" sz="2400" dirty="0" smtClean="0"/>
              <a:t>дней</a:t>
            </a:r>
          </a:p>
          <a:p>
            <a:pPr marL="0" indent="0">
              <a:buNone/>
            </a:pPr>
            <a:r>
              <a:rPr lang="ru-RU" sz="2400" dirty="0" smtClean="0"/>
              <a:t>Ответы: 1 в, 2б, 3в, 4б, 5 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05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2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Биология\8класс\Внутренняя среда орг-ма\blo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9"/>
            <a:ext cx="8458803" cy="52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состав плазмы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600" b="1" dirty="0" smtClean="0">
                <a:solidFill>
                  <a:srgbClr val="FF3300"/>
                </a:solidFill>
              </a:rPr>
              <a:t>Плазма</a:t>
            </a:r>
            <a:r>
              <a:rPr lang="ru-RU" altLang="ru-RU" b="1" dirty="0" smtClean="0">
                <a:solidFill>
                  <a:srgbClr val="FF6699"/>
                </a:solidFill>
              </a:rPr>
              <a:t> </a:t>
            </a:r>
            <a:r>
              <a:rPr lang="ru-RU" altLang="ru-RU" b="1" dirty="0" smtClean="0"/>
              <a:t>(55% объема крови)</a:t>
            </a:r>
          </a:p>
          <a:p>
            <a:pPr marL="0" indent="0" algn="ctr">
              <a:buNone/>
            </a:pPr>
            <a:r>
              <a:rPr lang="ru-RU" altLang="ru-RU" b="1" u="sng" dirty="0" smtClean="0"/>
              <a:t>Состав:</a:t>
            </a:r>
            <a:r>
              <a:rPr lang="ru-RU" altLang="ru-RU" b="1" dirty="0" smtClean="0"/>
              <a:t> </a:t>
            </a:r>
          </a:p>
          <a:p>
            <a:pPr algn="just"/>
            <a:r>
              <a:rPr lang="ru-RU" altLang="ru-RU" b="1" dirty="0" smtClean="0"/>
              <a:t>Минеральные вещества: вода 90-92%, минеральные соли - 0,9%, мочевина -- 0,05%, (мочевой кислоты), </a:t>
            </a:r>
            <a:r>
              <a:rPr lang="ru-RU" altLang="ru-RU" b="1" dirty="0" err="1" smtClean="0"/>
              <a:t>NaCI</a:t>
            </a:r>
            <a:endParaRPr lang="ru-RU" altLang="ru-RU" b="1" dirty="0" smtClean="0"/>
          </a:p>
          <a:p>
            <a:pPr algn="just"/>
            <a:r>
              <a:rPr lang="ru-RU" altLang="ru-RU" b="1" dirty="0" smtClean="0"/>
              <a:t>  Органические вещества:  7%белки, 0,8% - жиры, 0,12% - глюкоза, </a:t>
            </a:r>
          </a:p>
          <a:p>
            <a:pPr algn="ctr"/>
            <a:r>
              <a:rPr lang="ru-RU" altLang="ru-RU" b="1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Осмотическое давление.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84784"/>
            <a:ext cx="7609656" cy="4916016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ru-RU" sz="3900" dirty="0" smtClean="0"/>
              <a:t>- суммарная концентрация минеральных веществ, белков, углеводов , глюкозы и др. веществ, растворенных в плазме.</a:t>
            </a:r>
          </a:p>
          <a:p>
            <a:pPr marL="114300" indent="0">
              <a:buNone/>
            </a:pPr>
            <a:endParaRPr lang="ru-RU" sz="3900" dirty="0" smtClean="0"/>
          </a:p>
          <a:p>
            <a:pPr marL="114300" indent="0" algn="just">
              <a:buNone/>
            </a:pPr>
            <a:r>
              <a:rPr lang="ru-RU" sz="3900" dirty="0" smtClean="0"/>
              <a:t>Благодаря </a:t>
            </a:r>
            <a:r>
              <a:rPr lang="ru-RU" sz="3900" dirty="0"/>
              <a:t>осмотическому давлению происходит проникновение жидкости через клеточные оболочки, что обеспечивает обмен воды между кровью и тканью.</a:t>
            </a:r>
          </a:p>
          <a:p>
            <a:pPr marL="114300" indent="0">
              <a:buNone/>
            </a:pPr>
            <a:endParaRPr lang="ru-RU" sz="3600" dirty="0" smtClean="0"/>
          </a:p>
          <a:p>
            <a:pPr marL="114300" indent="0">
              <a:buNone/>
            </a:pPr>
            <a:endParaRPr lang="ru-RU" sz="3600" dirty="0" smtClean="0"/>
          </a:p>
          <a:p>
            <a:pPr>
              <a:buFontTx/>
              <a:buChar char="-"/>
            </a:pPr>
            <a:endParaRPr lang="ru-RU" sz="3600" dirty="0" smtClean="0"/>
          </a:p>
          <a:p>
            <a:pPr marL="11430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702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567738" cy="66421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/>
              <a:t>Растворы, </a:t>
            </a:r>
            <a:r>
              <a:rPr lang="ru-RU" sz="2400" dirty="0" smtClean="0"/>
              <a:t>которые по </a:t>
            </a:r>
            <a:r>
              <a:rPr lang="ru-RU" sz="2400" dirty="0"/>
              <a:t>качественному составу и концентрации солей соответствуют составу плазмы крови называют </a:t>
            </a:r>
            <a:r>
              <a:rPr lang="ru-RU" sz="2400" dirty="0" smtClean="0"/>
              <a:t>физиологическим. </a:t>
            </a:r>
          </a:p>
          <a:p>
            <a:r>
              <a:rPr lang="ru-RU" sz="2400" dirty="0" smtClean="0"/>
              <a:t>Изотонический раствор (0,9 %) –осмотическое давление как в  плазме крови, солевой раствор </a:t>
            </a:r>
            <a:r>
              <a:rPr lang="en-US" sz="2400" dirty="0" err="1" smtClean="0"/>
              <a:t>NaCl</a:t>
            </a:r>
            <a:endParaRPr lang="ru-RU" sz="2400" dirty="0" smtClean="0"/>
          </a:p>
          <a:p>
            <a:r>
              <a:rPr lang="ru-RU" sz="2400" dirty="0" smtClean="0"/>
              <a:t>Гипертонический раствор - осмотическое давление более</a:t>
            </a:r>
          </a:p>
          <a:p>
            <a:pPr marL="114300" indent="0">
              <a:buNone/>
            </a:pPr>
            <a:r>
              <a:rPr lang="ru-RU" sz="2400" dirty="0" smtClean="0"/>
              <a:t> 0,9 %</a:t>
            </a:r>
          </a:p>
          <a:p>
            <a:r>
              <a:rPr lang="ru-RU" sz="2400" dirty="0" smtClean="0"/>
              <a:t>Гипотонический раствор</a:t>
            </a:r>
            <a:r>
              <a:rPr lang="ru-RU" sz="2400" dirty="0"/>
              <a:t> осмотическое давление</a:t>
            </a:r>
            <a:r>
              <a:rPr lang="ru-RU" sz="2400" dirty="0" smtClean="0"/>
              <a:t> менее 0,9 %</a:t>
            </a:r>
          </a:p>
          <a:p>
            <a:pPr marL="114300" indent="0">
              <a:buNone/>
            </a:pPr>
            <a:r>
              <a:rPr lang="ru-RU" sz="2800" dirty="0" smtClean="0"/>
              <a:t>	 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79355"/>
            <a:ext cx="6408712" cy="34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01175"/>
          </a:xfrm>
        </p:spPr>
        <p:txBody>
          <a:bodyPr/>
          <a:lstStyle/>
          <a:p>
            <a:pPr algn="ctr"/>
            <a:r>
              <a:rPr lang="ru-RU" dirty="0" smtClean="0"/>
              <a:t>Форменные элементы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Биология\8класс\Внутренняя среда орг-ма\tmpg3rjsf-html-m20be19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5244"/>
            <a:ext cx="6696744" cy="56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Эритроциты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24744"/>
            <a:ext cx="7897688" cy="5276056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ru-RU" sz="2800" dirty="0" smtClean="0"/>
              <a:t>Зрелые </a:t>
            </a:r>
            <a:r>
              <a:rPr lang="ru-RU" sz="2800" dirty="0"/>
              <a:t>эритроциты не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содержат ядра</a:t>
            </a:r>
            <a:r>
              <a:rPr lang="ru-RU" sz="2800" dirty="0"/>
              <a:t>, </a:t>
            </a:r>
            <a:r>
              <a:rPr lang="ru-RU" sz="2800" dirty="0" smtClean="0"/>
              <a:t>имеют</a:t>
            </a:r>
          </a:p>
          <a:p>
            <a:pPr marL="114300" indent="0">
              <a:buNone/>
            </a:pPr>
            <a:r>
              <a:rPr lang="ru-RU" sz="2800" dirty="0" smtClean="0"/>
              <a:t>форму двояковогнутого</a:t>
            </a:r>
          </a:p>
          <a:p>
            <a:pPr marL="114300" indent="0">
              <a:buNone/>
            </a:pPr>
            <a:r>
              <a:rPr lang="ru-RU" sz="2800" dirty="0" smtClean="0"/>
              <a:t>диска</a:t>
            </a:r>
            <a:r>
              <a:rPr lang="ru-RU" sz="2800" dirty="0"/>
              <a:t>. </a:t>
            </a: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2. Средний </a:t>
            </a:r>
            <a:r>
              <a:rPr lang="ru-RU" sz="2800" dirty="0"/>
              <a:t>срок жизни </a:t>
            </a:r>
            <a:r>
              <a:rPr lang="ru-RU" sz="2800" dirty="0" smtClean="0"/>
              <a:t> </a:t>
            </a:r>
            <a:r>
              <a:rPr lang="ru-RU" sz="2800" dirty="0"/>
              <a:t>– 100-120 суток</a:t>
            </a:r>
            <a:r>
              <a:rPr lang="ru-RU" sz="2800" dirty="0" smtClean="0"/>
              <a:t>.</a:t>
            </a:r>
          </a:p>
          <a:p>
            <a:pPr marL="11430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. Содержат гемоглобин.</a:t>
            </a:r>
          </a:p>
          <a:p>
            <a:pPr marL="114300" indent="0">
              <a:buNone/>
            </a:pPr>
            <a:r>
              <a:rPr lang="ru-RU" sz="2800" dirty="0" smtClean="0"/>
              <a:t>4. </a:t>
            </a:r>
            <a:r>
              <a:rPr lang="ru-RU" sz="2800" dirty="0"/>
              <a:t>количество: </a:t>
            </a:r>
          </a:p>
          <a:p>
            <a:r>
              <a:rPr lang="ru-RU" sz="2800" dirty="0"/>
              <a:t>у мужчин— (4,0-5,5)х10¹²/л</a:t>
            </a:r>
          </a:p>
          <a:p>
            <a:r>
              <a:rPr lang="ru-RU" sz="2800" dirty="0"/>
              <a:t>у женщин— (3,7-4,7)х10¹²/л</a:t>
            </a:r>
          </a:p>
          <a:p>
            <a:pPr marL="114300" indent="0">
              <a:buNone/>
            </a:pPr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1" name="Picture 3" descr="D:\Биология\8класс\Внутренняя среда орг-ма\51407015_med_eritroc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427984" cy="28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222</TotalTime>
  <Words>571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«Носительница жизни - кровь».  </vt:lpstr>
      <vt:lpstr>Функции крови</vt:lpstr>
      <vt:lpstr>Презентация PowerPoint</vt:lpstr>
      <vt:lpstr>Презентация PowerPoint</vt:lpstr>
      <vt:lpstr>Химический состав плазмы</vt:lpstr>
      <vt:lpstr>Осмотическое давление.</vt:lpstr>
      <vt:lpstr>Презентация PowerPoint</vt:lpstr>
      <vt:lpstr>Форменные элементы крови</vt:lpstr>
      <vt:lpstr>Эритроциты</vt:lpstr>
      <vt:lpstr>Презентация PowerPoint</vt:lpstr>
      <vt:lpstr>Формы гемоглобина (Нb)</vt:lpstr>
      <vt:lpstr>Презентация PowerPoint</vt:lpstr>
      <vt:lpstr> Функции лейкоцитов </vt:lpstr>
      <vt:lpstr>Лейкоциты.</vt:lpstr>
      <vt:lpstr>Презентация PowerPoint</vt:lpstr>
      <vt:lpstr>Презентация PowerPoint</vt:lpstr>
      <vt:lpstr>Презентация PowerPoint</vt:lpstr>
      <vt:lpstr>Гемопоэз - кроветворение</vt:lpstr>
      <vt:lpstr>Презентация PowerPoint</vt:lpstr>
      <vt:lpstr>Презентация PowerPoint</vt:lpstr>
      <vt:lpstr>Проверь себя.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«Носительница жизни». Состав и функции крови.</dc:title>
  <dc:creator>Asus</dc:creator>
  <cp:lastModifiedBy>NeSe</cp:lastModifiedBy>
  <cp:revision>20</cp:revision>
  <dcterms:created xsi:type="dcterms:W3CDTF">2013-12-22T15:17:28Z</dcterms:created>
  <dcterms:modified xsi:type="dcterms:W3CDTF">2014-03-28T14:22:54Z</dcterms:modified>
</cp:coreProperties>
</file>