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79" r:id="rId7"/>
    <p:sldId id="280" r:id="rId8"/>
    <p:sldId id="261" r:id="rId9"/>
    <p:sldId id="286" r:id="rId10"/>
    <p:sldId id="284" r:id="rId11"/>
    <p:sldId id="283" r:id="rId12"/>
    <p:sldId id="285" r:id="rId13"/>
    <p:sldId id="262" r:id="rId14"/>
    <p:sldId id="263" r:id="rId15"/>
    <p:sldId id="264" r:id="rId16"/>
    <p:sldId id="265" r:id="rId17"/>
    <p:sldId id="267" r:id="rId18"/>
    <p:sldId id="268" r:id="rId19"/>
    <p:sldId id="269" r:id="rId20"/>
    <p:sldId id="271" r:id="rId21"/>
    <p:sldId id="273" r:id="rId22"/>
    <p:sldId id="274" r:id="rId23"/>
    <p:sldId id="28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D1EEB-D959-4530-9590-CC49BB4A4A8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F300C-03BB-41EE-919A-319A73817A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D1EEB-D959-4530-9590-CC49BB4A4A8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F300C-03BB-41EE-919A-319A73817A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D1EEB-D959-4530-9590-CC49BB4A4A8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F300C-03BB-41EE-919A-319A73817A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D1EEB-D959-4530-9590-CC49BB4A4A8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F300C-03BB-41EE-919A-319A73817A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D1EEB-D959-4530-9590-CC49BB4A4A8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33F300C-03BB-41EE-919A-319A73817A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D1EEB-D959-4530-9590-CC49BB4A4A8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F300C-03BB-41EE-919A-319A73817A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D1EEB-D959-4530-9590-CC49BB4A4A8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F300C-03BB-41EE-919A-319A73817A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D1EEB-D959-4530-9590-CC49BB4A4A8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F300C-03BB-41EE-919A-319A73817A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D1EEB-D959-4530-9590-CC49BB4A4A8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F300C-03BB-41EE-919A-319A73817A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D1EEB-D959-4530-9590-CC49BB4A4A8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F300C-03BB-41EE-919A-319A73817A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D1EEB-D959-4530-9590-CC49BB4A4A8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F300C-03BB-41EE-919A-319A73817A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CBD1EEB-D959-4530-9590-CC49BB4A4A8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33F300C-03BB-41EE-919A-319A73817A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files.school-collection.edu.ru/dlrstore/00000897-1000-4ddd-eca0-5400475d60a8/index.htm" TargetMode="External"/><Relationship Id="rId2" Type="http://schemas.openxmlformats.org/officeDocument/2006/relationships/hyperlink" Target="http://files.school-collection.edu.ru/dlrstore/abbd8dd1-35e2-486e-a23f-ed2013ad8e1e/%5bBIO8_05-35%5d_%5bTI_04%5d.html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files.school-collection.edu.ru/dlrstore/7b16e939-0a01-022a-015f-d251d1bc94c3/%5bBIO7_05-17%5d_%5bMA_01%5d.SWF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628800"/>
            <a:ext cx="8496944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Гигиена питания и предупреждение желудочно-кишечных заболеваний.</a:t>
            </a:r>
          </a:p>
          <a:p>
            <a:pPr algn="ctr"/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Урок с ЭОР.</a:t>
            </a:r>
            <a:endParaRPr lang="ru-RU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9712" y="764704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МБ ОУ </a:t>
            </a:r>
            <a:r>
              <a:rPr lang="ru-RU" sz="3600" dirty="0" err="1" smtClean="0">
                <a:solidFill>
                  <a:srgbClr val="FFFF00"/>
                </a:solidFill>
              </a:rPr>
              <a:t>Арзинская</a:t>
            </a:r>
            <a:r>
              <a:rPr lang="ru-RU" sz="3600" dirty="0" smtClean="0">
                <a:solidFill>
                  <a:srgbClr val="FFFF00"/>
                </a:solidFill>
              </a:rPr>
              <a:t> СОШ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07904" y="5229200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Автор учитель биологии </a:t>
            </a:r>
            <a:r>
              <a:rPr lang="ru-RU" sz="2000" dirty="0" err="1" smtClean="0">
                <a:solidFill>
                  <a:schemeClr val="bg1"/>
                </a:solidFill>
              </a:rPr>
              <a:t>А.М.Бурденков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6" name="Picture 10" descr="http://www.koipkro.kostroma.ru/Kostroma_EDU/Kos-Sch-8/DocLib/%D0%9F%D0%B8%D1%82%D0%B0%D0%BD%D0%B8%D0%B5/_w/pitanie2_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24744"/>
            <a:ext cx="6624736" cy="64817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ds15-smorgon.grodno.unibel.by/sm.aspx?uid=13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496944" cy="63727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664" y="620688"/>
            <a:ext cx="6120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FFC000"/>
                </a:solidFill>
              </a:rPr>
              <a:t>Гигиена питания</a:t>
            </a:r>
            <a:endParaRPr lang="ru-RU" sz="5400" b="1" i="1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772816"/>
            <a:ext cx="44644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От питания зависят: </a:t>
            </a:r>
            <a:r>
              <a:rPr lang="ru-RU" sz="2400" b="1" i="1" dirty="0" smtClean="0">
                <a:solidFill>
                  <a:srgbClr val="7030A0"/>
                </a:solidFill>
              </a:rPr>
              <a:t>Рост, вес, работоспособность, настроение, заболеваемость, продолжительность жизни.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3429000"/>
            <a:ext cx="43924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В течении 70 лет жизни человек в среднем потребляет более 50 тонн воды, 2,5 тонны белков, 2 тонны жиров, 10 тонн углеводов, 0,2-0,3 тонны поваренной соли.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pic>
        <p:nvPicPr>
          <p:cNvPr id="8" name="Picture 6" descr="http://im1-tub-ru.yandex.net/i?id=46674868-38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556792"/>
            <a:ext cx="1428750" cy="1428750"/>
          </a:xfrm>
          <a:prstGeom prst="rect">
            <a:avLst/>
          </a:prstGeom>
          <a:noFill/>
        </p:spPr>
      </p:pic>
      <p:pic>
        <p:nvPicPr>
          <p:cNvPr id="9" name="Picture 4" descr="http://myjobwebmed.com/wp-content/uploads/2011/05/nitrati-ovosnchi-frukt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5051325"/>
            <a:ext cx="2405336" cy="1806675"/>
          </a:xfrm>
          <a:prstGeom prst="rect">
            <a:avLst/>
          </a:prstGeom>
          <a:noFill/>
        </p:spPr>
      </p:pic>
      <p:pic>
        <p:nvPicPr>
          <p:cNvPr id="10" name="Picture 8" descr="http://im7-tub-ru.yandex.net/i?id=273730925-24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212976"/>
            <a:ext cx="190500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http://v.img.com.ua/b/300x200/c/6b/28b97d62c598cc29a0c8b1ccd67796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4953000"/>
            <a:ext cx="2857500" cy="1905000"/>
          </a:xfrm>
          <a:prstGeom prst="rect">
            <a:avLst/>
          </a:prstGeom>
          <a:noFill/>
        </p:spPr>
      </p:pic>
      <p:pic>
        <p:nvPicPr>
          <p:cNvPr id="9" name="Picture 4" descr="http://rookery.s3.amazonaws.com/1124000/1124261_3d33_625x1000.jpg"/>
          <p:cNvPicPr>
            <a:picLocks noChangeAspect="1" noChangeArrowheads="1"/>
          </p:cNvPicPr>
          <p:nvPr/>
        </p:nvPicPr>
        <p:blipFill>
          <a:blip r:embed="rId3" cstate="print"/>
          <a:srcRect t="28441"/>
          <a:stretch>
            <a:fillRect/>
          </a:stretch>
        </p:blipFill>
        <p:spPr bwMode="auto">
          <a:xfrm>
            <a:off x="6372200" y="1628800"/>
            <a:ext cx="2590800" cy="27809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87624" y="548680"/>
            <a:ext cx="7344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</a:rPr>
              <a:t>Основные правила питания</a:t>
            </a:r>
            <a:endParaRPr lang="ru-RU" sz="4400" b="1" i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772816"/>
            <a:ext cx="79928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200" b="1" i="1" dirty="0" smtClean="0">
                <a:solidFill>
                  <a:srgbClr val="002060"/>
                </a:solidFill>
              </a:rPr>
              <a:t>Регулярное питание.</a:t>
            </a:r>
          </a:p>
          <a:p>
            <a:pPr marL="342900" indent="-342900">
              <a:buAutoNum type="arabicPeriod"/>
            </a:pPr>
            <a:r>
              <a:rPr lang="ru-RU" sz="3200" b="1" i="1" dirty="0" smtClean="0">
                <a:solidFill>
                  <a:srgbClr val="002060"/>
                </a:solidFill>
              </a:rPr>
              <a:t>Пища должна иметь привлекательный вид, приятный запах и вкус.</a:t>
            </a:r>
          </a:p>
          <a:p>
            <a:pPr marL="342900" indent="-342900">
              <a:buAutoNum type="arabicPeriod"/>
            </a:pPr>
            <a:r>
              <a:rPr lang="ru-RU" sz="3200" b="1" i="1" dirty="0" smtClean="0">
                <a:solidFill>
                  <a:srgbClr val="002060"/>
                </a:solidFill>
              </a:rPr>
              <a:t>Разнообразное питание.</a:t>
            </a:r>
          </a:p>
          <a:p>
            <a:pPr marL="342900" indent="-342900">
              <a:buAutoNum type="arabicPeriod"/>
            </a:pPr>
            <a:r>
              <a:rPr lang="ru-RU" sz="3200" b="1" i="1" dirty="0" smtClean="0">
                <a:solidFill>
                  <a:srgbClr val="002060"/>
                </a:solidFill>
              </a:rPr>
              <a:t>Умеренность в еде.</a:t>
            </a:r>
          </a:p>
          <a:p>
            <a:pPr marL="342900" indent="-342900">
              <a:buAutoNum type="arabicPeriod"/>
            </a:pPr>
            <a:r>
              <a:rPr lang="ru-RU" sz="3200" b="1" i="1" dirty="0" smtClean="0">
                <a:solidFill>
                  <a:srgbClr val="002060"/>
                </a:solidFill>
              </a:rPr>
              <a:t>Есть не торопясь.</a:t>
            </a:r>
          </a:p>
          <a:p>
            <a:pPr marL="342900" indent="-342900">
              <a:buAutoNum type="arabicPeriod"/>
            </a:pPr>
            <a:r>
              <a:rPr lang="ru-RU" sz="3200" b="1" i="1" dirty="0" smtClean="0">
                <a:solidFill>
                  <a:srgbClr val="002060"/>
                </a:solidFill>
              </a:rPr>
              <a:t>Соблюдение правил личной гигиены.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pic>
        <p:nvPicPr>
          <p:cNvPr id="7" name="Picture 2" descr="http://lechenie-v-israele.ru/wp-content/uploads/2013/02/1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5273824"/>
            <a:ext cx="2376263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http://images.myshared.ru/257016/slide_5.jpg"/>
          <p:cNvPicPr>
            <a:picLocks noChangeAspect="1" noChangeArrowheads="1"/>
          </p:cNvPicPr>
          <p:nvPr/>
        </p:nvPicPr>
        <p:blipFill>
          <a:blip r:embed="rId2" cstate="print"/>
          <a:srcRect l="2835" r="1721" b="1721"/>
          <a:stretch>
            <a:fillRect/>
          </a:stretch>
        </p:blipFill>
        <p:spPr bwMode="auto">
          <a:xfrm>
            <a:off x="1043608" y="476672"/>
            <a:ext cx="7272808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900igr.net/datas/fizkultura/Gigiena-organizma/0009-009-Ne-zabudte-i-o-zubakh.jpg"/>
          <p:cNvPicPr>
            <a:picLocks noChangeAspect="1" noChangeArrowheads="1"/>
          </p:cNvPicPr>
          <p:nvPr/>
        </p:nvPicPr>
        <p:blipFill>
          <a:blip r:embed="rId2" cstate="print"/>
          <a:srcRect l="28284" t="22982" r="32500" b="6891"/>
          <a:stretch>
            <a:fillRect/>
          </a:stretch>
        </p:blipFill>
        <p:spPr bwMode="auto">
          <a:xfrm>
            <a:off x="827584" y="1052736"/>
            <a:ext cx="4104456" cy="56166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80112" y="908720"/>
            <a:ext cx="33843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Надо чистить зубы утром и вечером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wpt.ru/uploads/presentation_screenshots/a8242c0e7ed3376a1e6cc51e9473baf8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95536" y="332656"/>
            <a:ext cx="8427910" cy="6320934"/>
          </a:xfrm>
          <a:prstGeom prst="rect">
            <a:avLst/>
          </a:prstGeom>
          <a:noFill/>
        </p:spPr>
      </p:pic>
      <p:pic>
        <p:nvPicPr>
          <p:cNvPr id="6" name="Picture 4" descr="http://tagilmama-common.s3-eu-west-1.amazonaws.com/medialibrary/5c7/5c712cec877512000bc85a0e83258b56/b261362876c9b73149020665784240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041685"/>
            <a:ext cx="4176464" cy="2619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1700808"/>
            <a:ext cx="64087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Желудочно-кишечные заболевания и их предупреждение</a:t>
            </a:r>
            <a:endParaRPr lang="ru-RU" sz="5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 descr="http://im1-tub-ru.yandex.net/i?id=400480371-60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852936"/>
            <a:ext cx="1276350" cy="1428750"/>
          </a:xfrm>
          <a:prstGeom prst="rect">
            <a:avLst/>
          </a:prstGeom>
          <a:noFill/>
        </p:spPr>
      </p:pic>
      <p:pic>
        <p:nvPicPr>
          <p:cNvPr id="25608" name="Picture 8" descr="http://im2-tub-ru.yandex.net/i?id=483421197-54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124744"/>
            <a:ext cx="1781175" cy="14287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95736" y="260648"/>
            <a:ext cx="4968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Сальмонеллез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479715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27584" y="4653136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Возбудители сальмонеллы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25610" name="Picture 10" descr="http://im2-tub-ru.yandex.net/i?id=147873897-05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1124744"/>
            <a:ext cx="1905000" cy="1428750"/>
          </a:xfrm>
          <a:prstGeom prst="rect">
            <a:avLst/>
          </a:prstGeom>
          <a:noFill/>
        </p:spPr>
      </p:pic>
      <p:pic>
        <p:nvPicPr>
          <p:cNvPr id="25614" name="Picture 14" descr="http://im0-tub-ru.yandex.net/i?id=672108352-49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196752"/>
            <a:ext cx="2143125" cy="142875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067944" y="2852936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u="sng" dirty="0" smtClean="0">
                <a:solidFill>
                  <a:srgbClr val="002060"/>
                </a:solidFill>
              </a:rPr>
              <a:t>Сальмонеллез-болезнь грязных рук</a:t>
            </a:r>
            <a:endParaRPr lang="ru-RU" sz="2000" u="sng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32040" y="3645024"/>
            <a:ext cx="27363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</a:rPr>
              <a:t>Симптомы</a:t>
            </a:r>
            <a:r>
              <a:rPr lang="ru-RU" dirty="0" smtClean="0"/>
              <a:t>: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Рвота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, диарея, резь в животе, высокая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t°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, озноб, головокружение, мышечные судороги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68144" y="3861048"/>
            <a:ext cx="30243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Симптомы: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Высокая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t°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, боль в мышцах, суставах, озноб, головная боль, схваткообразная боль в левой половине живота. Стул многократный (20 и более раз в день) со слизью и кровью.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23728" y="332656"/>
            <a:ext cx="4824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Дизентерия</a:t>
            </a:r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26630" name="Picture 6" descr="http://www.medicalbrain.ru/wp-content/uploads/2010/01/dizenteria55020-12166109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2381250" cy="2409826"/>
          </a:xfrm>
          <a:prstGeom prst="rect">
            <a:avLst/>
          </a:prstGeom>
          <a:noFill/>
        </p:spPr>
      </p:pic>
      <p:pic>
        <p:nvPicPr>
          <p:cNvPr id="26632" name="Picture 8" descr="http://im7-tub-ru.yandex.net/i?id=315658180-62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56992"/>
            <a:ext cx="2448272" cy="221229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67544" y="587727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Дизентерийная амеба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6634" name="Picture 10" descr="http://im4-tub-ru.yandex.net/i?id=606029197-13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1196752"/>
            <a:ext cx="2409056" cy="1806792"/>
          </a:xfrm>
          <a:prstGeom prst="rect">
            <a:avLst/>
          </a:prstGeom>
          <a:noFill/>
        </p:spPr>
      </p:pic>
      <p:pic>
        <p:nvPicPr>
          <p:cNvPr id="26636" name="Picture 12" descr="http://im5-tub-ru.yandex.net/i?id=177169843-66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1412776"/>
            <a:ext cx="2133600" cy="1428750"/>
          </a:xfrm>
          <a:prstGeom prst="rect">
            <a:avLst/>
          </a:prstGeom>
          <a:noFill/>
        </p:spPr>
      </p:pic>
      <p:pic>
        <p:nvPicPr>
          <p:cNvPr id="26638" name="Picture 14" descr="http://im0-tub-ru.yandex.net/i?id=171971318-21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3212976"/>
            <a:ext cx="214312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548680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Цель урока: формирование осознанного, бережного отношения к своему организму.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1628800"/>
            <a:ext cx="7200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Задачи урока: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Образовательная </a:t>
            </a:r>
            <a:r>
              <a:rPr lang="ru-RU" dirty="0" smtClean="0">
                <a:solidFill>
                  <a:srgbClr val="002060"/>
                </a:solidFill>
              </a:rPr>
              <a:t>– дать физиологическое обоснование правил гигиены питания; познакомить с наиболее опасными кишечными инфекциями и глистными заболеваниями;</a:t>
            </a:r>
          </a:p>
          <a:p>
            <a:pPr lvl="0"/>
            <a:r>
              <a:rPr lang="ru-RU" b="1" dirty="0" smtClean="0">
                <a:solidFill>
                  <a:srgbClr val="7030A0"/>
                </a:solidFill>
              </a:rPr>
              <a:t>Развивающая</a:t>
            </a:r>
            <a:r>
              <a:rPr lang="ru-RU" dirty="0" smtClean="0">
                <a:solidFill>
                  <a:srgbClr val="002060"/>
                </a:solidFill>
              </a:rPr>
              <a:t> -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развивать коммуникативные качества, навыки самостоятельной работы, развивать логическое мышление, умение выделять главное, сравнивать, анализировать;</a:t>
            </a:r>
          </a:p>
          <a:p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давать аргументированную оценку новой информации по биологическим вопросам;</a:t>
            </a:r>
            <a:endParaRPr lang="ru-RU" dirty="0">
              <a:solidFill>
                <a:srgbClr val="002060"/>
              </a:solidFill>
              <a:ea typeface="Calibri" pitchFamily="34" charset="0"/>
              <a:cs typeface="Arial" pitchFamily="34" charset="0"/>
            </a:endParaRPr>
          </a:p>
          <a:p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Воспитательная -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воспитание у учащихся бережного отношения к своему здоровью;</a:t>
            </a:r>
          </a:p>
          <a:p>
            <a:pPr lvl="0"/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lvl="0"/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9632" y="260648"/>
            <a:ext cx="5544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C00000"/>
                </a:solidFill>
              </a:rPr>
              <a:t>Ботулизм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4008" y="3861048"/>
            <a:ext cx="4104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Симптомы: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Поражается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нервная система (нарушение зрения, глотания, изменение голоса). Смерть наступает от паралича дыхания. </a:t>
            </a:r>
          </a:p>
        </p:txBody>
      </p:sp>
      <p:pic>
        <p:nvPicPr>
          <p:cNvPr id="28676" name="Picture 4" descr="http://im0-tub-ru.yandex.net/i?id=179970278-39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7"/>
            <a:ext cx="2016224" cy="1914137"/>
          </a:xfrm>
          <a:prstGeom prst="rect">
            <a:avLst/>
          </a:prstGeom>
          <a:noFill/>
        </p:spPr>
      </p:pic>
      <p:pic>
        <p:nvPicPr>
          <p:cNvPr id="28678" name="Picture 6" descr="http://im4-tub-ru.yandex.net/i?id=107669308-54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628800"/>
            <a:ext cx="2105025" cy="14287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27584" y="3645024"/>
            <a:ext cx="2016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Бактерии – возбудители ботулизма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8" name="Picture 4" descr="http://krasivo-vkusno.ru/wp-content/uploads/2013/07/getImage-33.jpg"/>
          <p:cNvPicPr>
            <a:picLocks noChangeAspect="1" noChangeArrowheads="1"/>
          </p:cNvPicPr>
          <p:nvPr/>
        </p:nvPicPr>
        <p:blipFill>
          <a:blip r:embed="rId4" cstate="print"/>
          <a:srcRect b="14695"/>
          <a:stretch>
            <a:fillRect/>
          </a:stretch>
        </p:blipFill>
        <p:spPr bwMode="auto">
          <a:xfrm>
            <a:off x="6156176" y="1556792"/>
            <a:ext cx="2251009" cy="144016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355976" y="3212976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Испорченные консервы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501008"/>
            <a:ext cx="457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http://files.school-collection.edu.ru/dlrstore/abbd8dd1-35e2-486e-a23f-ed2013ad8e1e/%5BBIO8_05-35%5D_%5BTI_04%5D.html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836712"/>
            <a:ext cx="70567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i="1" dirty="0" smtClean="0">
                <a:solidFill>
                  <a:srgbClr val="FFFF00"/>
                </a:solidFill>
              </a:rPr>
              <a:t>Пищевые отравления и оказание первой помощи</a:t>
            </a:r>
            <a:endParaRPr lang="ru-RU" sz="4400" i="1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420888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http://files.school-collection.edu.ru/dlrstore/00000897-1000-4ddd-eca0-5400475d60a8/index.htm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28288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http://files.school-collection.edu.ru/dlrstore/7b16e939-0a01-022a-015f-d251d1bc94c3/%5BBIO7_05-17%5D_%5BMA_01%5D.SWF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95736" y="404664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FF00"/>
                </a:solidFill>
              </a:rPr>
              <a:t>Глистные заболевания</a:t>
            </a:r>
            <a:endParaRPr lang="ru-RU" sz="3200" b="1" i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7704" y="1844824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Жизненный цикл аскариды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7" name="Picture 8" descr="http://v.img.com.ua/b/300x200/c/6b/28b97d62c598cc29a0c8b1ccd67796b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653136"/>
            <a:ext cx="2857500" cy="1905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03648" y="5157192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Профилактика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4860032" y="5373216"/>
            <a:ext cx="100811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pPr eaLnBrk="1" hangingPunct="1"/>
            <a:r>
              <a:rPr lang="ru-RU" sz="1600" dirty="0" smtClean="0">
                <a:solidFill>
                  <a:srgbClr val="FFC000"/>
                </a:solidFill>
              </a:rPr>
              <a:t>Тест 1 вариант.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350" y="476250"/>
            <a:ext cx="7272338" cy="69135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sz="1400" b="1" dirty="0" smtClean="0">
                <a:solidFill>
                  <a:srgbClr val="FFFF00"/>
                </a:solidFill>
              </a:rPr>
              <a:t>1.Почему надо принимать пищу в одно и тоже время?</a:t>
            </a:r>
          </a:p>
          <a:p>
            <a:pPr marL="0" indent="0" eaLnBrk="1" hangingPunct="1">
              <a:buFontTx/>
              <a:buNone/>
            </a:pPr>
            <a:r>
              <a:rPr lang="ru-RU" sz="1400" b="1" dirty="0" smtClean="0">
                <a:solidFill>
                  <a:srgbClr val="FFFF00"/>
                </a:solidFill>
              </a:rPr>
              <a:t>                    а) вырабатывается условный рефлекс</a:t>
            </a:r>
          </a:p>
          <a:p>
            <a:pPr marL="0" indent="0" eaLnBrk="1" hangingPunct="1">
              <a:buFontTx/>
              <a:buNone/>
            </a:pPr>
            <a:r>
              <a:rPr lang="ru-RU" sz="1400" b="1" dirty="0" smtClean="0">
                <a:solidFill>
                  <a:srgbClr val="FFFF00"/>
                </a:solidFill>
              </a:rPr>
              <a:t>                    б) нарушается процесс пищеварения</a:t>
            </a:r>
          </a:p>
          <a:p>
            <a:pPr marL="0" indent="0" eaLnBrk="1" hangingPunct="1">
              <a:buFontTx/>
              <a:buNone/>
            </a:pPr>
            <a:r>
              <a:rPr lang="ru-RU" sz="1400" b="1" dirty="0" smtClean="0">
                <a:solidFill>
                  <a:srgbClr val="FFFF00"/>
                </a:solidFill>
              </a:rPr>
              <a:t>                    в) повышается аппетит</a:t>
            </a:r>
          </a:p>
          <a:p>
            <a:pPr marL="0" indent="0" eaLnBrk="1" hangingPunct="1">
              <a:buFontTx/>
              <a:buNone/>
            </a:pPr>
            <a:r>
              <a:rPr lang="ru-RU" sz="1400" b="1" dirty="0" smtClean="0">
                <a:solidFill>
                  <a:srgbClr val="FFFF00"/>
                </a:solidFill>
              </a:rPr>
              <a:t>2.Какие болезни относятся к </a:t>
            </a:r>
            <a:r>
              <a:rPr lang="ru-RU" sz="1400" b="1" dirty="0" err="1" smtClean="0">
                <a:solidFill>
                  <a:srgbClr val="FFFF00"/>
                </a:solidFill>
              </a:rPr>
              <a:t>желудочно</a:t>
            </a:r>
            <a:r>
              <a:rPr lang="ru-RU" sz="1400" b="1" dirty="0" smtClean="0">
                <a:solidFill>
                  <a:srgbClr val="FFFF00"/>
                </a:solidFill>
              </a:rPr>
              <a:t> – кишечным заболеваниям?</a:t>
            </a:r>
          </a:p>
          <a:p>
            <a:pPr marL="0" indent="0" eaLnBrk="1" hangingPunct="1">
              <a:buFontTx/>
              <a:buNone/>
            </a:pPr>
            <a:r>
              <a:rPr lang="ru-RU" sz="1400" b="1" dirty="0" smtClean="0">
                <a:solidFill>
                  <a:srgbClr val="FFFF00"/>
                </a:solidFill>
              </a:rPr>
              <a:t>                    а) грипп</a:t>
            </a:r>
          </a:p>
          <a:p>
            <a:pPr marL="0" indent="0" eaLnBrk="1" hangingPunct="1">
              <a:buFontTx/>
              <a:buNone/>
            </a:pPr>
            <a:r>
              <a:rPr lang="ru-RU" sz="1400" b="1" dirty="0" smtClean="0">
                <a:solidFill>
                  <a:srgbClr val="FFFF00"/>
                </a:solidFill>
              </a:rPr>
              <a:t>                    б) дизентерия</a:t>
            </a:r>
          </a:p>
          <a:p>
            <a:pPr marL="0" indent="0" eaLnBrk="1" hangingPunct="1">
              <a:buFontTx/>
              <a:buNone/>
            </a:pPr>
            <a:r>
              <a:rPr lang="ru-RU" sz="1400" b="1" dirty="0" smtClean="0">
                <a:solidFill>
                  <a:srgbClr val="FFFF00"/>
                </a:solidFill>
              </a:rPr>
              <a:t>                    в) туберкулёз</a:t>
            </a:r>
          </a:p>
          <a:p>
            <a:pPr marL="0" indent="0" eaLnBrk="1" hangingPunct="1">
              <a:buFontTx/>
              <a:buNone/>
            </a:pPr>
            <a:r>
              <a:rPr lang="ru-RU" sz="1400" b="1" dirty="0" smtClean="0">
                <a:solidFill>
                  <a:srgbClr val="FFFF00"/>
                </a:solidFill>
              </a:rPr>
              <a:t>3.Пути заражения глистами</a:t>
            </a:r>
          </a:p>
          <a:p>
            <a:pPr marL="0" indent="0" eaLnBrk="1" hangingPunct="1">
              <a:buFontTx/>
              <a:buNone/>
            </a:pPr>
            <a:r>
              <a:rPr lang="ru-RU" sz="1400" b="1" dirty="0" smtClean="0">
                <a:solidFill>
                  <a:srgbClr val="FFFF00"/>
                </a:solidFill>
              </a:rPr>
              <a:t>                    а) борьба с мухами</a:t>
            </a:r>
          </a:p>
          <a:p>
            <a:pPr marL="0" indent="0" eaLnBrk="1" hangingPunct="1">
              <a:buFontTx/>
              <a:buNone/>
            </a:pPr>
            <a:r>
              <a:rPr lang="ru-RU" sz="1400" b="1" dirty="0" smtClean="0">
                <a:solidFill>
                  <a:srgbClr val="FFFF00"/>
                </a:solidFill>
              </a:rPr>
              <a:t>                    б) незаражённое мясо</a:t>
            </a:r>
          </a:p>
          <a:p>
            <a:pPr marL="0" indent="0" eaLnBrk="1" hangingPunct="1">
              <a:buFontTx/>
              <a:buNone/>
            </a:pPr>
            <a:r>
              <a:rPr lang="ru-RU" sz="1400" b="1" dirty="0" smtClean="0">
                <a:solidFill>
                  <a:srgbClr val="FFFF00"/>
                </a:solidFill>
              </a:rPr>
              <a:t>                    в) плохо промытые фрукты и овощи</a:t>
            </a:r>
          </a:p>
          <a:p>
            <a:pPr marL="0" indent="0" eaLnBrk="1" hangingPunct="1">
              <a:buFontTx/>
              <a:buNone/>
            </a:pPr>
            <a:r>
              <a:rPr lang="ru-RU" sz="1400" b="1" dirty="0" smtClean="0">
                <a:solidFill>
                  <a:srgbClr val="FFFF00"/>
                </a:solidFill>
              </a:rPr>
              <a:t>4.Причины пищевых отравлений</a:t>
            </a:r>
          </a:p>
          <a:p>
            <a:pPr marL="0" indent="0" eaLnBrk="1" hangingPunct="1">
              <a:buFontTx/>
              <a:buNone/>
            </a:pPr>
            <a:r>
              <a:rPr lang="ru-RU" sz="1400" b="1" dirty="0" smtClean="0">
                <a:solidFill>
                  <a:srgbClr val="FFFF00"/>
                </a:solidFill>
              </a:rPr>
              <a:t>                    а) закончился срок годности</a:t>
            </a:r>
          </a:p>
          <a:p>
            <a:pPr marL="0" indent="0" eaLnBrk="1" hangingPunct="1">
              <a:buFontTx/>
              <a:buNone/>
            </a:pPr>
            <a:r>
              <a:rPr lang="ru-RU" sz="1400" b="1" dirty="0" smtClean="0">
                <a:solidFill>
                  <a:srgbClr val="FFFF00"/>
                </a:solidFill>
              </a:rPr>
              <a:t>                    б) правильное консервирование</a:t>
            </a:r>
          </a:p>
          <a:p>
            <a:pPr marL="0" indent="0" eaLnBrk="1" hangingPunct="1">
              <a:buFontTx/>
              <a:buNone/>
            </a:pPr>
            <a:r>
              <a:rPr lang="ru-RU" sz="1400" b="1" dirty="0" smtClean="0">
                <a:solidFill>
                  <a:srgbClr val="FFFF00"/>
                </a:solidFill>
              </a:rPr>
              <a:t>                    в) кипячение</a:t>
            </a:r>
          </a:p>
          <a:p>
            <a:pPr marL="0" indent="0" eaLnBrk="1" hangingPunct="1">
              <a:buFontTx/>
              <a:buNone/>
            </a:pPr>
            <a:r>
              <a:rPr lang="ru-RU" sz="1400" b="1" dirty="0" smtClean="0">
                <a:solidFill>
                  <a:srgbClr val="FFFF00"/>
                </a:solidFill>
              </a:rPr>
              <a:t>5.Использование слишком горячей пищи приводит:</a:t>
            </a:r>
          </a:p>
          <a:p>
            <a:pPr marL="0" indent="0" eaLnBrk="1" hangingPunct="1">
              <a:buFontTx/>
              <a:buNone/>
            </a:pPr>
            <a:r>
              <a:rPr lang="ru-RU" sz="1400" b="1" dirty="0" smtClean="0">
                <a:solidFill>
                  <a:srgbClr val="FFFF00"/>
                </a:solidFill>
              </a:rPr>
              <a:t>                   а) улучшение </a:t>
            </a:r>
            <a:r>
              <a:rPr lang="ru-RU" sz="1400" b="1" dirty="0" err="1" smtClean="0">
                <a:solidFill>
                  <a:srgbClr val="FFFF00"/>
                </a:solidFill>
              </a:rPr>
              <a:t>сокоотделения</a:t>
            </a:r>
            <a:endParaRPr lang="ru-RU" sz="1400" b="1" dirty="0" smtClean="0">
              <a:solidFill>
                <a:srgbClr val="FFFF00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ru-RU" sz="1400" b="1" dirty="0" smtClean="0">
                <a:solidFill>
                  <a:srgbClr val="FFFF00"/>
                </a:solidFill>
              </a:rPr>
              <a:t>                   б)воспаление слизистой пищевода и желудка</a:t>
            </a:r>
          </a:p>
          <a:p>
            <a:pPr marL="0" indent="0" eaLnBrk="1" hangingPunct="1">
              <a:buFontTx/>
              <a:buNone/>
            </a:pPr>
            <a:r>
              <a:rPr lang="ru-RU" sz="1400" b="1" dirty="0" smtClean="0">
                <a:solidFill>
                  <a:srgbClr val="FFFF00"/>
                </a:solidFill>
              </a:rPr>
              <a:t>                  в) ускорение продвижения пищи по пищеводу</a:t>
            </a:r>
          </a:p>
          <a:p>
            <a:pPr marL="0" indent="0" eaLnBrk="1" hangingPunct="1">
              <a:buFontTx/>
              <a:buNone/>
            </a:pPr>
            <a:r>
              <a:rPr lang="ru-RU" sz="1400" b="1" dirty="0" smtClean="0">
                <a:solidFill>
                  <a:srgbClr val="FFFF00"/>
                </a:solidFill>
              </a:rPr>
              <a:t>6.Не соблюдение правил личной гигиены приводит:</a:t>
            </a:r>
          </a:p>
          <a:p>
            <a:pPr marL="0" indent="0" eaLnBrk="1" hangingPunct="1">
              <a:buFontTx/>
              <a:buNone/>
            </a:pPr>
            <a:r>
              <a:rPr lang="ru-RU" sz="1400" b="1" dirty="0" smtClean="0">
                <a:solidFill>
                  <a:srgbClr val="FFFF00"/>
                </a:solidFill>
              </a:rPr>
              <a:t>                  а) нет никакого вреда</a:t>
            </a:r>
          </a:p>
          <a:p>
            <a:pPr marL="0" indent="0" eaLnBrk="1" hangingPunct="1">
              <a:buFontTx/>
              <a:buNone/>
            </a:pPr>
            <a:r>
              <a:rPr lang="ru-RU" sz="1400" b="1" dirty="0" smtClean="0">
                <a:solidFill>
                  <a:srgbClr val="FFFF00"/>
                </a:solidFill>
              </a:rPr>
              <a:t>                  б) накопление избыточной массы тела</a:t>
            </a:r>
          </a:p>
          <a:p>
            <a:pPr marL="0" indent="0" eaLnBrk="1" hangingPunct="1">
              <a:buFontTx/>
              <a:buNone/>
            </a:pPr>
            <a:r>
              <a:rPr lang="ru-RU" sz="1400" b="1" dirty="0" smtClean="0">
                <a:solidFill>
                  <a:srgbClr val="FFFF00"/>
                </a:solidFill>
              </a:rPr>
              <a:t>                  в) желудочно-кишечные заболевания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83768" y="332656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+mj-lt"/>
              </a:rPr>
              <a:t>Здоровое питание</a:t>
            </a:r>
            <a:endParaRPr lang="ru-RU" sz="32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204864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Оноре де Бальзак: </a:t>
            </a:r>
            <a:r>
              <a:rPr lang="ru-RU" sz="2400" b="1" dirty="0" smtClean="0">
                <a:solidFill>
                  <a:srgbClr val="7030A0"/>
                </a:solidFill>
              </a:rPr>
              <a:t>Мы не для того живем, чтобы есть, а едим для того, что бы жить.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3356992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FFFF00"/>
                </a:solidFill>
              </a:rPr>
              <a:t>Бенджамин</a:t>
            </a:r>
            <a:r>
              <a:rPr lang="ru-RU" sz="2400" b="1" dirty="0" smtClean="0">
                <a:solidFill>
                  <a:srgbClr val="FFFF00"/>
                </a:solidFill>
              </a:rPr>
              <a:t> Франклин: </a:t>
            </a:r>
            <a:r>
              <a:rPr lang="ru-RU" sz="2400" b="1" dirty="0" smtClean="0">
                <a:solidFill>
                  <a:srgbClr val="7030A0"/>
                </a:solidFill>
              </a:rPr>
              <a:t>Обильная еда вредит телу так же, как изобилие воды вредит посеву.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1052736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Александр Сергеевич Пушкин: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Никто не должен преступать меру ни в пище, ни в питании.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4509120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Гиппократ: </a:t>
            </a:r>
            <a:r>
              <a:rPr lang="ru-RU" sz="2400" b="1" dirty="0" smtClean="0">
                <a:solidFill>
                  <a:srgbClr val="7030A0"/>
                </a:solidFill>
              </a:rPr>
              <a:t>Не ужинать - святой закон,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Кому всего дороже легкий сон. 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23728" y="548680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Правила гигиены питания</a:t>
            </a:r>
            <a:endParaRPr lang="ru-RU" sz="2800" b="1" dirty="0">
              <a:ln>
                <a:prstDash val="solid"/>
              </a:ln>
              <a:solidFill>
                <a:srgbClr val="FFFF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26876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1</a:t>
            </a:r>
            <a:r>
              <a:rPr lang="ru-RU" sz="2400" b="1" i="1" dirty="0" smtClean="0">
                <a:solidFill>
                  <a:srgbClr val="002060"/>
                </a:solidFill>
              </a:rPr>
              <a:t>.   Большая часть пищи должна употребляться  в вареном виде.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7584" y="4869160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 startAt="2"/>
            </a:pPr>
            <a:r>
              <a:rPr lang="ru-RU" sz="2400" b="1" i="1" dirty="0" smtClean="0">
                <a:solidFill>
                  <a:srgbClr val="002060"/>
                </a:solidFill>
              </a:rPr>
              <a:t>В пищу нужно употреблять сырые  овощи и фрукты.</a:t>
            </a:r>
          </a:p>
        </p:txBody>
      </p:sp>
      <p:pic>
        <p:nvPicPr>
          <p:cNvPr id="8" name="Picture 4" descr="http://www.v3wall.com/wallpaper/medium/1006/medium_201006010914045053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653136"/>
            <a:ext cx="2664296" cy="1998223"/>
          </a:xfrm>
          <a:prstGeom prst="rect">
            <a:avLst/>
          </a:prstGeom>
          <a:noFill/>
        </p:spPr>
      </p:pic>
      <p:pic>
        <p:nvPicPr>
          <p:cNvPr id="16388" name="Picture 4" descr="http://cdnstatic-4.mydestination.com/library/images/331091_641_4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132856"/>
            <a:ext cx="3168352" cy="2363232"/>
          </a:xfrm>
          <a:prstGeom prst="rect">
            <a:avLst/>
          </a:prstGeom>
          <a:noFill/>
        </p:spPr>
      </p:pic>
      <p:pic>
        <p:nvPicPr>
          <p:cNvPr id="16390" name="Picture 6" descr="http://im5-tub-ru.yandex.net/i?id=157915840-34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2132856"/>
            <a:ext cx="2448272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im3-tub-ru.yandex.net/i?id=68269496-29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60648"/>
            <a:ext cx="2868910" cy="286891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692696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2400" b="1" i="1" dirty="0" smtClean="0">
                <a:solidFill>
                  <a:srgbClr val="002060"/>
                </a:solidFill>
              </a:rPr>
              <a:t>3. Употреблять пищу</a:t>
            </a:r>
          </a:p>
          <a:p>
            <a:pPr marL="457200" indent="-457200"/>
            <a:r>
              <a:rPr lang="ru-RU" sz="2400" b="1" i="1" dirty="0" smtClean="0">
                <a:solidFill>
                  <a:srgbClr val="002060"/>
                </a:solidFill>
              </a:rPr>
              <a:t> в определенные часы.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3068960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4. Вредно съедать за раз много пищи.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17414" name="Picture 6" descr="http://im4-tub-ru.yandex.net/i?id=140245254-08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933056"/>
            <a:ext cx="4980073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836712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5. За обедом сначала важно съесть салат, а затем суп.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3501008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6. Не следует заставлять есть через силу. 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4" name="Picture 13" descr="C:\Users\Светлана\Desktop\Рисунок3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76056" y="1340768"/>
            <a:ext cx="2808312" cy="2270480"/>
          </a:xfrm>
          <a:prstGeom prst="ellipse">
            <a:avLst/>
          </a:prstGeom>
          <a:noFill/>
        </p:spPr>
      </p:pic>
      <p:pic>
        <p:nvPicPr>
          <p:cNvPr id="36866" name="Picture 2" descr="http://900igr.net/datai/meditsina/Kishechnaja-infektsija/0012-025-Osnovnye-pravila-pitani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066774"/>
            <a:ext cx="3456384" cy="2494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764704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7. Вредно во время еды читать, смотреть телевизор, сердиться.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3429000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8. Важно хорошо пережевывать пищу и не торопиться при ее приеме. 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5" name="Picture 4" descr="http://i76.st1.gilmon.ru/resources/fs/i/shares/76/60/7660533_large_1360233477.jpg"/>
          <p:cNvPicPr>
            <a:picLocks noChangeAspect="1" noChangeArrowheads="1"/>
          </p:cNvPicPr>
          <p:nvPr/>
        </p:nvPicPr>
        <p:blipFill>
          <a:blip r:embed="rId2" cstate="print"/>
          <a:srcRect l="22535"/>
          <a:stretch>
            <a:fillRect/>
          </a:stretch>
        </p:blipFill>
        <p:spPr bwMode="auto">
          <a:xfrm>
            <a:off x="2195736" y="4653136"/>
            <a:ext cx="2970329" cy="1944216"/>
          </a:xfrm>
          <a:prstGeom prst="rect">
            <a:avLst/>
          </a:prstGeom>
          <a:noFill/>
        </p:spPr>
      </p:pic>
      <p:pic>
        <p:nvPicPr>
          <p:cNvPr id="37892" name="Picture 4" descr="http://www.smachno.ua/img/forall/p/113/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077072"/>
            <a:ext cx="3505200" cy="2562226"/>
          </a:xfrm>
          <a:prstGeom prst="rect">
            <a:avLst/>
          </a:prstGeom>
          <a:noFill/>
        </p:spPr>
      </p:pic>
      <p:pic>
        <p:nvPicPr>
          <p:cNvPr id="22530" name="Picture 2" descr="http://www.dv.is/media/cache/24/61/24615f38ce51a7c2d40a79f021cc76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548680"/>
            <a:ext cx="2448272" cy="1969601"/>
          </a:xfrm>
          <a:prstGeom prst="rect">
            <a:avLst/>
          </a:prstGeom>
          <a:noFill/>
        </p:spPr>
      </p:pic>
      <p:pic>
        <p:nvPicPr>
          <p:cNvPr id="22532" name="Picture 4" descr="http://im2-tub-ru.yandex.net/i?id=417659367-22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1772816"/>
            <a:ext cx="190500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764704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9.  Хранение продуктов питания без холодильника опасно.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18436" name="Picture 4" descr="http://900igr.net/datai/meditsina/ZHeludochno-kishechnye-zabolevanija/0005-010-Pravila-gigieny-pitani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3528392" cy="265039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499992" y="2996952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10. Нельзя есть слишком острую пищу.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grpSp>
        <p:nvGrpSpPr>
          <p:cNvPr id="9" name="Группа 21"/>
          <p:cNvGrpSpPr>
            <a:grpSpLocks/>
          </p:cNvGrpSpPr>
          <p:nvPr/>
        </p:nvGrpSpPr>
        <p:grpSpPr bwMode="auto">
          <a:xfrm>
            <a:off x="4355976" y="3789040"/>
            <a:ext cx="4104456" cy="2808312"/>
            <a:chOff x="1985451" y="2857496"/>
            <a:chExt cx="4962041" cy="3643338"/>
          </a:xfrm>
        </p:grpSpPr>
        <p:pic>
          <p:nvPicPr>
            <p:cNvPr id="10" name="Picture 17" descr="C:\Users\Светлана\Desktop\Рисунок14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85451" y="3571876"/>
              <a:ext cx="1300665" cy="2357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 descr="C:\Users\Светлана\Desktop\9884271472692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00298" y="2857496"/>
              <a:ext cx="4419600" cy="3571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2" descr="C:\Users\Светлана\Desktop\4ba35fe66ee21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52114" y="3429000"/>
              <a:ext cx="895378" cy="3071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11. Последний </a:t>
            </a:r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прием </a:t>
            </a:r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пищи – 1,5-2 часа до сна.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3717032"/>
            <a:ext cx="6912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12. Пища не должна быть слишком горячей.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pic>
        <p:nvPicPr>
          <p:cNvPr id="20482" name="Picture 2" descr="http://nkozlov.ru/upload/images/0607/06072413250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196752"/>
            <a:ext cx="2670469" cy="2415857"/>
          </a:xfrm>
          <a:prstGeom prst="rect">
            <a:avLst/>
          </a:prstGeom>
          <a:noFill/>
        </p:spPr>
      </p:pic>
      <p:pic>
        <p:nvPicPr>
          <p:cNvPr id="20484" name="Picture 4" descr="http://24mix.ru/images/x_75973338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373723"/>
            <a:ext cx="3312368" cy="24842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678</TotalTime>
  <Words>647</Words>
  <Application>Microsoft Office PowerPoint</Application>
  <PresentationFormat>Экран (4:3)</PresentationFormat>
  <Paragraphs>88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Тест 1 вариант.</vt:lpstr>
    </vt:vector>
  </TitlesOfParts>
  <Company>Арзинская СОШ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Нач. классы</dc:creator>
  <cp:lastModifiedBy>Нач. классы</cp:lastModifiedBy>
  <cp:revision>61</cp:revision>
  <dcterms:created xsi:type="dcterms:W3CDTF">2014-03-22T13:01:18Z</dcterms:created>
  <dcterms:modified xsi:type="dcterms:W3CDTF">2014-03-28T18:30:22Z</dcterms:modified>
</cp:coreProperties>
</file>