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10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8F8BAFD-53E7-4DDC-AC2D-6207CCF3DEED}" type="datetimeFigureOut">
              <a:rPr lang="ru-RU"/>
              <a:pPr>
                <a:defRPr/>
              </a:pPr>
              <a:t>23.03.2014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BA0AABF-C7EB-4F85-AB8A-BE54EF8F51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D41B1A-3AA7-4803-9C71-B96973CC7388}" type="datetimeFigureOut">
              <a:rPr lang="ru-RU"/>
              <a:pPr>
                <a:defRPr/>
              </a:pPr>
              <a:t>23.03.2014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689073-4883-47D0-9D60-5C51312837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143B3-1EC8-4808-B333-3B8E4E5F90FB}" type="datetimeFigureOut">
              <a:rPr lang="ru-RU"/>
              <a:pPr>
                <a:defRPr/>
              </a:pPr>
              <a:t>23.03.2014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5EAB0-2552-4416-ABA5-1A5BC17585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5F319-C3B5-4A91-8488-527D0E4491BE}" type="datetimeFigureOut">
              <a:rPr lang="ru-RU"/>
              <a:pPr>
                <a:defRPr/>
              </a:pPr>
              <a:t>23.03.2014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89337-297F-4880-A731-1CD80DF2CD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BFE4A-AA44-466E-990F-704D4E1C6A9C}" type="datetimeFigureOut">
              <a:rPr lang="ru-RU"/>
              <a:pPr>
                <a:defRPr/>
              </a:pPr>
              <a:t>23.03.2014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FA8B8-1A64-4EAA-9BE7-652D4719E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48BF7D-4E84-408B-A456-63B05A256CF6}" type="datetimeFigureOut">
              <a:rPr lang="ru-RU"/>
              <a:pPr>
                <a:defRPr/>
              </a:pPr>
              <a:t>23.03.2014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87A4B7-5581-4945-B761-52FC13771F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2B449-5815-469A-BAC9-8ABBB525C5AA}" type="datetimeFigureOut">
              <a:rPr lang="ru-RU"/>
              <a:pPr>
                <a:defRPr/>
              </a:pPr>
              <a:t>23.03.2014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8BE98-7F04-4137-A837-3C1D863635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D29E3-165F-4551-857B-1E13E5BB0A1E}" type="datetimeFigureOut">
              <a:rPr lang="ru-RU"/>
              <a:pPr>
                <a:defRPr/>
              </a:pPr>
              <a:t>23.03.2014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03A6C-FF19-45D8-BD1F-48AC3E8D5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C70A1-1E7E-480B-A1E4-E3C6CFA3365F}" type="datetimeFigureOut">
              <a:rPr lang="ru-RU"/>
              <a:pPr>
                <a:defRPr/>
              </a:pPr>
              <a:t>23.03.2014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A9C4A-A45F-4998-A0F0-A36EDB5B7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574C42-146B-40C6-8F26-4F095D625DD8}" type="datetimeFigureOut">
              <a:rPr lang="ru-RU"/>
              <a:pPr>
                <a:defRPr/>
              </a:pPr>
              <a:t>23.03.2014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5EB57B-FE08-4A9F-9FF7-9F69EFCAC0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D1A4C-7089-48BE-80EF-19EC4DB3420A}" type="datetimeFigureOut">
              <a:rPr lang="ru-RU"/>
              <a:pPr>
                <a:defRPr/>
              </a:pPr>
              <a:t>23.03.2014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D2FEB-3063-4A87-83A1-C9F2182AD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E5E713-6657-47A2-81A7-D70BA13AE6FE}" type="datetimeFigureOut">
              <a:rPr lang="ru-RU"/>
              <a:pPr>
                <a:defRPr/>
              </a:pPr>
              <a:t>23.03.2014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37BEBD-4571-492D-B686-B61623DE92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C88188C-FE89-43CC-BD75-EF37EDC68078}" type="datetimeFigureOut">
              <a:rPr lang="ru-RU"/>
              <a:pPr>
                <a:defRPr/>
              </a:pPr>
              <a:t>23.03.2014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0A4D19C-062E-4BD6-A06A-1669281029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1" r:id="rId2"/>
    <p:sldLayoutId id="2147483819" r:id="rId3"/>
    <p:sldLayoutId id="2147483812" r:id="rId4"/>
    <p:sldLayoutId id="2147483813" r:id="rId5"/>
    <p:sldLayoutId id="2147483814" r:id="rId6"/>
    <p:sldLayoutId id="2147483820" r:id="rId7"/>
    <p:sldLayoutId id="2147483815" r:id="rId8"/>
    <p:sldLayoutId id="2147483821" r:id="rId9"/>
    <p:sldLayoutId id="2147483816" r:id="rId10"/>
    <p:sldLayoutId id="2147483817" r:id="rId11"/>
  </p:sldLayoutIdLst>
  <p:transition spd="slow">
    <p:pull dir="r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Times New Roman" pitchFamily="18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500063" y="2033588"/>
            <a:ext cx="82153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определения и понятия</a:t>
            </a:r>
            <a:br>
              <a:rPr lang="ru-RU" sz="4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 биохимии клетки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5813" y="3825875"/>
            <a:ext cx="7643812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0410FA"/>
                </a:solidFill>
                <a:latin typeface="+mj-lt"/>
              </a:rPr>
              <a:t>Задача: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0410FA"/>
                </a:solidFill>
                <a:latin typeface="+mj-lt"/>
              </a:rPr>
              <a:t>Проверить знание основных определений и понятий основ биохимии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00813" y="6072188"/>
            <a:ext cx="207168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>
                <a:latin typeface="+mj-lt"/>
              </a:rPr>
              <a:t> </a:t>
            </a:r>
            <a:endParaRPr lang="ru-RU" sz="2000" i="1" dirty="0">
              <a:latin typeface="+mj-lt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714375" y="857250"/>
            <a:ext cx="7786688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Какие белки называются полноценными? Неполноценными?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Полноценные белки содержат весь набор незаменимых аминокислот, если в их составе отсутствует хотя бы одна незаменимая аминокислота – белки неполноценные.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Какие связи удерживают витки спирали вторичной структуры белка?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Водородные, между аминогруппой и карбоксильной группой разных аминокислотных остатков.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Что из себя представляет третичная структура белка?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Специфическую конфигурацию, имеющую вид клубка (глобулу). Прочность третичной структуры обеспечивается ионными, водородными и </a:t>
            </a:r>
            <a:r>
              <a:rPr lang="ru-RU" i="1" dirty="0" err="1">
                <a:solidFill>
                  <a:srgbClr val="FF0000"/>
                </a:solidFill>
                <a:latin typeface="+mn-lt"/>
              </a:rPr>
              <a:t>дисульфидными</a:t>
            </a:r>
            <a:r>
              <a:rPr lang="ru-RU" i="1" dirty="0">
                <a:solidFill>
                  <a:srgbClr val="FF0000"/>
                </a:solidFill>
                <a:latin typeface="+mn-lt"/>
              </a:rPr>
              <a:t> (—</a:t>
            </a:r>
            <a:r>
              <a:rPr lang="en-US" i="1" dirty="0">
                <a:solidFill>
                  <a:srgbClr val="FF0000"/>
                </a:solidFill>
                <a:latin typeface="+mn-lt"/>
              </a:rPr>
              <a:t>S</a:t>
            </a:r>
            <a:r>
              <a:rPr lang="ru-RU" i="1" dirty="0">
                <a:solidFill>
                  <a:srgbClr val="FF0000"/>
                </a:solidFill>
                <a:latin typeface="+mn-lt"/>
              </a:rPr>
              <a:t>—</a:t>
            </a:r>
            <a:r>
              <a:rPr lang="en-US" i="1" dirty="0">
                <a:solidFill>
                  <a:srgbClr val="FF0000"/>
                </a:solidFill>
                <a:latin typeface="+mn-lt"/>
              </a:rPr>
              <a:t>S</a:t>
            </a:r>
            <a:r>
              <a:rPr lang="ru-RU" i="1" dirty="0">
                <a:solidFill>
                  <a:srgbClr val="FF0000"/>
                </a:solidFill>
                <a:latin typeface="+mn-lt"/>
              </a:rPr>
              <a:t>—) связями между остатками цистеина, а также гидрофобным взаимодействием.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Что такое четвертичная структура белковой молекулы?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Характерна не для всех белков. Возникает в результате соединения нескольких глобул в сложный комплекс. Например, гемоглобин крови человека представляет комплекс из четырех таких субъединиц.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Что такое денатурация?</a:t>
            </a:r>
          </a:p>
          <a:p>
            <a:pPr indent="-18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Утрата белковой молекулой своей природной структуры называется денатурацией. 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39750" y="357188"/>
            <a:ext cx="820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FF3300"/>
                </a:solidFill>
                <a:latin typeface="+mn-lt"/>
              </a:rPr>
              <a:t>Белки: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8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8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8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1500" y="796925"/>
            <a:ext cx="8072438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Какие белки называются кислыми?</a:t>
            </a:r>
          </a:p>
          <a:p>
            <a:r>
              <a:rPr lang="ru-RU" i="1">
                <a:solidFill>
                  <a:srgbClr val="FF0000"/>
                </a:solidFill>
              </a:rPr>
              <a:t>Белки, в которых больше кислых аминокислот.</a:t>
            </a:r>
          </a:p>
          <a:p>
            <a:r>
              <a:rPr lang="ru-RU"/>
              <a:t>Какие белки называются нейтральными?</a:t>
            </a:r>
          </a:p>
          <a:p>
            <a:r>
              <a:rPr lang="ru-RU" i="1">
                <a:solidFill>
                  <a:srgbClr val="FF0000"/>
                </a:solidFill>
              </a:rPr>
              <a:t>Белки, в которых одинаковое количество карбоксильных и аминогрупп.</a:t>
            </a:r>
          </a:p>
          <a:p>
            <a:r>
              <a:rPr lang="ru-RU"/>
              <a:t>Почему белки являются мощными буферными исистемами?</a:t>
            </a:r>
          </a:p>
          <a:p>
            <a:r>
              <a:rPr lang="ru-RU" i="1">
                <a:solidFill>
                  <a:srgbClr val="FF0000"/>
                </a:solidFill>
              </a:rPr>
              <a:t>Способны присоединять или отдавать ионы водорода, поддерживая определенный уровень рН.</a:t>
            </a:r>
          </a:p>
          <a:p>
            <a:r>
              <a:rPr lang="ru-RU"/>
              <a:t>Что такое денатурация белка?</a:t>
            </a:r>
          </a:p>
          <a:p>
            <a:r>
              <a:rPr lang="ru-RU" i="1">
                <a:solidFill>
                  <a:srgbClr val="FF0000"/>
                </a:solidFill>
              </a:rPr>
              <a:t>Процесс утраты трехмерной конформации, присущей данной молекуле белка, называют денатурацией.</a:t>
            </a:r>
          </a:p>
          <a:p>
            <a:r>
              <a:rPr lang="ru-RU"/>
              <a:t>Что такое ренатурация?</a:t>
            </a:r>
          </a:p>
          <a:p>
            <a:r>
              <a:rPr lang="ru-RU" i="1">
                <a:solidFill>
                  <a:srgbClr val="FF0000"/>
                </a:solidFill>
              </a:rPr>
              <a:t>Процесс восстановления структуры белка после денатурации называется ренатурацией.</a:t>
            </a:r>
          </a:p>
          <a:p>
            <a:r>
              <a:rPr lang="ru-RU" i="1"/>
              <a:t>Приведите примеры растворимых и нерастворимых белков:</a:t>
            </a:r>
          </a:p>
          <a:p>
            <a:r>
              <a:rPr lang="ru-RU" i="1">
                <a:solidFill>
                  <a:srgbClr val="FF0000"/>
                </a:solidFill>
              </a:rPr>
              <a:t>Растворимые (белки плазмы крови – фибриноген, протромбин, альбумин, глобулины), нерастворимые белки, выполняющие механические функции (фиброин, кератин, коллаген).</a:t>
            </a:r>
          </a:p>
          <a:p>
            <a:r>
              <a:rPr lang="ru-RU"/>
              <a:t>Приведите примеры белков, устойчивых к внешним воздействиям:</a:t>
            </a:r>
          </a:p>
          <a:p>
            <a:r>
              <a:rPr lang="ru-RU" i="1">
                <a:solidFill>
                  <a:srgbClr val="FF0000"/>
                </a:solidFill>
              </a:rPr>
              <a:t>Фиброин – белок паутины, кератин – белки волос, коллаген – белок сухожилий.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39750" y="357188"/>
            <a:ext cx="820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FF3300"/>
                </a:solidFill>
                <a:latin typeface="+mn-lt"/>
              </a:rPr>
              <a:t>Белки: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928688"/>
            <a:ext cx="392747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00563" y="1643063"/>
            <a:ext cx="4429125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 какой среде находится аминокислоты А? Ответ поясните.</a:t>
            </a:r>
          </a:p>
          <a:p>
            <a:r>
              <a:rPr lang="ru-RU" i="1">
                <a:solidFill>
                  <a:srgbClr val="FF0000"/>
                </a:solidFill>
              </a:rPr>
              <a:t>В основной, так как карбоксильная группа потеряла ион водорода.</a:t>
            </a:r>
          </a:p>
          <a:p>
            <a:r>
              <a:rPr lang="ru-RU"/>
              <a:t>В какой среде находится аминокислоты Б? Ответ поясните.</a:t>
            </a:r>
          </a:p>
          <a:p>
            <a:r>
              <a:rPr lang="ru-RU" i="1">
                <a:solidFill>
                  <a:srgbClr val="FF0000"/>
                </a:solidFill>
              </a:rPr>
              <a:t>В нейтральной, так как ион водорода с карбоксильной группой перешел на аминогруппу.</a:t>
            </a:r>
          </a:p>
          <a:p>
            <a:r>
              <a:rPr lang="ru-RU"/>
              <a:t>В какой среде находится аминокислоты В? Ответ поясните.</a:t>
            </a:r>
          </a:p>
          <a:p>
            <a:r>
              <a:rPr lang="ru-RU" i="1">
                <a:solidFill>
                  <a:srgbClr val="FF0000"/>
                </a:solidFill>
              </a:rPr>
              <a:t>В кислой, так как карбоксильная группа присоединила лишний ион водорода.</a:t>
            </a:r>
            <a:endParaRPr lang="ru-RU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39750" y="357188"/>
            <a:ext cx="820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FF3300"/>
                </a:solidFill>
                <a:latin typeface="+mn-lt"/>
              </a:rPr>
              <a:t>Белки: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71500" y="1000125"/>
            <a:ext cx="8001000" cy="527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ru-RU"/>
              <a:t>Строительная функция белков проявляется :</a:t>
            </a:r>
          </a:p>
          <a:p>
            <a:pPr>
              <a:lnSpc>
                <a:spcPct val="110000"/>
              </a:lnSpc>
            </a:pPr>
            <a:r>
              <a:rPr lang="ru-RU" i="1">
                <a:solidFill>
                  <a:srgbClr val="FF0000"/>
                </a:solidFill>
              </a:rPr>
              <a:t>Белки входят в состав всех клеточных мембран и органоидов клетки. Преимущественно из белка состоят стенки кровеносных сосудов, хрящи, сухожилия, волосы и ногти.</a:t>
            </a:r>
            <a:r>
              <a:rPr lang="ru-RU" i="1" baseline="-2500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ru-RU"/>
              <a:t>Двигательную функцию выполняют:</a:t>
            </a:r>
          </a:p>
          <a:p>
            <a:pPr>
              <a:lnSpc>
                <a:spcPct val="110000"/>
              </a:lnSpc>
            </a:pPr>
            <a:r>
              <a:rPr lang="ru-RU" i="1">
                <a:solidFill>
                  <a:srgbClr val="FF0000"/>
                </a:solidFill>
              </a:rPr>
              <a:t>особые сократительные белки в жгутиках, ресничках, мышцах.</a:t>
            </a:r>
          </a:p>
          <a:p>
            <a:pPr>
              <a:lnSpc>
                <a:spcPct val="110000"/>
              </a:lnSpc>
            </a:pPr>
            <a:r>
              <a:rPr lang="ru-RU"/>
              <a:t>Транспортная функция белков проявляется:</a:t>
            </a:r>
          </a:p>
          <a:p>
            <a:pPr>
              <a:lnSpc>
                <a:spcPct val="110000"/>
              </a:lnSpc>
            </a:pPr>
            <a:r>
              <a:rPr lang="ru-RU" i="1">
                <a:solidFill>
                  <a:srgbClr val="FF0000"/>
                </a:solidFill>
              </a:rPr>
              <a:t>Транспортные белки в наружной мембране клеток переносят различные вещества из окружающей среды в цитоплазму, гемоглобин миоглобин транспортируют кислород.</a:t>
            </a:r>
          </a:p>
          <a:p>
            <a:pPr>
              <a:lnSpc>
                <a:spcPct val="110000"/>
              </a:lnSpc>
            </a:pPr>
            <a:r>
              <a:rPr lang="ru-RU"/>
              <a:t>Защитная функция белков проявляется в том, что:</a:t>
            </a:r>
          </a:p>
          <a:p>
            <a:pPr>
              <a:lnSpc>
                <a:spcPct val="110000"/>
              </a:lnSpc>
            </a:pPr>
            <a:r>
              <a:rPr lang="ru-RU" i="1">
                <a:solidFill>
                  <a:srgbClr val="FF0000"/>
                </a:solidFill>
              </a:rPr>
              <a:t>Антитела, вырабатываемые лимфоцитами, блокируют чужеродные белки; фибрин и тромбин предохраняют организм от кровопотери.</a:t>
            </a:r>
          </a:p>
          <a:p>
            <a:pPr>
              <a:lnSpc>
                <a:spcPct val="110000"/>
              </a:lnSpc>
            </a:pPr>
            <a:r>
              <a:rPr lang="ru-RU"/>
              <a:t>Регуляторная функция белков:</a:t>
            </a:r>
          </a:p>
          <a:p>
            <a:pPr>
              <a:lnSpc>
                <a:spcPct val="110000"/>
              </a:lnSpc>
            </a:pPr>
            <a:r>
              <a:rPr lang="ru-RU" i="1">
                <a:solidFill>
                  <a:srgbClr val="FF0000"/>
                </a:solidFill>
              </a:rPr>
              <a:t>Белки-гормоны (гормоны гипофиза, поджелудочной железы) участвуют в росте, размножении и других жизненно важных процессах. Например, инсулин регулирует содержание сахара в крови.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9750" y="357188"/>
            <a:ext cx="820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FF3300"/>
                </a:solidFill>
                <a:latin typeface="+mn-lt"/>
              </a:rPr>
              <a:t>Белки: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571500" y="1143000"/>
            <a:ext cx="7929563" cy="471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ru-RU"/>
              <a:t>Сигнальная функция:</a:t>
            </a:r>
          </a:p>
          <a:p>
            <a:r>
              <a:rPr lang="ru-RU" i="1">
                <a:solidFill>
                  <a:srgbClr val="FF0000"/>
                </a:solidFill>
              </a:rPr>
              <a:t>В мембрану клетки встроены белки, способные изменять свою третичную структуру в ответ на действие факторов внешней среды. Так происходит прием сигналов из внешней среды и передача информации в клетку.</a:t>
            </a:r>
            <a:r>
              <a:rPr lang="ru-RU" i="1" baseline="-2500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ru-RU"/>
              <a:t>Энергетическая функция:</a:t>
            </a:r>
          </a:p>
          <a:p>
            <a:pPr>
              <a:lnSpc>
                <a:spcPct val="110000"/>
              </a:lnSpc>
            </a:pPr>
            <a:r>
              <a:rPr lang="ru-RU" i="1">
                <a:solidFill>
                  <a:srgbClr val="FF0000"/>
                </a:solidFill>
              </a:rPr>
              <a:t>При полном расщеплении 1 г белка до конечных продуктов выделяется 17,6 кДж энергии. Однако в качестве источника энергии белки используются крайне редко. </a:t>
            </a:r>
          </a:p>
          <a:p>
            <a:pPr>
              <a:lnSpc>
                <a:spcPct val="110000"/>
              </a:lnSpc>
            </a:pPr>
            <a:r>
              <a:rPr lang="ru-RU"/>
              <a:t>Каталитическая функция:</a:t>
            </a:r>
          </a:p>
          <a:p>
            <a:r>
              <a:rPr lang="ru-RU" i="1">
                <a:solidFill>
                  <a:srgbClr val="FF0000"/>
                </a:solidFill>
              </a:rPr>
              <a:t>Белки — ферменты способны ускорять биохимические реакции в клетке в десятки и сотни миллионов раз.</a:t>
            </a:r>
          </a:p>
          <a:p>
            <a:pPr>
              <a:lnSpc>
                <a:spcPct val="110000"/>
              </a:lnSpc>
            </a:pPr>
            <a:r>
              <a:rPr lang="ru-RU"/>
              <a:t>Кофермент:</a:t>
            </a:r>
          </a:p>
          <a:p>
            <a:r>
              <a:rPr lang="ru-RU" i="1">
                <a:solidFill>
                  <a:srgbClr val="FF0000"/>
                </a:solidFill>
              </a:rPr>
              <a:t>Небелковое соединение, входящее в состав фермента. В качестве коферментов выступают различные органические вещества, как правило витамины, и неорганические — ионы различных металлов.</a:t>
            </a:r>
            <a:r>
              <a:rPr lang="ru-RU"/>
              <a:t> 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39750" y="357188"/>
            <a:ext cx="820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FF3300"/>
                </a:solidFill>
                <a:latin typeface="+mn-lt"/>
              </a:rPr>
              <a:t>Белки: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571500" y="642938"/>
            <a:ext cx="6429375" cy="588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ru-RU"/>
              <a:t>Активный центр:</a:t>
            </a:r>
          </a:p>
          <a:p>
            <a:r>
              <a:rPr lang="ru-RU" i="1">
                <a:solidFill>
                  <a:srgbClr val="FF0000"/>
                </a:solidFill>
              </a:rPr>
              <a:t>Небольшой участок, на котором идет данная реакция, который взаимодействует с молекулой субстрата.</a:t>
            </a:r>
            <a:r>
              <a:rPr lang="ru-RU" i="1" baseline="-2500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ru-RU"/>
              <a:t>Специфичность ферментов:</a:t>
            </a:r>
          </a:p>
          <a:p>
            <a:r>
              <a:rPr lang="ru-RU" i="1">
                <a:solidFill>
                  <a:srgbClr val="FF0000"/>
                </a:solidFill>
              </a:rPr>
              <a:t>Форма и химическое строение активного центра таковы, что с ним могут связываться только определенные молекулы в силу их комплементарности друг другу. </a:t>
            </a:r>
          </a:p>
          <a:p>
            <a:pPr>
              <a:lnSpc>
                <a:spcPct val="110000"/>
              </a:lnSpc>
            </a:pPr>
            <a:r>
              <a:rPr lang="ru-RU"/>
              <a:t>Зависимость скорости катализа от концентрации фермента:</a:t>
            </a:r>
          </a:p>
          <a:p>
            <a:r>
              <a:rPr lang="ru-RU" i="1">
                <a:solidFill>
                  <a:srgbClr val="FF0000"/>
                </a:solidFill>
              </a:rPr>
              <a:t>Чем больше концентрация фермента, тем больше скорость.</a:t>
            </a:r>
          </a:p>
          <a:p>
            <a:pPr>
              <a:lnSpc>
                <a:spcPct val="110000"/>
              </a:lnSpc>
            </a:pPr>
            <a:r>
              <a:rPr lang="ru-RU"/>
              <a:t>Зависимость скорости катализа от концентрации субстрата:</a:t>
            </a:r>
          </a:p>
          <a:p>
            <a:r>
              <a:rPr lang="ru-RU" i="1">
                <a:solidFill>
                  <a:srgbClr val="FF0000"/>
                </a:solidFill>
              </a:rPr>
              <a:t>Чем больше концентрация субстрата, тем больше скорость, но до насыщения активных центров.</a:t>
            </a:r>
            <a:r>
              <a:rPr lang="ru-RU"/>
              <a:t> </a:t>
            </a:r>
          </a:p>
          <a:p>
            <a:r>
              <a:rPr lang="ru-RU"/>
              <a:t>Зависимость скорости катализа от температуры:</a:t>
            </a:r>
          </a:p>
          <a:p>
            <a:pPr>
              <a:lnSpc>
                <a:spcPct val="110000"/>
              </a:lnSpc>
            </a:pPr>
            <a:r>
              <a:rPr lang="ru-RU" i="1">
                <a:solidFill>
                  <a:srgbClr val="FF0000"/>
                </a:solidFill>
              </a:rPr>
              <a:t>Повышение скорости катализа до 36 градусов, затем понижение и при 60 градусах большинство ферментов не функционирует.</a:t>
            </a: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1785938"/>
            <a:ext cx="181927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9750" y="357188"/>
            <a:ext cx="820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FF3300"/>
                </a:solidFill>
                <a:latin typeface="+mn-lt"/>
              </a:rPr>
              <a:t>Белки: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0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0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571500" y="857250"/>
            <a:ext cx="8215313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Нуклеиновые кислоты – биополимеры. Мономеры: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Нуклеотиды, </a:t>
            </a:r>
            <a:r>
              <a:rPr lang="ru-RU" i="1" dirty="0" err="1">
                <a:solidFill>
                  <a:srgbClr val="FF0000"/>
                </a:solidFill>
                <a:latin typeface="+mn-lt"/>
              </a:rPr>
              <a:t>дезоксирибонуклеотиды</a:t>
            </a:r>
            <a:r>
              <a:rPr lang="ru-RU" i="1" dirty="0">
                <a:solidFill>
                  <a:srgbClr val="FF0000"/>
                </a:solidFill>
                <a:latin typeface="+mn-lt"/>
              </a:rPr>
              <a:t> в ДНК, </a:t>
            </a:r>
            <a:r>
              <a:rPr lang="ru-RU" i="1" dirty="0" err="1">
                <a:solidFill>
                  <a:srgbClr val="FF0000"/>
                </a:solidFill>
                <a:latin typeface="+mn-lt"/>
              </a:rPr>
              <a:t>рибонуклеотиды</a:t>
            </a:r>
            <a:r>
              <a:rPr lang="ru-RU" i="1" dirty="0">
                <a:solidFill>
                  <a:srgbClr val="FF0000"/>
                </a:solidFill>
                <a:latin typeface="+mn-lt"/>
              </a:rPr>
              <a:t> в РНК.</a:t>
            </a:r>
            <a:endParaRPr lang="en-US" i="1" dirty="0">
              <a:solidFill>
                <a:srgbClr val="FF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Что представляет собой нуклеотид?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Нуклеотид состоит из остатков трех веществ: фосфорной кислоты, сахара – дезоксирибозы или рибозы и азотистого основания.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Какие азотистые основания входят в состав нуклеотидов ДНК?</a:t>
            </a:r>
          </a:p>
          <a:p>
            <a:pPr indent="-18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Пуриновые – аденин и гуанин, пиримидиновые – тимин и цитозин. </a:t>
            </a:r>
          </a:p>
          <a:p>
            <a:pPr indent="-18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Как нуклеотиды одной цепи соединены друг с другом?</a:t>
            </a:r>
          </a:p>
          <a:p>
            <a:pPr indent="-18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Через остаток фосфорной кислоты одного нуклеотида и 3’-атом дезоксирибозы другого.</a:t>
            </a:r>
          </a:p>
          <a:p>
            <a:pPr indent="-18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Как полинуклеотидные цепи соединены в молекуле ДНК?</a:t>
            </a:r>
          </a:p>
          <a:p>
            <a:pPr indent="-18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err="1">
                <a:solidFill>
                  <a:srgbClr val="FF0000"/>
                </a:solidFill>
                <a:latin typeface="+mn-lt"/>
              </a:rPr>
              <a:t>Комплементарно</a:t>
            </a:r>
            <a:r>
              <a:rPr lang="ru-RU" i="1" dirty="0">
                <a:solidFill>
                  <a:srgbClr val="FF0000"/>
                </a:solidFill>
                <a:latin typeface="+mn-lt"/>
              </a:rPr>
              <a:t> (против А – Т, против Г – Ц) и </a:t>
            </a:r>
            <a:r>
              <a:rPr lang="ru-RU" i="1" dirty="0" err="1">
                <a:solidFill>
                  <a:srgbClr val="FF0000"/>
                </a:solidFill>
                <a:latin typeface="+mn-lt"/>
              </a:rPr>
              <a:t>антипараллельно</a:t>
            </a:r>
            <a:r>
              <a:rPr lang="ru-RU" i="1" dirty="0">
                <a:solidFill>
                  <a:srgbClr val="FF0000"/>
                </a:solidFill>
                <a:latin typeface="+mn-lt"/>
              </a:rPr>
              <a:t> (против 3' атома углерода одной цепи 5'-атом углерода другой)</a:t>
            </a:r>
            <a:r>
              <a:rPr lang="ru-RU" dirty="0">
                <a:solidFill>
                  <a:srgbClr val="FF0000"/>
                </a:solidFill>
                <a:latin typeface="+mn-lt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Какова длина отрезка молекулы ДНК, состоящей из 100 пар нуклеотидов?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Длина 10 пар (одного витка) равна 3,4 нм, значит 100 пар – 34 нм.</a:t>
            </a:r>
            <a:endParaRPr lang="ru-RU" dirty="0">
              <a:solidFill>
                <a:srgbClr val="FF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Какой отрезок ДНК будет при нагревании денатурировать быстрее: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ААААТТТТ  или ГГГГЦЦЦЦ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ТТТТАААА         ЦЦЦЦГГГГ?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Первый, так как удерживается 16 водородными связями а второй – 24 водородными связями.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39750" y="357188"/>
            <a:ext cx="820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FF3300"/>
                </a:solidFill>
                <a:latin typeface="+mn-lt"/>
              </a:rPr>
              <a:t>ДНК: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8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8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8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81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81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81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81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813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813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571500" y="993775"/>
            <a:ext cx="8072438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Когда и кем была определена структура молекулы ДНК?</a:t>
            </a:r>
          </a:p>
          <a:p>
            <a:r>
              <a:rPr lang="ru-RU" i="1">
                <a:solidFill>
                  <a:srgbClr val="FF0000"/>
                </a:solidFill>
              </a:rPr>
              <a:t>В 1953 г. американским биологом Дж.Уотсоном и английским физиком Ф.Криком.</a:t>
            </a:r>
            <a:endParaRPr lang="en-US" i="1">
              <a:solidFill>
                <a:srgbClr val="FF0000"/>
              </a:solidFill>
            </a:endParaRPr>
          </a:p>
          <a:p>
            <a:r>
              <a:rPr lang="ru-RU"/>
              <a:t>Сформулируйте правила Э.Чаргаффа:</a:t>
            </a:r>
          </a:p>
          <a:p>
            <a:r>
              <a:rPr lang="ru-RU" i="1">
                <a:solidFill>
                  <a:srgbClr val="FF0000"/>
                </a:solidFill>
              </a:rPr>
              <a:t>В любом фрагменте ДНК содержание остатков гуанина всегда точно соответствует содержанию цитозина, а аденина — тимину.</a:t>
            </a:r>
          </a:p>
          <a:p>
            <a:r>
              <a:rPr lang="ru-RU"/>
              <a:t>Каков диаметр молекулы ДНК?</a:t>
            </a:r>
          </a:p>
          <a:p>
            <a:r>
              <a:rPr lang="ru-RU" i="1">
                <a:solidFill>
                  <a:srgbClr val="FF0000"/>
                </a:solidFill>
              </a:rPr>
              <a:t>Диаметр двойной спирали ДНК — 2 нм.</a:t>
            </a:r>
          </a:p>
          <a:p>
            <a:r>
              <a:rPr lang="ru-RU"/>
              <a:t>Сколько пар нуклеотидов в одном витке спирали и какова длина одного витка спирали ДНК?</a:t>
            </a:r>
          </a:p>
          <a:p>
            <a:r>
              <a:rPr lang="ru-RU" i="1">
                <a:solidFill>
                  <a:srgbClr val="FF0000"/>
                </a:solidFill>
              </a:rPr>
              <a:t>Шаг общей спирали, на который приходится 10 пар нуклеотидов — 3,4 нм.</a:t>
            </a:r>
          </a:p>
          <a:p>
            <a:r>
              <a:rPr lang="ru-RU"/>
              <a:t>Какова длина одной молекулы ДНК и 46 молекул, находящихся в ядре клетки человека?</a:t>
            </a:r>
          </a:p>
          <a:p>
            <a:r>
              <a:rPr lang="ru-RU" i="1">
                <a:solidFill>
                  <a:srgbClr val="FF0000"/>
                </a:solidFill>
              </a:rPr>
              <a:t>Длина молекулы — до нескольких сантиметров. В ядре клетки человека общая длина 46 молекул ДНК около 1 м.</a:t>
            </a:r>
          </a:p>
          <a:p>
            <a:r>
              <a:rPr lang="ru-RU"/>
              <a:t>Какие функции выполняют молекулы ДНК?</a:t>
            </a:r>
          </a:p>
          <a:p>
            <a:r>
              <a:rPr lang="ru-RU" i="1">
                <a:solidFill>
                  <a:srgbClr val="FF0000"/>
                </a:solidFill>
              </a:rPr>
              <a:t>Отвечают за хранение, реализацию и передачу генетической информации дочерним клеткам.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39750" y="357188"/>
            <a:ext cx="820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FF3300"/>
                </a:solidFill>
                <a:latin typeface="+mn-lt"/>
              </a:rPr>
              <a:t>ДНК: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8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8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8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81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81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642938" y="1200150"/>
            <a:ext cx="78581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Нуклеотиды РНК состоят из трех компонентов:</a:t>
            </a:r>
          </a:p>
          <a:p>
            <a:r>
              <a:rPr lang="ru-RU" i="1">
                <a:solidFill>
                  <a:srgbClr val="FF0000"/>
                </a:solidFill>
              </a:rPr>
              <a:t>Углевода, азотистого основания и остатка фосфорной кислоты.</a:t>
            </a:r>
          </a:p>
          <a:p>
            <a:r>
              <a:rPr lang="ru-RU"/>
              <a:t>Азотистые основание в составе РНК:</a:t>
            </a:r>
          </a:p>
          <a:p>
            <a:r>
              <a:rPr lang="ru-RU" i="1">
                <a:solidFill>
                  <a:srgbClr val="FF0000"/>
                </a:solidFill>
              </a:rPr>
              <a:t>Аденин, урацил, гуанин, цитозин.</a:t>
            </a:r>
          </a:p>
          <a:p>
            <a:r>
              <a:rPr lang="ru-RU"/>
              <a:t>Углевод в составе РНК:</a:t>
            </a:r>
          </a:p>
          <a:p>
            <a:r>
              <a:rPr lang="ru-RU" i="1">
                <a:solidFill>
                  <a:srgbClr val="FF0000"/>
                </a:solidFill>
              </a:rPr>
              <a:t>Рибоза.</a:t>
            </a:r>
          </a:p>
          <a:p>
            <a:r>
              <a:rPr lang="ru-RU"/>
              <a:t>Различают три вида РНК:</a:t>
            </a:r>
          </a:p>
          <a:p>
            <a:r>
              <a:rPr lang="ru-RU" i="1">
                <a:solidFill>
                  <a:srgbClr val="FF0000"/>
                </a:solidFill>
              </a:rPr>
              <a:t>Информационные РНК (иРНК), транспортные РНК (тРНК), рибосомные РНК (рРНК).</a:t>
            </a:r>
          </a:p>
          <a:p>
            <a:r>
              <a:rPr lang="ru-RU"/>
              <a:t>Информационные РНК отвечают:</a:t>
            </a:r>
          </a:p>
          <a:p>
            <a:r>
              <a:rPr lang="ru-RU" i="1">
                <a:solidFill>
                  <a:srgbClr val="FF0000"/>
                </a:solidFill>
              </a:rPr>
              <a:t>За перенос информации о белке из ядра в цитоплазму.</a:t>
            </a:r>
          </a:p>
          <a:p>
            <a:r>
              <a:rPr lang="ru-RU"/>
              <a:t>Транспортные РНК отвечают:</a:t>
            </a:r>
          </a:p>
          <a:p>
            <a:r>
              <a:rPr lang="ru-RU" i="1">
                <a:solidFill>
                  <a:srgbClr val="FF0000"/>
                </a:solidFill>
              </a:rPr>
              <a:t>За транспорт аминокислот в рибосомы.</a:t>
            </a:r>
          </a:p>
          <a:p>
            <a:r>
              <a:rPr lang="ru-RU"/>
              <a:t>Рибосомные РНК отвечают:</a:t>
            </a:r>
          </a:p>
          <a:p>
            <a:r>
              <a:rPr lang="ru-RU" i="1">
                <a:solidFill>
                  <a:srgbClr val="FF0000"/>
                </a:solidFill>
              </a:rPr>
              <a:t>Входят в состав рибосом, рибосомы отвечаю за синтез белка.</a:t>
            </a:r>
          </a:p>
          <a:p>
            <a:r>
              <a:rPr lang="ru-RU"/>
              <a:t>РНК содержится:</a:t>
            </a:r>
          </a:p>
          <a:p>
            <a:r>
              <a:rPr lang="ru-RU" i="1">
                <a:solidFill>
                  <a:srgbClr val="FF0000"/>
                </a:solidFill>
              </a:rPr>
              <a:t>В ядре, цитоплазме, рибосомах, митохондриях и пластидах.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39750" y="357188"/>
            <a:ext cx="820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FF3300"/>
                </a:solidFill>
                <a:latin typeface="+mn-lt"/>
              </a:rPr>
              <a:t>РНК, АТФ, витамины: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5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5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54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54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54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54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54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54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54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54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54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54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547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0547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0547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428625" y="1262063"/>
            <a:ext cx="835818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По химической природе АТФ:</a:t>
            </a:r>
          </a:p>
          <a:p>
            <a:r>
              <a:rPr lang="ru-RU" i="1">
                <a:solidFill>
                  <a:srgbClr val="FF0000"/>
                </a:solidFill>
              </a:rPr>
              <a:t>Нуклеотид с тремя остатками фосфорной кислоты.</a:t>
            </a:r>
            <a:r>
              <a:rPr lang="ru-RU" i="1" baseline="-25000">
                <a:solidFill>
                  <a:srgbClr val="FF0000"/>
                </a:solidFill>
              </a:rPr>
              <a:t>.</a:t>
            </a:r>
          </a:p>
          <a:p>
            <a:r>
              <a:rPr lang="ru-RU"/>
              <a:t>Углевод в составе АТФ:</a:t>
            </a:r>
          </a:p>
          <a:p>
            <a:r>
              <a:rPr lang="ru-RU" i="1">
                <a:solidFill>
                  <a:srgbClr val="FF0000"/>
                </a:solidFill>
              </a:rPr>
              <a:t>Рибоза.</a:t>
            </a:r>
          </a:p>
          <a:p>
            <a:r>
              <a:rPr lang="ru-RU"/>
              <a:t>Азотистое основание в составе АТФ:</a:t>
            </a:r>
          </a:p>
          <a:p>
            <a:r>
              <a:rPr lang="ru-RU" i="1">
                <a:solidFill>
                  <a:srgbClr val="FF0000"/>
                </a:solidFill>
              </a:rPr>
              <a:t>Аденин.</a:t>
            </a:r>
          </a:p>
          <a:p>
            <a:r>
              <a:rPr lang="ru-RU"/>
              <a:t>Гидролиз АТФ до АДФ сопровождается выделением:</a:t>
            </a:r>
            <a:endParaRPr lang="ru-RU" i="1" baseline="-25000">
              <a:solidFill>
                <a:srgbClr val="FF0000"/>
              </a:solidFill>
            </a:endParaRPr>
          </a:p>
          <a:p>
            <a:r>
              <a:rPr lang="ru-RU" i="1">
                <a:solidFill>
                  <a:srgbClr val="FF0000"/>
                </a:solidFill>
              </a:rPr>
              <a:t>40 кДж энергии.</a:t>
            </a:r>
          </a:p>
          <a:p>
            <a:r>
              <a:rPr lang="ru-RU"/>
              <a:t>Гидролиз АДФ до АМФ сопровождается выделением:</a:t>
            </a:r>
          </a:p>
          <a:p>
            <a:r>
              <a:rPr lang="ru-RU" i="1">
                <a:solidFill>
                  <a:srgbClr val="FF0000"/>
                </a:solidFill>
              </a:rPr>
              <a:t>40 кДж энергии.</a:t>
            </a:r>
            <a:endParaRPr lang="ru-RU"/>
          </a:p>
          <a:p>
            <a:r>
              <a:rPr lang="ru-RU"/>
              <a:t>Связи, богатые энергией в молекуле АТФ называются:</a:t>
            </a:r>
          </a:p>
          <a:p>
            <a:r>
              <a:rPr lang="ru-RU" i="1">
                <a:solidFill>
                  <a:srgbClr val="FF0000"/>
                </a:solidFill>
              </a:rPr>
              <a:t>Макроэргические.</a:t>
            </a:r>
          </a:p>
          <a:p>
            <a:r>
              <a:rPr lang="ru-RU"/>
              <a:t>Макроэргических связей в молекуле АДФ:</a:t>
            </a:r>
            <a:endParaRPr lang="ru-RU" i="1">
              <a:solidFill>
                <a:srgbClr val="FF0000"/>
              </a:solidFill>
            </a:endParaRPr>
          </a:p>
          <a:p>
            <a:r>
              <a:rPr lang="ru-RU" i="1">
                <a:solidFill>
                  <a:srgbClr val="FF0000"/>
                </a:solidFill>
              </a:rPr>
              <a:t>Одна, 40 кДж.</a:t>
            </a:r>
            <a:endParaRPr lang="ru-RU"/>
          </a:p>
          <a:p>
            <a:r>
              <a:rPr lang="ru-RU"/>
              <a:t>Энергия АТФ используется:</a:t>
            </a:r>
          </a:p>
          <a:p>
            <a:r>
              <a:rPr lang="ru-RU" i="1">
                <a:solidFill>
                  <a:srgbClr val="FF0000"/>
                </a:solidFill>
              </a:rPr>
              <a:t>Для мышечной работы, реакций биосинтеза, транспорта молекул.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39750" y="357188"/>
            <a:ext cx="820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FF3300"/>
                </a:solidFill>
                <a:latin typeface="+mn-lt"/>
              </a:rPr>
              <a:t>РНК, АТФ, витамины: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8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8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8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81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81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81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81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813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813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428625" y="928688"/>
            <a:ext cx="8286750" cy="516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Какие элементы относятся к элементам 1-й группы? 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С, Н, О, </a:t>
            </a:r>
            <a:r>
              <a:rPr lang="en-US" i="1" dirty="0">
                <a:solidFill>
                  <a:srgbClr val="FF0000"/>
                </a:solidFill>
                <a:latin typeface="+mn-lt"/>
              </a:rPr>
              <a:t>N</a:t>
            </a:r>
            <a:r>
              <a:rPr lang="ru-RU" i="1" dirty="0">
                <a:solidFill>
                  <a:srgbClr val="FF0000"/>
                </a:solidFill>
                <a:latin typeface="+mn-lt"/>
              </a:rPr>
              <a:t>.</a:t>
            </a:r>
            <a:r>
              <a:rPr lang="ru-RU" i="1" baseline="-25000" dirty="0">
                <a:solidFill>
                  <a:srgbClr val="FF0000"/>
                </a:solidFill>
                <a:latin typeface="+mn-lt"/>
              </a:rPr>
              <a:t>.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Какие элементы относятся к элементам </a:t>
            </a:r>
            <a:r>
              <a:rPr lang="en-US" dirty="0">
                <a:latin typeface="+mn-lt"/>
              </a:rPr>
              <a:t>2</a:t>
            </a:r>
            <a:r>
              <a:rPr lang="ru-RU" dirty="0">
                <a:latin typeface="+mn-lt"/>
              </a:rPr>
              <a:t>-</a:t>
            </a:r>
            <a:r>
              <a:rPr lang="ru-RU" dirty="0" err="1">
                <a:latin typeface="+mn-lt"/>
              </a:rPr>
              <a:t>й</a:t>
            </a:r>
            <a:r>
              <a:rPr lang="ru-RU" dirty="0">
                <a:latin typeface="+mn-lt"/>
              </a:rPr>
              <a:t> группы? :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rgbClr val="FF0000"/>
                </a:solidFill>
                <a:latin typeface="+mn-lt"/>
              </a:rPr>
              <a:t>K, Na, Ca, Mg, S, P, </a:t>
            </a:r>
            <a:r>
              <a:rPr lang="en-US" i="1" dirty="0" err="1">
                <a:solidFill>
                  <a:srgbClr val="FF0000"/>
                </a:solidFill>
                <a:latin typeface="+mn-lt"/>
              </a:rPr>
              <a:t>Cl</a:t>
            </a:r>
            <a:r>
              <a:rPr lang="en-US" i="1" dirty="0">
                <a:solidFill>
                  <a:srgbClr val="FF0000"/>
                </a:solidFill>
                <a:latin typeface="+mn-lt"/>
              </a:rPr>
              <a:t>, Fe</a:t>
            </a:r>
            <a:r>
              <a:rPr lang="ru-RU" i="1" dirty="0">
                <a:solidFill>
                  <a:srgbClr val="FF0000"/>
                </a:solidFill>
                <a:latin typeface="+mn-lt"/>
              </a:rPr>
              <a:t>.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Сколько процентов от массы приходится на элементы 1 и 2 группы: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Элементы 1-й группы – 98%, элементы 2-й группы – 2%.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Какие элементы называются макроэлементами?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Элементы, количество которых составляет до 0,001% от массы тела, называются макроэлементами.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Какие элементы называются микро- и </a:t>
            </a:r>
            <a:r>
              <a:rPr lang="ru-RU" dirty="0" err="1">
                <a:latin typeface="+mn-lt"/>
              </a:rPr>
              <a:t>ультрамикроэлементами</a:t>
            </a:r>
            <a:r>
              <a:rPr lang="ru-RU" dirty="0">
                <a:latin typeface="+mn-lt"/>
              </a:rPr>
              <a:t>?</a:t>
            </a:r>
            <a:endParaRPr lang="en-US" dirty="0">
              <a:latin typeface="+mn-lt"/>
            </a:endParaRP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Элементы, на долю которых приходится от 0,001 до 0,000001%, – микроэлементами, а элементы, содержание которых не превышает 0,000001%, – </a:t>
            </a:r>
            <a:r>
              <a:rPr lang="ru-RU" i="1" dirty="0" err="1">
                <a:solidFill>
                  <a:srgbClr val="FF0000"/>
                </a:solidFill>
                <a:latin typeface="+mn-lt"/>
              </a:rPr>
              <a:t>ультрамикроэлементами</a:t>
            </a:r>
            <a:r>
              <a:rPr lang="ru-RU" i="1" dirty="0">
                <a:solidFill>
                  <a:srgbClr val="FF0000"/>
                </a:solidFill>
                <a:latin typeface="+mn-lt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Почему молекула воды – диполь?</a:t>
            </a:r>
          </a:p>
          <a:p>
            <a:pPr indent="-18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Более электроотрицательный атом кислорода притягивает электроны атомов водорода сильнее, в результате общие пары электронов смещены в молекуле воды в его сторону.</a:t>
            </a:r>
            <a:endParaRPr lang="en-US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539750" y="357188"/>
            <a:ext cx="820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FF3300"/>
                </a:solidFill>
                <a:latin typeface="+mn-lt"/>
              </a:rPr>
              <a:t>Химический состав клетки: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8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8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8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81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81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428625" y="993775"/>
            <a:ext cx="8215313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Витамины необходимы для нормального обмена веществ, так как:</a:t>
            </a:r>
          </a:p>
          <a:p>
            <a:r>
              <a:rPr lang="ru-RU" i="1">
                <a:solidFill>
                  <a:srgbClr val="FF0000"/>
                </a:solidFill>
              </a:rPr>
              <a:t>Соединяясь с белками в качестве коферментов, они приводят к образованию ферментов.</a:t>
            </a:r>
            <a:r>
              <a:rPr lang="ru-RU" i="1" baseline="-25000">
                <a:solidFill>
                  <a:srgbClr val="FF0000"/>
                </a:solidFill>
              </a:rPr>
              <a:t>.</a:t>
            </a:r>
          </a:p>
          <a:p>
            <a:r>
              <a:rPr lang="ru-RU"/>
              <a:t>Коферменты:</a:t>
            </a:r>
          </a:p>
          <a:p>
            <a:r>
              <a:rPr lang="ru-RU" i="1">
                <a:solidFill>
                  <a:srgbClr val="FF0000"/>
                </a:solidFill>
              </a:rPr>
              <a:t>Витамины и другие малые органические молекулы, ионы металлов, которые соединяясь с белками приводят к образованию ферментов.</a:t>
            </a:r>
          </a:p>
          <a:p>
            <a:r>
              <a:rPr lang="ru-RU"/>
              <a:t>Жирорастворимые витамины:</a:t>
            </a:r>
          </a:p>
          <a:p>
            <a:r>
              <a:rPr lang="ru-RU" i="1">
                <a:solidFill>
                  <a:srgbClr val="FF0000"/>
                </a:solidFill>
              </a:rPr>
              <a:t>А, </a:t>
            </a:r>
            <a:r>
              <a:rPr lang="en-US" i="1">
                <a:solidFill>
                  <a:srgbClr val="FF0000"/>
                </a:solidFill>
              </a:rPr>
              <a:t>D</a:t>
            </a:r>
            <a:r>
              <a:rPr lang="ru-RU" i="1">
                <a:solidFill>
                  <a:srgbClr val="FF0000"/>
                </a:solidFill>
              </a:rPr>
              <a:t>, Е, К. </a:t>
            </a:r>
            <a:endParaRPr lang="en-US" i="1">
              <a:solidFill>
                <a:srgbClr val="FF0000"/>
              </a:solidFill>
            </a:endParaRPr>
          </a:p>
          <a:p>
            <a:r>
              <a:rPr lang="ru-RU"/>
              <a:t>В каких изученных молекулах встречается углевод рибоза? </a:t>
            </a:r>
          </a:p>
          <a:p>
            <a:r>
              <a:rPr lang="ru-RU" i="1">
                <a:solidFill>
                  <a:srgbClr val="FF0000"/>
                </a:solidFill>
              </a:rPr>
              <a:t>РНК, АТФ</a:t>
            </a:r>
          </a:p>
          <a:p>
            <a:r>
              <a:rPr lang="ru-RU"/>
              <a:t>Азотистое основание аденин входит в состав: </a:t>
            </a:r>
          </a:p>
          <a:p>
            <a:r>
              <a:rPr lang="ru-RU" i="1">
                <a:solidFill>
                  <a:srgbClr val="FF0000"/>
                </a:solidFill>
              </a:rPr>
              <a:t>ДНК, РНК, АТФ</a:t>
            </a:r>
          </a:p>
          <a:p>
            <a:r>
              <a:rPr lang="ru-RU"/>
              <a:t>Остатки фосфорной кислоты входят в состав: </a:t>
            </a:r>
          </a:p>
          <a:p>
            <a:r>
              <a:rPr lang="ru-RU" i="1">
                <a:solidFill>
                  <a:srgbClr val="FF0000"/>
                </a:solidFill>
              </a:rPr>
              <a:t>ДНК, РНК, АТФ</a:t>
            </a:r>
          </a:p>
          <a:p>
            <a:r>
              <a:rPr lang="ru-RU"/>
              <a:t>Самые крупные органические молекулы:</a:t>
            </a:r>
          </a:p>
          <a:p>
            <a:r>
              <a:rPr lang="ru-RU" i="1">
                <a:solidFill>
                  <a:srgbClr val="FF0000"/>
                </a:solidFill>
              </a:rPr>
              <a:t>ДНК</a:t>
            </a:r>
          </a:p>
          <a:p>
            <a:r>
              <a:rPr lang="ru-RU"/>
              <a:t>Молекулы-полимеры:</a:t>
            </a:r>
          </a:p>
          <a:p>
            <a:r>
              <a:rPr lang="ru-RU" i="1">
                <a:solidFill>
                  <a:srgbClr val="FF0000"/>
                </a:solidFill>
              </a:rPr>
              <a:t>Нуклеиновые кислоты, полисахариды, белки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39750" y="357188"/>
            <a:ext cx="820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FF3300"/>
                </a:solidFill>
                <a:latin typeface="+mn-lt"/>
              </a:rPr>
              <a:t>РНК, АТФ, витамины: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9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98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98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798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798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57188" y="857250"/>
            <a:ext cx="85725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-18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Какие вещества относятся к гидрофильным веществам?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Вода легко растворяет ионные соединения (соли, кислоты, основания). Хорошо растворяются в воде и некоторые </a:t>
            </a:r>
            <a:r>
              <a:rPr lang="ru-RU" i="1" dirty="0" err="1">
                <a:solidFill>
                  <a:srgbClr val="FF0000"/>
                </a:solidFill>
                <a:latin typeface="+mn-lt"/>
              </a:rPr>
              <a:t>неионные</a:t>
            </a:r>
            <a:r>
              <a:rPr lang="ru-RU" i="1" dirty="0">
                <a:solidFill>
                  <a:srgbClr val="FF0000"/>
                </a:solidFill>
                <a:latin typeface="+mn-lt"/>
              </a:rPr>
              <a:t>, но полярные соединения, т. е. в молекуле которых присутствуют заряженные (полярные) группы, например сахара, простые спирты, аминокислоты.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Почему липиды нерастворимы в воде?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Молекулы липидов не имеют заряда, не гидратируются.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Почему воду относят к веществам с большой теплоемкостью? Какое это имеет значение для организмов?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Вода способна поглощать тепловую энергию при минимальном повышении собственной температуры. Большая теплоемкость воды защищает ткани организма от быстрого и сильного повышения температуры.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Как происходит регуляция теплоотдачи с помощью воды?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Многие организмы охлаждаются, испаряя воду (транспирация у растений, потоотделение у животных).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Какое значение имеет высокая теплопроводность воды?</a:t>
            </a:r>
          </a:p>
          <a:p>
            <a:pPr indent="-18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Обеспечивает равномерное распределение тепла по всему организму.</a:t>
            </a:r>
          </a:p>
          <a:p>
            <a:pPr indent="-18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Почему твердый лед легче, чем жидкая вода?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Плотность воды в твердом состоянии меньше чем в жидком, благодаря этому лед образуется на поверхности воды.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39750" y="357188"/>
            <a:ext cx="820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FF3300"/>
                </a:solidFill>
                <a:latin typeface="+mn-lt"/>
              </a:rPr>
              <a:t>Химический состав клетки: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8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8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8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81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81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428625" y="928688"/>
            <a:ext cx="828675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Каков заряд снаружи мембраны и под мембраной? 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Снаружи мембраны положительный заряд, под мембраной – отрицательный. 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Чем определяется кислотность или </a:t>
            </a:r>
            <a:r>
              <a:rPr lang="ru-RU" dirty="0" err="1">
                <a:latin typeface="+mn-lt"/>
              </a:rPr>
              <a:t>основность</a:t>
            </a:r>
            <a:r>
              <a:rPr lang="ru-RU" dirty="0">
                <a:latin typeface="+mn-lt"/>
              </a:rPr>
              <a:t> раствора?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Кислотность или </a:t>
            </a:r>
            <a:r>
              <a:rPr lang="ru-RU" i="1" dirty="0" err="1">
                <a:solidFill>
                  <a:srgbClr val="FF0000"/>
                </a:solidFill>
                <a:latin typeface="+mn-lt"/>
              </a:rPr>
              <a:t>основность</a:t>
            </a:r>
            <a:r>
              <a:rPr lang="ru-RU" i="1" dirty="0">
                <a:solidFill>
                  <a:srgbClr val="FF0000"/>
                </a:solidFill>
                <a:latin typeface="+mn-lt"/>
              </a:rPr>
              <a:t> раствора определяется концентрацией в нем ионов Н</a:t>
            </a:r>
            <a:r>
              <a:rPr lang="ru-RU" i="1" baseline="30000" dirty="0">
                <a:solidFill>
                  <a:srgbClr val="FF0000"/>
                </a:solidFill>
                <a:latin typeface="+mn-lt"/>
              </a:rPr>
              <a:t>+</a:t>
            </a:r>
            <a:r>
              <a:rPr lang="ru-RU" i="1" dirty="0">
                <a:solidFill>
                  <a:srgbClr val="FF0000"/>
                </a:solidFill>
                <a:latin typeface="+mn-lt"/>
              </a:rPr>
              <a:t>. 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Что такое </a:t>
            </a:r>
            <a:r>
              <a:rPr lang="ru-RU" dirty="0" err="1">
                <a:latin typeface="+mn-lt"/>
              </a:rPr>
              <a:t>буферность</a:t>
            </a:r>
            <a:r>
              <a:rPr lang="ru-RU" dirty="0">
                <a:latin typeface="+mn-lt"/>
              </a:rPr>
              <a:t>?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Способность клетки поддерживать </a:t>
            </a:r>
            <a:r>
              <a:rPr lang="ru-RU" i="1" dirty="0" err="1">
                <a:solidFill>
                  <a:srgbClr val="FF0000"/>
                </a:solidFill>
                <a:latin typeface="+mn-lt"/>
              </a:rPr>
              <a:t>рН</a:t>
            </a:r>
            <a:r>
              <a:rPr lang="ru-RU" i="1" dirty="0">
                <a:solidFill>
                  <a:srgbClr val="FF0000"/>
                </a:solidFill>
                <a:latin typeface="+mn-lt"/>
              </a:rPr>
              <a:t> на уровне 7,0 -7,4.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Как при низком </a:t>
            </a:r>
            <a:r>
              <a:rPr lang="ru-RU" dirty="0" err="1">
                <a:latin typeface="+mn-lt"/>
              </a:rPr>
              <a:t>рН</a:t>
            </a:r>
            <a:r>
              <a:rPr lang="ru-RU" dirty="0">
                <a:latin typeface="+mn-lt"/>
              </a:rPr>
              <a:t> отреагирует фосфатная буферная система?</a:t>
            </a:r>
          </a:p>
          <a:p>
            <a:pPr indent="18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  <a:latin typeface="+mn-lt"/>
              </a:rPr>
              <a:t>Фосфатная буферная система: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aseline="-25000" dirty="0">
                <a:solidFill>
                  <a:srgbClr val="FF0000"/>
                </a:solidFill>
                <a:latin typeface="+mn-lt"/>
              </a:rPr>
              <a:t>Низкий </a:t>
            </a:r>
            <a:r>
              <a:rPr lang="en-US" baseline="-25000" dirty="0">
                <a:solidFill>
                  <a:srgbClr val="FF0000"/>
                </a:solidFill>
                <a:latin typeface="+mn-lt"/>
              </a:rPr>
              <a:t>pH</a:t>
            </a:r>
            <a:r>
              <a:rPr lang="ru-RU" baseline="-25000" dirty="0">
                <a:solidFill>
                  <a:srgbClr val="FF0000"/>
                </a:solidFill>
                <a:latin typeface="+mn-lt"/>
              </a:rPr>
              <a:t>					Высокий </a:t>
            </a:r>
            <a:r>
              <a:rPr lang="ru-RU" baseline="-25000" dirty="0" err="1">
                <a:solidFill>
                  <a:srgbClr val="FF0000"/>
                </a:solidFill>
                <a:latin typeface="+mn-lt"/>
              </a:rPr>
              <a:t>pH</a:t>
            </a:r>
            <a:endParaRPr lang="ru-RU" dirty="0">
              <a:solidFill>
                <a:srgbClr val="FF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  <a:latin typeface="+mn-lt"/>
              </a:rPr>
              <a:t>НРО</a:t>
            </a:r>
            <a:r>
              <a:rPr lang="ru-RU" baseline="-25000" dirty="0">
                <a:solidFill>
                  <a:srgbClr val="FF0000"/>
                </a:solidFill>
                <a:latin typeface="+mn-lt"/>
              </a:rPr>
              <a:t>4</a:t>
            </a:r>
            <a:r>
              <a:rPr lang="ru-RU" baseline="30000" dirty="0">
                <a:solidFill>
                  <a:srgbClr val="FF0000"/>
                </a:solidFill>
                <a:latin typeface="+mn-lt"/>
              </a:rPr>
              <a:t>2-</a:t>
            </a:r>
            <a:r>
              <a:rPr lang="ru-RU" dirty="0">
                <a:solidFill>
                  <a:srgbClr val="FF0000"/>
                </a:solidFill>
                <a:latin typeface="+mn-lt"/>
              </a:rPr>
              <a:t> + Н</a:t>
            </a:r>
            <a:r>
              <a:rPr lang="ru-RU" baseline="30000" dirty="0">
                <a:solidFill>
                  <a:srgbClr val="FF0000"/>
                </a:solidFill>
                <a:latin typeface="+mn-lt"/>
              </a:rPr>
              <a:t>+				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H</a:t>
            </a:r>
            <a:r>
              <a:rPr lang="ru-RU" baseline="-25000" dirty="0">
                <a:solidFill>
                  <a:srgbClr val="FF0000"/>
                </a:solidFill>
                <a:latin typeface="+mn-lt"/>
              </a:rPr>
              <a:t>2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PO</a:t>
            </a:r>
            <a:r>
              <a:rPr lang="ru-RU" baseline="-25000" dirty="0">
                <a:solidFill>
                  <a:srgbClr val="FF0000"/>
                </a:solidFill>
                <a:latin typeface="+mn-lt"/>
              </a:rPr>
              <a:t>4</a:t>
            </a:r>
            <a:r>
              <a:rPr lang="ru-RU" baseline="30000" dirty="0">
                <a:solidFill>
                  <a:srgbClr val="FF0000"/>
                </a:solidFill>
                <a:latin typeface="+mn-lt"/>
              </a:rPr>
              <a:t>-</a:t>
            </a:r>
            <a:endParaRPr lang="ru-RU" dirty="0">
              <a:solidFill>
                <a:srgbClr val="FF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rgbClr val="FF0000"/>
                </a:solidFill>
                <a:latin typeface="+mn-lt"/>
              </a:rPr>
              <a:t>Гидрофосфат</a:t>
            </a:r>
            <a:r>
              <a:rPr lang="ru-RU" dirty="0">
                <a:solidFill>
                  <a:srgbClr val="FF0000"/>
                </a:solidFill>
                <a:latin typeface="+mn-lt"/>
              </a:rPr>
              <a:t> — ион			</a:t>
            </a:r>
            <a:r>
              <a:rPr lang="ru-RU" dirty="0" err="1">
                <a:solidFill>
                  <a:srgbClr val="FF0000"/>
                </a:solidFill>
                <a:latin typeface="+mn-lt"/>
              </a:rPr>
              <a:t>Дигидрофосфат</a:t>
            </a:r>
            <a:r>
              <a:rPr lang="ru-RU" dirty="0">
                <a:solidFill>
                  <a:srgbClr val="FF0000"/>
                </a:solidFill>
                <a:latin typeface="+mn-lt"/>
              </a:rPr>
              <a:t> — </a:t>
            </a:r>
            <a:r>
              <a:rPr lang="ru-RU" dirty="0" err="1">
                <a:solidFill>
                  <a:srgbClr val="FF0000"/>
                </a:solidFill>
                <a:latin typeface="+mn-lt"/>
              </a:rPr>
              <a:t>ион</a:t>
            </a:r>
            <a:endParaRPr lang="ru-RU" dirty="0">
              <a:solidFill>
                <a:srgbClr val="FF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Как при высоком </a:t>
            </a:r>
            <a:r>
              <a:rPr lang="ru-RU" dirty="0" err="1">
                <a:latin typeface="+mn-lt"/>
              </a:rPr>
              <a:t>рН</a:t>
            </a:r>
            <a:r>
              <a:rPr lang="ru-RU" dirty="0">
                <a:latin typeface="+mn-lt"/>
              </a:rPr>
              <a:t> отреагирует бикарбонатная буферная система?</a:t>
            </a:r>
          </a:p>
          <a:p>
            <a:pPr indent="18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410FA"/>
                </a:solidFill>
                <a:latin typeface="+mn-lt"/>
              </a:rPr>
              <a:t>Бикарбонатная буферная система: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aseline="-25000" dirty="0">
                <a:solidFill>
                  <a:srgbClr val="0410FA"/>
                </a:solidFill>
                <a:latin typeface="+mn-lt"/>
              </a:rPr>
              <a:t>Низкий </a:t>
            </a:r>
            <a:r>
              <a:rPr lang="en-US" baseline="-25000" dirty="0">
                <a:solidFill>
                  <a:srgbClr val="0410FA"/>
                </a:solidFill>
                <a:latin typeface="+mn-lt"/>
              </a:rPr>
              <a:t>pH</a:t>
            </a:r>
            <a:r>
              <a:rPr lang="ru-RU" baseline="30000" dirty="0">
                <a:solidFill>
                  <a:srgbClr val="0410FA"/>
                </a:solidFill>
                <a:latin typeface="+mn-lt"/>
              </a:rPr>
              <a:t> 					</a:t>
            </a:r>
            <a:r>
              <a:rPr lang="ru-RU" baseline="-25000" dirty="0">
                <a:solidFill>
                  <a:srgbClr val="0410FA"/>
                </a:solidFill>
                <a:latin typeface="+mn-lt"/>
              </a:rPr>
              <a:t>Высокий </a:t>
            </a:r>
            <a:r>
              <a:rPr lang="ru-RU" baseline="-25000" dirty="0" err="1">
                <a:solidFill>
                  <a:srgbClr val="0410FA"/>
                </a:solidFill>
                <a:latin typeface="+mn-lt"/>
              </a:rPr>
              <a:t>pH</a:t>
            </a:r>
            <a:endParaRPr lang="ru-RU" dirty="0">
              <a:solidFill>
                <a:srgbClr val="0410FA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410FA"/>
                </a:solidFill>
                <a:latin typeface="+mn-lt"/>
              </a:rPr>
              <a:t>НСО</a:t>
            </a:r>
            <a:r>
              <a:rPr lang="ru-RU" baseline="-25000" dirty="0">
                <a:solidFill>
                  <a:srgbClr val="0410FA"/>
                </a:solidFill>
                <a:latin typeface="+mn-lt"/>
              </a:rPr>
              <a:t>3</a:t>
            </a:r>
            <a:r>
              <a:rPr lang="ru-RU" baseline="30000" dirty="0">
                <a:solidFill>
                  <a:srgbClr val="0410FA"/>
                </a:solidFill>
                <a:latin typeface="+mn-lt"/>
              </a:rPr>
              <a:t>-</a:t>
            </a:r>
            <a:r>
              <a:rPr lang="ru-RU" dirty="0">
                <a:solidFill>
                  <a:srgbClr val="0410FA"/>
                </a:solidFill>
                <a:latin typeface="+mn-lt"/>
              </a:rPr>
              <a:t> + Н</a:t>
            </a:r>
            <a:r>
              <a:rPr lang="ru-RU" baseline="30000" dirty="0">
                <a:solidFill>
                  <a:srgbClr val="0410FA"/>
                </a:solidFill>
                <a:latin typeface="+mn-lt"/>
              </a:rPr>
              <a:t>+				</a:t>
            </a:r>
            <a:r>
              <a:rPr lang="en-US" dirty="0">
                <a:solidFill>
                  <a:srgbClr val="0410FA"/>
                </a:solidFill>
                <a:latin typeface="+mn-lt"/>
              </a:rPr>
              <a:t>H</a:t>
            </a:r>
            <a:r>
              <a:rPr lang="ru-RU" baseline="-25000" dirty="0">
                <a:solidFill>
                  <a:srgbClr val="0410FA"/>
                </a:solidFill>
                <a:latin typeface="+mn-lt"/>
              </a:rPr>
              <a:t>2</a:t>
            </a:r>
            <a:r>
              <a:rPr lang="ru-RU" dirty="0">
                <a:solidFill>
                  <a:srgbClr val="0410FA"/>
                </a:solidFill>
                <a:latin typeface="+mn-lt"/>
              </a:rPr>
              <a:t>С</a:t>
            </a:r>
            <a:r>
              <a:rPr lang="en-US" dirty="0">
                <a:solidFill>
                  <a:srgbClr val="0410FA"/>
                </a:solidFill>
                <a:latin typeface="+mn-lt"/>
              </a:rPr>
              <a:t>O</a:t>
            </a:r>
            <a:r>
              <a:rPr lang="ru-RU" baseline="-25000" dirty="0">
                <a:solidFill>
                  <a:srgbClr val="0410FA"/>
                </a:solidFill>
                <a:latin typeface="+mn-lt"/>
              </a:rPr>
              <a:t>3</a:t>
            </a:r>
            <a:endParaRPr lang="ru-RU" dirty="0">
              <a:solidFill>
                <a:srgbClr val="0410FA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410FA"/>
                </a:solidFill>
                <a:latin typeface="+mn-lt"/>
              </a:rPr>
              <a:t>Гидрокарбонат — ион			Угольная кислота</a:t>
            </a:r>
            <a:endParaRPr lang="ru-RU" dirty="0">
              <a:latin typeface="+mn-lt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928813" y="4357688"/>
            <a:ext cx="3000375" cy="158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>
            <a:off x="2000250" y="5786438"/>
            <a:ext cx="2857500" cy="1587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39750" y="357188"/>
            <a:ext cx="820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FF3300"/>
                </a:solidFill>
                <a:latin typeface="+mn-lt"/>
              </a:rPr>
              <a:t>Химический состав клетки: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8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8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8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81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81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81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81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813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4813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642938" y="857250"/>
            <a:ext cx="785812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Какие элементы входят в состав углеводов? Какова общая формула углеводов?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Углерод, водород и кислород. </a:t>
            </a:r>
            <a:r>
              <a:rPr lang="ru-RU" i="1" dirty="0" err="1">
                <a:solidFill>
                  <a:srgbClr val="FF0000"/>
                </a:solidFill>
                <a:latin typeface="+mn-lt"/>
              </a:rPr>
              <a:t>С</a:t>
            </a:r>
            <a:r>
              <a:rPr lang="ru-RU" i="1" baseline="-25000" dirty="0" err="1">
                <a:solidFill>
                  <a:srgbClr val="FF0000"/>
                </a:solidFill>
                <a:latin typeface="+mn-lt"/>
              </a:rPr>
              <a:t>х</a:t>
            </a:r>
            <a:r>
              <a:rPr lang="ru-RU" i="1" dirty="0">
                <a:solidFill>
                  <a:srgbClr val="FF0000"/>
                </a:solidFill>
                <a:latin typeface="+mn-lt"/>
              </a:rPr>
              <a:t>(Н</a:t>
            </a:r>
            <a:r>
              <a:rPr lang="ru-RU" i="1" baseline="-25000" dirty="0">
                <a:solidFill>
                  <a:srgbClr val="FF0000"/>
                </a:solidFill>
                <a:latin typeface="+mn-lt"/>
              </a:rPr>
              <a:t>2</a:t>
            </a:r>
            <a:r>
              <a:rPr lang="ru-RU" i="1" dirty="0">
                <a:solidFill>
                  <a:srgbClr val="FF0000"/>
                </a:solidFill>
                <a:latin typeface="+mn-lt"/>
              </a:rPr>
              <a:t>О)</a:t>
            </a:r>
            <a:r>
              <a:rPr lang="ru-RU" i="1" baseline="-25000" dirty="0">
                <a:solidFill>
                  <a:srgbClr val="FF0000"/>
                </a:solidFill>
                <a:latin typeface="+mn-lt"/>
              </a:rPr>
              <a:t>у</a:t>
            </a:r>
            <a:r>
              <a:rPr lang="ru-RU" i="1" dirty="0">
                <a:solidFill>
                  <a:srgbClr val="FF0000"/>
                </a:solidFill>
                <a:latin typeface="+mn-lt"/>
              </a:rPr>
              <a:t>, где </a:t>
            </a:r>
            <a:r>
              <a:rPr lang="ru-RU" i="1" dirty="0" err="1">
                <a:solidFill>
                  <a:srgbClr val="FF0000"/>
                </a:solidFill>
                <a:latin typeface="+mn-lt"/>
              </a:rPr>
              <a:t>х</a:t>
            </a:r>
            <a:r>
              <a:rPr lang="ru-RU" i="1" dirty="0">
                <a:solidFill>
                  <a:srgbClr val="FF0000"/>
                </a:solidFill>
                <a:latin typeface="+mn-lt"/>
              </a:rPr>
              <a:t> ≥ у</a:t>
            </a:r>
            <a:r>
              <a:rPr lang="ru-RU" dirty="0">
                <a:solidFill>
                  <a:srgbClr val="FF0000"/>
                </a:solidFill>
                <a:latin typeface="+mn-lt"/>
              </a:rPr>
              <a:t>.</a:t>
            </a:r>
            <a:endParaRPr lang="en-US" i="1" dirty="0">
              <a:solidFill>
                <a:srgbClr val="FF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Какие классы углеводов различают?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Различают три основных класса углеводов: простые – моносахариды, и сложные – олигосахариды и полисахариды.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Назовите важнейшие моносахариды:</a:t>
            </a:r>
          </a:p>
          <a:p>
            <a:pPr indent="-18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Из моносахаридов наибольшее значение для живых организмов имеют рибоза, дезоксирибоза, глюкоза, фруктоза, галактоза. </a:t>
            </a:r>
          </a:p>
          <a:p>
            <a:pPr indent="-18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Назовите важнейшие дисахариды:</a:t>
            </a:r>
          </a:p>
          <a:p>
            <a:pPr indent="-18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Сахароза (тростниковый сахар), мальтоза (солодовый сахар),  лактоза (молочный сахар)</a:t>
            </a:r>
            <a:r>
              <a:rPr lang="ru-RU" dirty="0">
                <a:solidFill>
                  <a:srgbClr val="FF0000"/>
                </a:solidFill>
                <a:latin typeface="+mn-lt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Назовите важнейшие полисахариды: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Крахмал (запасной углевод растений), гликоген (запасной углевод животных), целлюлоза (клеточная стенка растений), хитин (клеточная стенка грибов), муреин (клеточная стенка бактерий).</a:t>
            </a:r>
            <a:endParaRPr lang="ru-RU" dirty="0">
              <a:solidFill>
                <a:srgbClr val="FF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Чем отличаются альфа и </a:t>
            </a:r>
            <a:r>
              <a:rPr lang="ru-RU" dirty="0" err="1">
                <a:latin typeface="+mn-lt"/>
              </a:rPr>
              <a:t>бета-изомеры</a:t>
            </a:r>
            <a:r>
              <a:rPr lang="ru-RU" dirty="0">
                <a:latin typeface="+mn-lt"/>
              </a:rPr>
              <a:t> глюкозы?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Гидроксильная группа при первом атоме углерода может располагаться как под плоскостью цикла (</a:t>
            </a:r>
            <a:r>
              <a:rPr lang="ru-RU" i="1" dirty="0">
                <a:solidFill>
                  <a:srgbClr val="FF0000"/>
                </a:solidFill>
                <a:latin typeface="+mn-lt"/>
                <a:sym typeface="Symbol"/>
              </a:rPr>
              <a:t></a:t>
            </a:r>
            <a:r>
              <a:rPr lang="ru-RU" i="1" dirty="0">
                <a:solidFill>
                  <a:srgbClr val="FF0000"/>
                </a:solidFill>
                <a:latin typeface="+mn-lt"/>
              </a:rPr>
              <a:t>-изомер), так и над ней (</a:t>
            </a:r>
            <a:r>
              <a:rPr lang="ru-RU" i="1" dirty="0">
                <a:solidFill>
                  <a:srgbClr val="FF0000"/>
                </a:solidFill>
                <a:latin typeface="+mn-lt"/>
                <a:sym typeface="Symbol"/>
              </a:rPr>
              <a:t></a:t>
            </a:r>
            <a:r>
              <a:rPr lang="ru-RU" i="1" dirty="0">
                <a:solidFill>
                  <a:srgbClr val="FF0000"/>
                </a:solidFill>
                <a:latin typeface="+mn-lt"/>
              </a:rPr>
              <a:t>-изомер).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39750" y="357188"/>
            <a:ext cx="820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FF3300"/>
                </a:solidFill>
                <a:latin typeface="+mn-lt"/>
              </a:rPr>
              <a:t>Углеводы: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8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8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8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81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81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642938" y="857250"/>
            <a:ext cx="78581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Что известно об энергетической функции углеводов?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Это основная функция, при полном окислении 1 г выделяется 17,6 кДж. Энергии.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В какой форме запасают углеводы растения и животные?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Растения – в форме крахмала, животные – в форме гликогена.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Что известно о структурной функции углеводов?</a:t>
            </a:r>
          </a:p>
          <a:p>
            <a:pPr indent="-18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Клеточная стенка растений состоит из целлюлозы, грибов – из хитина, бактерий – из муреина. 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39750" y="357188"/>
            <a:ext cx="820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FF3300"/>
                </a:solidFill>
                <a:latin typeface="+mn-lt"/>
              </a:rPr>
              <a:t>Углеводы: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500063" y="928688"/>
            <a:ext cx="8143875" cy="557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ru-RU"/>
              <a:t>Какие органические молекулы можно назвать липидами? </a:t>
            </a:r>
          </a:p>
          <a:p>
            <a:pPr>
              <a:lnSpc>
                <a:spcPct val="110000"/>
              </a:lnSpc>
            </a:pPr>
            <a:r>
              <a:rPr lang="ru-RU" i="1">
                <a:solidFill>
                  <a:srgbClr val="FF0000"/>
                </a:solidFill>
              </a:rPr>
              <a:t>Вещества, молекулы которых неполярны и, следовательно, гидрофобны. Они практически нерастворимы в воде, но хорошо растворимы в органических растворителях (бензин, хлороформ, эфир).</a:t>
            </a:r>
            <a:r>
              <a:rPr lang="ru-RU" i="1" baseline="-2500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ru-RU"/>
              <a:t>Что можно сказать о строении жиров?</a:t>
            </a:r>
          </a:p>
          <a:p>
            <a:pPr>
              <a:lnSpc>
                <a:spcPct val="110000"/>
              </a:lnSpc>
            </a:pPr>
            <a:r>
              <a:rPr lang="ru-RU" i="1">
                <a:solidFill>
                  <a:srgbClr val="FF0000"/>
                </a:solidFill>
              </a:rPr>
              <a:t>Жиры состоят из трех остатков высокомолекулярных жирных кислот, присоединенных к одной молекуле трехатомного спирта глицерина. </a:t>
            </a:r>
          </a:p>
          <a:p>
            <a:pPr>
              <a:lnSpc>
                <a:spcPct val="110000"/>
              </a:lnSpc>
            </a:pPr>
            <a:r>
              <a:rPr lang="ru-RU"/>
              <a:t>Что можно сказать о фосфолипидах?</a:t>
            </a:r>
          </a:p>
          <a:p>
            <a:pPr>
              <a:lnSpc>
                <a:spcPct val="110000"/>
              </a:lnSpc>
            </a:pPr>
            <a:r>
              <a:rPr lang="ru-RU" i="1">
                <a:solidFill>
                  <a:srgbClr val="FF0000"/>
                </a:solidFill>
              </a:rPr>
              <a:t>Фосфолипиды по своей структуре сходны с жирами, но в их молекуле один или два остатка жирных кислот замещены остатком фосфорной кислоты. Фосфолипиды являются составным компонентом клеточных мембран.</a:t>
            </a:r>
          </a:p>
          <a:p>
            <a:pPr>
              <a:lnSpc>
                <a:spcPct val="110000"/>
              </a:lnSpc>
            </a:pPr>
            <a:r>
              <a:rPr lang="ru-RU"/>
              <a:t>Что можно сказать о стероидах?</a:t>
            </a:r>
          </a:p>
          <a:p>
            <a:pPr>
              <a:lnSpc>
                <a:spcPct val="110000"/>
              </a:lnSpc>
            </a:pPr>
            <a:r>
              <a:rPr lang="ru-RU" i="1">
                <a:solidFill>
                  <a:srgbClr val="FF0000"/>
                </a:solidFill>
              </a:rPr>
              <a:t>Стероиды – это липиды, не содержащие жирных кислот и имеющие особую структуру. К стероидам относятся гормоны, в частности кортизон, вырабатываемый корой надпочечников, различные половые гормоны, витамины </a:t>
            </a:r>
            <a:r>
              <a:rPr lang="en-US" i="1">
                <a:solidFill>
                  <a:srgbClr val="FF0000"/>
                </a:solidFill>
              </a:rPr>
              <a:t>A</a:t>
            </a:r>
            <a:r>
              <a:rPr lang="ru-RU" i="1">
                <a:solidFill>
                  <a:srgbClr val="FF0000"/>
                </a:solidFill>
              </a:rPr>
              <a:t>, </a:t>
            </a:r>
            <a:r>
              <a:rPr lang="en-US" i="1">
                <a:solidFill>
                  <a:srgbClr val="FF0000"/>
                </a:solidFill>
              </a:rPr>
              <a:t>D</a:t>
            </a:r>
            <a:r>
              <a:rPr lang="ru-RU" i="1">
                <a:solidFill>
                  <a:srgbClr val="FF0000"/>
                </a:solidFill>
              </a:rPr>
              <a:t>, Е, К и ростовые вещества растений. 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39750" y="357188"/>
            <a:ext cx="820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FF3300"/>
                </a:solidFill>
                <a:latin typeface="+mn-lt"/>
              </a:rPr>
              <a:t>Липиды: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8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571500" y="928688"/>
            <a:ext cx="7929563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ru-RU"/>
              <a:t>Почему жиры являются основным запасающим веществом у живых организмов? </a:t>
            </a:r>
          </a:p>
          <a:p>
            <a:pPr>
              <a:lnSpc>
                <a:spcPct val="110000"/>
              </a:lnSpc>
            </a:pPr>
            <a:r>
              <a:rPr lang="ru-RU" i="1">
                <a:solidFill>
                  <a:srgbClr val="FF0000"/>
                </a:solidFill>
              </a:rPr>
              <a:t>При полном окислении 1 г жира выделяется 38,9 кДж энергии. То есть жиры дают более чем в 2 раза больше энергии по сравнению с углеводами. </a:t>
            </a:r>
          </a:p>
          <a:p>
            <a:pPr>
              <a:lnSpc>
                <a:spcPct val="110000"/>
              </a:lnSpc>
            </a:pPr>
            <a:r>
              <a:rPr lang="ru-RU"/>
              <a:t>Кенгуровая крыса не пьет всю жизнь. Как ей это удается?</a:t>
            </a:r>
          </a:p>
          <a:p>
            <a:pPr>
              <a:lnSpc>
                <a:spcPct val="110000"/>
              </a:lnSpc>
            </a:pPr>
            <a:r>
              <a:rPr lang="ru-RU" i="1">
                <a:solidFill>
                  <a:srgbClr val="FF0000"/>
                </a:solidFill>
              </a:rPr>
              <a:t>Использует метаболическую воду. При окислении 1 г жира образуется более 1 г воды. Кроме этого вода есть в пище. </a:t>
            </a:r>
          </a:p>
          <a:p>
            <a:pPr>
              <a:lnSpc>
                <a:spcPct val="110000"/>
              </a:lnSpc>
            </a:pPr>
            <a:r>
              <a:rPr lang="ru-RU"/>
              <a:t>Какие гормоны относятся к липидам?</a:t>
            </a:r>
          </a:p>
          <a:p>
            <a:pPr>
              <a:lnSpc>
                <a:spcPct val="110000"/>
              </a:lnSpc>
            </a:pPr>
            <a:r>
              <a:rPr lang="ru-RU" i="1">
                <a:solidFill>
                  <a:srgbClr val="FF0000"/>
                </a:solidFill>
              </a:rPr>
              <a:t>Кортизон, вырабатываемый корой надпочечников, различные половые гормоны.</a:t>
            </a:r>
          </a:p>
          <a:p>
            <a:pPr>
              <a:lnSpc>
                <a:spcPct val="110000"/>
              </a:lnSpc>
            </a:pPr>
            <a:r>
              <a:rPr lang="ru-RU"/>
              <a:t>Какие липиды выполняют строительную функцию?</a:t>
            </a:r>
          </a:p>
          <a:p>
            <a:pPr>
              <a:lnSpc>
                <a:spcPct val="110000"/>
              </a:lnSpc>
            </a:pPr>
            <a:r>
              <a:rPr lang="ru-RU" i="1">
                <a:solidFill>
                  <a:srgbClr val="FF0000"/>
                </a:solidFill>
              </a:rPr>
              <a:t>Компоненты клеточных мембран: фосфолипиды, липопротеины, гликолипиды, холестерин.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39750" y="357188"/>
            <a:ext cx="820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FF3300"/>
                </a:solidFill>
                <a:latin typeface="+mn-lt"/>
              </a:rPr>
              <a:t>Липиды: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642938" y="885825"/>
            <a:ext cx="785812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Белки – полимеры. Мономеры белков: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20 видов аминокислот. </a:t>
            </a:r>
            <a:endParaRPr lang="en-US" i="1" dirty="0">
              <a:solidFill>
                <a:srgbClr val="FF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Какие аминокислоты называются незаменимыми? Сколько их?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Аминокислоты, которые не могут быть синтезированы в организме называются незаменимыми. 10 аминокислот незаменимы для человека.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Какие группировки придают аминокислоте кислые и основные свойства?</a:t>
            </a:r>
          </a:p>
          <a:p>
            <a:pPr indent="-18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Аминогруппа придает основные свойства – легко присоединяет Н</a:t>
            </a:r>
            <a:r>
              <a:rPr lang="ru-RU" i="1" baseline="30000" dirty="0">
                <a:solidFill>
                  <a:srgbClr val="FF0000"/>
                </a:solidFill>
                <a:latin typeface="+mn-lt"/>
              </a:rPr>
              <a:t>+</a:t>
            </a:r>
            <a:r>
              <a:rPr lang="ru-RU" i="1" dirty="0">
                <a:solidFill>
                  <a:srgbClr val="FF0000"/>
                </a:solidFill>
                <a:latin typeface="+mn-lt"/>
              </a:rPr>
              <a:t>, карбоксильная группа придает кислые свойства – легко отдает Н</a:t>
            </a:r>
            <a:r>
              <a:rPr lang="ru-RU" i="1" baseline="30000" dirty="0">
                <a:solidFill>
                  <a:srgbClr val="FF0000"/>
                </a:solidFill>
                <a:latin typeface="+mn-lt"/>
              </a:rPr>
              <a:t>+</a:t>
            </a:r>
            <a:r>
              <a:rPr lang="ru-RU" i="1" dirty="0">
                <a:solidFill>
                  <a:srgbClr val="FF0000"/>
                </a:solidFill>
                <a:latin typeface="+mn-lt"/>
              </a:rPr>
              <a:t>. </a:t>
            </a:r>
          </a:p>
          <a:p>
            <a:pPr indent="-18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Между какими группировками образуется пептидная связь?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1" dirty="0">
              <a:solidFill>
                <a:srgbClr val="FF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1" dirty="0">
              <a:solidFill>
                <a:srgbClr val="FF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1" dirty="0">
              <a:solidFill>
                <a:srgbClr val="FF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Между аминогруппой одной аминокислоты и карбоксильной группой другой аминокислоты.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Какие белки называются простыми? Сложными?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0000"/>
                </a:solidFill>
                <a:latin typeface="+mn-lt"/>
              </a:rPr>
              <a:t>Простые</a:t>
            </a:r>
            <a:r>
              <a:rPr lang="en-US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i="1" dirty="0">
                <a:solidFill>
                  <a:srgbClr val="FF0000"/>
                </a:solidFill>
                <a:latin typeface="+mn-lt"/>
              </a:rPr>
              <a:t>белки — </a:t>
            </a:r>
            <a:r>
              <a:rPr lang="ru-RU" i="1" dirty="0" err="1">
                <a:solidFill>
                  <a:srgbClr val="FF0000"/>
                </a:solidFill>
                <a:latin typeface="+mn-lt"/>
              </a:rPr>
              <a:t>белки</a:t>
            </a:r>
            <a:r>
              <a:rPr lang="ru-RU" i="1" dirty="0">
                <a:solidFill>
                  <a:srgbClr val="FF0000"/>
                </a:solidFill>
                <a:latin typeface="+mn-lt"/>
              </a:rPr>
              <a:t>, состоящие только из аминокислот, сложные белки – </a:t>
            </a:r>
            <a:r>
              <a:rPr lang="ru-RU" i="1" dirty="0" err="1">
                <a:solidFill>
                  <a:srgbClr val="FF0000"/>
                </a:solidFill>
                <a:latin typeface="+mn-lt"/>
              </a:rPr>
              <a:t>белки</a:t>
            </a:r>
            <a:r>
              <a:rPr lang="ru-RU" i="1" dirty="0">
                <a:solidFill>
                  <a:srgbClr val="FF0000"/>
                </a:solidFill>
                <a:latin typeface="+mn-lt"/>
              </a:rPr>
              <a:t>, содержащие помимо аминокислот еще и небелковую — </a:t>
            </a:r>
            <a:r>
              <a:rPr lang="ru-RU" i="1" dirty="0" err="1">
                <a:solidFill>
                  <a:srgbClr val="FF0000"/>
                </a:solidFill>
                <a:latin typeface="+mn-lt"/>
              </a:rPr>
              <a:t>простетическую</a:t>
            </a:r>
            <a:r>
              <a:rPr lang="ru-RU" i="1" dirty="0">
                <a:solidFill>
                  <a:srgbClr val="FF0000"/>
                </a:solidFill>
                <a:latin typeface="+mn-lt"/>
              </a:rPr>
              <a:t> группу.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63" y="3995738"/>
            <a:ext cx="357187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39750" y="357188"/>
            <a:ext cx="820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FF3300"/>
                </a:solidFill>
                <a:latin typeface="+mn-lt"/>
              </a:rPr>
              <a:t>Белки: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81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81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81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Другая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3749</TotalTime>
  <Words>2348</Words>
  <Application>Microsoft Office PowerPoint</Application>
  <PresentationFormat>Экран (4:3)</PresentationFormat>
  <Paragraphs>244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Times New Roman</vt:lpstr>
      <vt:lpstr>Wingdings 2</vt:lpstr>
      <vt:lpstr>Verdana</vt:lpstr>
      <vt:lpstr>Calibri</vt:lpstr>
      <vt:lpstr>Symbol</vt:lpstr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ФТЛ№1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Пименов А.В.</dc:creator>
  <cp:lastModifiedBy>User</cp:lastModifiedBy>
  <cp:revision>378</cp:revision>
  <dcterms:created xsi:type="dcterms:W3CDTF">2009-06-11T06:08:13Z</dcterms:created>
  <dcterms:modified xsi:type="dcterms:W3CDTF">2014-03-23T17:32:39Z</dcterms:modified>
</cp:coreProperties>
</file>