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3" r:id="rId2"/>
    <p:sldId id="256" r:id="rId3"/>
    <p:sldId id="290" r:id="rId4"/>
    <p:sldId id="284" r:id="rId5"/>
    <p:sldId id="296" r:id="rId6"/>
    <p:sldId id="264" r:id="rId7"/>
    <p:sldId id="299" r:id="rId8"/>
    <p:sldId id="298" r:id="rId9"/>
    <p:sldId id="300" r:id="rId10"/>
    <p:sldId id="273" r:id="rId11"/>
    <p:sldId id="275" r:id="rId12"/>
    <p:sldId id="295" r:id="rId13"/>
    <p:sldId id="258" r:id="rId14"/>
    <p:sldId id="262" r:id="rId15"/>
    <p:sldId id="259" r:id="rId16"/>
    <p:sldId id="260" r:id="rId17"/>
    <p:sldId id="261" r:id="rId18"/>
    <p:sldId id="280" r:id="rId19"/>
    <p:sldId id="276" r:id="rId20"/>
    <p:sldId id="286" r:id="rId21"/>
    <p:sldId id="291" r:id="rId22"/>
    <p:sldId id="266" r:id="rId23"/>
    <p:sldId id="293" r:id="rId24"/>
    <p:sldId id="285" r:id="rId25"/>
    <p:sldId id="271" r:id="rId26"/>
    <p:sldId id="272" r:id="rId27"/>
    <p:sldId id="269" r:id="rId28"/>
    <p:sldId id="283" r:id="rId29"/>
    <p:sldId id="265" r:id="rId30"/>
    <p:sldId id="267" r:id="rId31"/>
    <p:sldId id="287" r:id="rId32"/>
    <p:sldId id="289" r:id="rId33"/>
    <p:sldId id="288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0000"/>
    <a:srgbClr val="003300"/>
    <a:srgbClr val="FFFFFF"/>
    <a:srgbClr val="FF6600"/>
    <a:srgbClr val="FFFF00"/>
    <a:srgbClr val="6600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43" autoAdjust="0"/>
    <p:restoredTop sz="94660"/>
  </p:normalViewPr>
  <p:slideViewPr>
    <p:cSldViewPr>
      <p:cViewPr varScale="1">
        <p:scale>
          <a:sx n="55" d="100"/>
          <a:sy n="55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584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5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6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6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6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6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6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586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86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86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DAD06F-B2A9-4A4C-B91E-D458318F6D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F49DC3-CE5C-4ED5-A083-419E65B828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8D2CE3-6395-407F-9DFB-C99C31BCBCF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DFC9D2D-65D2-4475-84AA-1163CE86F8A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6E1BA53-67E9-4143-9D5A-5DABFEE99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9CE01C6-1CB1-4101-ABB7-B3AC8F8217F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130793-02EF-44DD-9428-061BB0DFF09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B42077-C1DF-47D9-9EF8-C89BD57F44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E1F8C7-07E5-498B-A0E2-7692FE4E2AB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5FB19-14C4-4898-AE42-18A41225CE4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CAD8FA-D868-4B77-8CEF-07FCF16925D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F4B75F-984C-48C8-ADB3-C09EB03FBFA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F0E56B-7448-4994-AE44-1B5086D4DE5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569BAE-E5D5-452E-8A42-D2CE7D765BA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5972FC-3BB4-4DDC-8806-8795CA9DD3C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1C82F8-96EE-4371-A3A5-5B473226A3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4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4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4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484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9BD0498-59B3-4F8F-B9CD-A7A97C832B2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484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gif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3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image" Target="../media/image13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gif"/><Relationship Id="rId5" Type="http://schemas.openxmlformats.org/officeDocument/2006/relationships/hyperlink" Target="http://smiles.33b.ru/smile.102897.html" TargetMode="External"/><Relationship Id="rId4" Type="http://schemas.openxmlformats.org/officeDocument/2006/relationships/image" Target="../media/image40.gi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i?id=21746371&amp;tov=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04813"/>
            <a:ext cx="5327650" cy="6119812"/>
          </a:xfrm>
          <a:noFill/>
          <a:ln w="28575">
            <a:solidFill>
              <a:srgbClr val="000080"/>
            </a:solidFill>
          </a:ln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651500" y="2349500"/>
            <a:ext cx="3492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Белки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Аминокислоты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4095750" cy="4573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  <a:r>
              <a:rPr lang="en-US"/>
              <a:t>      H  </a:t>
            </a:r>
            <a:r>
              <a:rPr lang="ru-RU"/>
              <a:t> </a:t>
            </a:r>
            <a:r>
              <a:rPr lang="en-US"/>
              <a:t> H           </a:t>
            </a:r>
            <a:r>
              <a:rPr lang="en-US">
                <a:solidFill>
                  <a:srgbClr val="FF0000"/>
                </a:solidFill>
              </a:rPr>
              <a:t>O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/>
              <a:t>  H    C    C    </a:t>
            </a:r>
            <a:r>
              <a:rPr lang="en-US">
                <a:solidFill>
                  <a:srgbClr val="FF0000"/>
                </a:solidFill>
              </a:rPr>
              <a:t>C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H   </a:t>
            </a:r>
            <a:r>
              <a:rPr lang="en-US">
                <a:solidFill>
                  <a:srgbClr val="009900"/>
                </a:solidFill>
              </a:rPr>
              <a:t>NH</a:t>
            </a:r>
            <a:r>
              <a:rPr lang="en-US" baseline="-25000">
                <a:solidFill>
                  <a:srgbClr val="009900"/>
                </a:solidFill>
              </a:rPr>
              <a:t>2</a:t>
            </a:r>
            <a:r>
              <a:rPr lang="en-US"/>
              <a:t>       </a:t>
            </a:r>
            <a:r>
              <a:rPr lang="en-US">
                <a:solidFill>
                  <a:srgbClr val="FF0000"/>
                </a:solidFill>
              </a:rPr>
              <a:t>OH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/>
              <a:t>     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2133600"/>
            <a:ext cx="3625850" cy="3311525"/>
          </a:xfrm>
        </p:spPr>
        <p:txBody>
          <a:bodyPr/>
          <a:lstStyle/>
          <a:p>
            <a:r>
              <a:rPr lang="ru-RU" sz="3200">
                <a:solidFill>
                  <a:srgbClr val="FFFF00"/>
                </a:solidFill>
              </a:rPr>
              <a:t>Основными структурными компонентами белков являются аминокислоты</a:t>
            </a:r>
            <a:r>
              <a:rPr lang="ru-RU"/>
              <a:t>.</a:t>
            </a:r>
          </a:p>
        </p:txBody>
      </p:sp>
      <p:pic>
        <p:nvPicPr>
          <p:cNvPr id="60421" name="Picture 5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059113" y="3068638"/>
            <a:ext cx="517525" cy="614362"/>
          </a:xfrm>
          <a:noFill/>
          <a:ln/>
        </p:spPr>
      </p:pic>
      <p:pic>
        <p:nvPicPr>
          <p:cNvPr id="60422" name="Picture 6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2781300"/>
            <a:ext cx="307975" cy="246063"/>
          </a:xfrm>
          <a:noFill/>
          <a:ln/>
        </p:spPr>
      </p:pic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2781300"/>
            <a:ext cx="2889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2781300"/>
            <a:ext cx="2889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2060575"/>
            <a:ext cx="54451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47813" y="3068638"/>
            <a:ext cx="136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7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5513" y="3141663"/>
            <a:ext cx="1365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8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5513" y="2133600"/>
            <a:ext cx="1365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9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47813" y="2060575"/>
            <a:ext cx="1365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30" name="Rectangle 14"/>
          <p:cNvSpPr>
            <a:spLocks noChangeArrowheads="1"/>
          </p:cNvSpPr>
          <p:nvPr/>
        </p:nvSpPr>
        <p:spPr bwMode="auto">
          <a:xfrm rot="10800000" flipV="1">
            <a:off x="250825" y="4581525"/>
            <a:ext cx="38163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аминопропионовая кислота</a:t>
            </a:r>
          </a:p>
        </p:txBody>
      </p:sp>
      <p:pic>
        <p:nvPicPr>
          <p:cNvPr id="60431" name="Picture 10" descr="bird2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260350"/>
            <a:ext cx="194468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  <p:bldP spid="6042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ru-RU" sz="3800">
                <a:solidFill>
                  <a:srgbClr val="FFFF00"/>
                </a:solidFill>
              </a:rPr>
              <a:t>Образование пептидной связи</a:t>
            </a:r>
            <a:r>
              <a:rPr lang="ru-RU" sz="3800"/>
              <a:t/>
            </a:r>
            <a:br>
              <a:rPr lang="ru-RU" sz="3800"/>
            </a:br>
            <a:endParaRPr lang="ru-RU" sz="38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3429000"/>
            <a:ext cx="8820150" cy="1368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33CC33"/>
                </a:solidFill>
              </a:rPr>
              <a:t>NH</a:t>
            </a:r>
            <a:r>
              <a:rPr lang="en-US" baseline="-25000">
                <a:solidFill>
                  <a:srgbClr val="33CC33"/>
                </a:solidFill>
              </a:rPr>
              <a:t>2</a:t>
            </a:r>
            <a:r>
              <a:rPr lang="en-US"/>
              <a:t> – </a:t>
            </a:r>
            <a:r>
              <a:rPr lang="en-US">
                <a:solidFill>
                  <a:srgbClr val="33CC33"/>
                </a:solidFill>
              </a:rPr>
              <a:t>CH</a:t>
            </a:r>
            <a:r>
              <a:rPr lang="en-US" baseline="-25000">
                <a:solidFill>
                  <a:srgbClr val="33CC33"/>
                </a:solidFill>
              </a:rPr>
              <a:t>2</a:t>
            </a:r>
            <a:r>
              <a:rPr lang="en-US"/>
              <a:t> – </a:t>
            </a:r>
            <a:r>
              <a:rPr lang="en-US">
                <a:solidFill>
                  <a:srgbClr val="33CC33"/>
                </a:solidFill>
              </a:rPr>
              <a:t>COOH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+</a:t>
            </a:r>
            <a:r>
              <a:rPr lang="en-US"/>
              <a:t> </a:t>
            </a:r>
            <a:r>
              <a:rPr lang="en-US">
                <a:solidFill>
                  <a:srgbClr val="33CC33"/>
                </a:solidFill>
              </a:rPr>
              <a:t>NH</a:t>
            </a:r>
            <a:r>
              <a:rPr lang="en-US" baseline="-25000">
                <a:solidFill>
                  <a:srgbClr val="33CC33"/>
                </a:solidFill>
              </a:rPr>
              <a:t>2</a:t>
            </a:r>
            <a:r>
              <a:rPr lang="en-US"/>
              <a:t> – </a:t>
            </a:r>
            <a:r>
              <a:rPr lang="en-US">
                <a:solidFill>
                  <a:srgbClr val="33CC33"/>
                </a:solidFill>
              </a:rPr>
              <a:t>CH</a:t>
            </a:r>
            <a:r>
              <a:rPr lang="en-US" baseline="-25000">
                <a:solidFill>
                  <a:srgbClr val="33CC33"/>
                </a:solidFill>
              </a:rPr>
              <a:t>2</a:t>
            </a:r>
            <a:r>
              <a:rPr lang="en-US"/>
              <a:t> – </a:t>
            </a:r>
            <a:r>
              <a:rPr lang="en-US">
                <a:solidFill>
                  <a:srgbClr val="33CC33"/>
                </a:solidFill>
              </a:rPr>
              <a:t>COOH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=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33CC33"/>
                </a:solidFill>
              </a:rPr>
              <a:t>NH</a:t>
            </a:r>
            <a:r>
              <a:rPr lang="en-US" baseline="-25000">
                <a:solidFill>
                  <a:srgbClr val="33CC33"/>
                </a:solidFill>
              </a:rPr>
              <a:t>2</a:t>
            </a:r>
            <a:r>
              <a:rPr lang="en-US"/>
              <a:t> – </a:t>
            </a:r>
            <a:r>
              <a:rPr lang="en-US">
                <a:solidFill>
                  <a:srgbClr val="33CC33"/>
                </a:solidFill>
              </a:rPr>
              <a:t>CH</a:t>
            </a:r>
            <a:r>
              <a:rPr lang="en-US" baseline="-25000">
                <a:solidFill>
                  <a:srgbClr val="33CC33"/>
                </a:solidFill>
              </a:rPr>
              <a:t>2</a:t>
            </a: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– CO – NH –</a:t>
            </a:r>
            <a:r>
              <a:rPr lang="en-US"/>
              <a:t> </a:t>
            </a:r>
            <a:r>
              <a:rPr lang="en-US">
                <a:solidFill>
                  <a:srgbClr val="33CC33"/>
                </a:solidFill>
              </a:rPr>
              <a:t>CH</a:t>
            </a:r>
            <a:r>
              <a:rPr lang="en-US" baseline="-25000">
                <a:solidFill>
                  <a:srgbClr val="33CC33"/>
                </a:solidFill>
              </a:rPr>
              <a:t>2</a:t>
            </a:r>
            <a:r>
              <a:rPr lang="en-US"/>
              <a:t> – </a:t>
            </a:r>
            <a:r>
              <a:rPr lang="en-US">
                <a:solidFill>
                  <a:srgbClr val="33CC33"/>
                </a:solidFill>
              </a:rPr>
              <a:t>COOH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+</a:t>
            </a:r>
            <a:r>
              <a:rPr lang="en-US"/>
              <a:t> </a:t>
            </a:r>
            <a:r>
              <a:rPr lang="en-US">
                <a:solidFill>
                  <a:srgbClr val="33CC33"/>
                </a:solidFill>
              </a:rPr>
              <a:t>H</a:t>
            </a:r>
            <a:r>
              <a:rPr lang="en-US" baseline="-25000">
                <a:solidFill>
                  <a:srgbClr val="33CC33"/>
                </a:solidFill>
              </a:rPr>
              <a:t>2</a:t>
            </a:r>
            <a:r>
              <a:rPr lang="en-US">
                <a:solidFill>
                  <a:srgbClr val="33CC33"/>
                </a:solidFill>
              </a:rPr>
              <a:t>O</a:t>
            </a:r>
            <a:endParaRPr lang="ru-RU">
              <a:solidFill>
                <a:srgbClr val="33CC33"/>
              </a:solidFill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611188" y="4941888"/>
            <a:ext cx="7993062" cy="15113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000"/>
              <a:t>  Связь </a:t>
            </a:r>
            <a:r>
              <a:rPr lang="en-US" sz="3000"/>
              <a:t> </a:t>
            </a:r>
            <a:r>
              <a:rPr lang="ru-RU" sz="3000">
                <a:solidFill>
                  <a:srgbClr val="33CC33"/>
                </a:solidFill>
              </a:rPr>
              <a:t>– </a:t>
            </a:r>
            <a:r>
              <a:rPr lang="en-US" sz="3000">
                <a:solidFill>
                  <a:srgbClr val="33CC33"/>
                </a:solidFill>
              </a:rPr>
              <a:t>CO – NH –</a:t>
            </a:r>
            <a:r>
              <a:rPr lang="ru-RU" sz="3000">
                <a:solidFill>
                  <a:srgbClr val="33CC33"/>
                </a:solidFill>
              </a:rPr>
              <a:t> </a:t>
            </a:r>
            <a:r>
              <a:rPr lang="ru-RU" sz="3000"/>
              <a:t>, соединяющая отдельные аминокислоты в пептид, называется пептидной или амидной.</a:t>
            </a:r>
            <a:r>
              <a:rPr lang="ru-RU" sz="2400">
                <a:solidFill>
                  <a:srgbClr val="33CC33"/>
                </a:solidFill>
              </a:rPr>
              <a:t> </a:t>
            </a:r>
            <a:r>
              <a:rPr lang="ru-RU" sz="2400"/>
              <a:t> 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684213" y="836613"/>
            <a:ext cx="8280400" cy="2447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000"/>
              <a:t>Аминокислоты могут реагировать друг с другом</a:t>
            </a:r>
            <a:r>
              <a:rPr lang="en-US" sz="3000"/>
              <a:t>:</a:t>
            </a:r>
            <a:r>
              <a:rPr lang="ru-RU" sz="3000"/>
              <a:t> карбоксильная группа одной аминокислоты реагирует с аминогруппой другой аминокислоты с образованием пептидной связи и молекулы воды.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lkiop'[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chemeClr val="accent2"/>
                </a:solidFill>
                <a:latin typeface="Comic Sans MS" pitchFamily="66" charset="0"/>
              </a:rPr>
              <a:t>В состав белковых веществ входят: углерод, водород, кислород, азот, сера, фосфор. 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accent2"/>
                </a:solidFill>
                <a:latin typeface="Comic Sans MS" pitchFamily="66" charset="0"/>
              </a:rPr>
              <a:t>Гемоглобин –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C</a:t>
            </a:r>
            <a:r>
              <a:rPr lang="en-US" baseline="-25000">
                <a:solidFill>
                  <a:schemeClr val="accent2"/>
                </a:solidFill>
                <a:latin typeface="Comic Sans MS" pitchFamily="66" charset="0"/>
              </a:rPr>
              <a:t>3032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H</a:t>
            </a:r>
            <a:r>
              <a:rPr lang="en-US" baseline="-25000">
                <a:solidFill>
                  <a:schemeClr val="accent2"/>
                </a:solidFill>
                <a:latin typeface="Comic Sans MS" pitchFamily="66" charset="0"/>
              </a:rPr>
              <a:t>4816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O</a:t>
            </a:r>
            <a:r>
              <a:rPr lang="en-US" baseline="-25000">
                <a:solidFill>
                  <a:schemeClr val="accent2"/>
                </a:solidFill>
                <a:latin typeface="Comic Sans MS" pitchFamily="66" charset="0"/>
              </a:rPr>
              <a:t>872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N</a:t>
            </a:r>
            <a:r>
              <a:rPr lang="en-US" baseline="-25000">
                <a:solidFill>
                  <a:schemeClr val="accent2"/>
                </a:solidFill>
                <a:latin typeface="Comic Sans MS" pitchFamily="66" charset="0"/>
              </a:rPr>
              <a:t>780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</a:t>
            </a:r>
            <a:r>
              <a:rPr lang="en-US" baseline="-25000">
                <a:solidFill>
                  <a:schemeClr val="accent2"/>
                </a:solidFill>
                <a:latin typeface="Comic Sans MS" pitchFamily="66" charset="0"/>
              </a:rPr>
              <a:t>8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Fe</a:t>
            </a:r>
            <a:r>
              <a:rPr lang="en-US" baseline="-25000">
                <a:solidFill>
                  <a:schemeClr val="accent2"/>
                </a:solidFill>
                <a:latin typeface="Comic Sans MS" pitchFamily="66" charset="0"/>
              </a:rPr>
              <a:t>4</a:t>
            </a:r>
            <a:r>
              <a:rPr lang="ru-RU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accent2"/>
                </a:solidFill>
                <a:latin typeface="Comic Sans MS" pitchFamily="66" charset="0"/>
              </a:rPr>
              <a:t>Молекулярная масса белков колеблется от нескольких тысяч до нескольких миллионов. 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accent2"/>
                </a:solidFill>
                <a:latin typeface="Comic Sans MS" pitchFamily="66" charset="0"/>
              </a:rPr>
              <a:t>Mr белка яйца = 36 000, Mr белка мышц = 1 500 000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u="sng">
                <a:solidFill>
                  <a:schemeClr val="accent2"/>
                </a:solidFill>
                <a:latin typeface="Comic Sans MS" pitchFamily="66" charset="0"/>
              </a:rPr>
              <a:t>Качественный состав белков</a:t>
            </a:r>
          </a:p>
        </p:txBody>
      </p:sp>
      <p:pic>
        <p:nvPicPr>
          <p:cNvPr id="9" name="Picture 11" descr="00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4724400"/>
            <a:ext cx="1547812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ru-RU" sz="3800">
                <a:solidFill>
                  <a:srgbClr val="FFFF00"/>
                </a:solidFill>
              </a:rPr>
              <a:t>Структуры белка</a:t>
            </a:r>
          </a:p>
        </p:txBody>
      </p:sp>
      <p:pic>
        <p:nvPicPr>
          <p:cNvPr id="37892" name="Picture 4" descr="0801050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196975"/>
            <a:ext cx="8642350" cy="5319713"/>
          </a:xfrm>
          <a:noFill/>
          <a:ln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5157788"/>
            <a:ext cx="8351838" cy="1352550"/>
          </a:xfrm>
          <a:noFill/>
          <a:ln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133600"/>
            <a:ext cx="8388350" cy="2641600"/>
          </a:xfrm>
          <a:prstGeom prst="rect">
            <a:avLst/>
          </a:prstGeom>
          <a:noFill/>
          <a:ln w="19050">
            <a:solidFill>
              <a:srgbClr val="000080"/>
            </a:solidFill>
            <a:miter lim="800000"/>
            <a:headEnd/>
            <a:tailEnd/>
          </a:ln>
        </p:spPr>
      </p:pic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0" y="260350"/>
            <a:ext cx="9144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u="sng">
                <a:solidFill>
                  <a:srgbClr val="FFFF00"/>
                </a:solidFill>
                <a:latin typeface="Monotype Corsiva" pitchFamily="66" charset="0"/>
              </a:rPr>
              <a:t>Первичная структура</a:t>
            </a:r>
            <a:r>
              <a:rPr lang="ru-RU" sz="3200">
                <a:solidFill>
                  <a:srgbClr val="FFFF00"/>
                </a:solidFill>
                <a:latin typeface="Monotype Corsiva" pitchFamily="66" charset="0"/>
              </a:rPr>
              <a:t> – последовательность чередования аминокислотных остатков в полипептидной цепи.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L23p10p0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341438"/>
            <a:ext cx="4608512" cy="4530725"/>
          </a:xfrm>
          <a:ln/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572000" y="1125538"/>
            <a:ext cx="51117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Вторичная структура –</a:t>
            </a: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возникает за счет скручивания первичной структуры в спираль за счет водородных связей между соседними витками или звеньями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ru-RU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Такую структуру имеют фибриллярные белки (коллаген; фибриноген; миозин,)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L23p02p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79838" y="1412875"/>
            <a:ext cx="5113337" cy="4537075"/>
          </a:xfrm>
          <a:ln/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836613"/>
            <a:ext cx="45720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Третичная структура –</a:t>
            </a: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это глобулярная форма, образующаяся за счет гидрофобных связей между радикалами аминокислот вторичной структуры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ru-RU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Такую структуру имеют глобулярные белки (альбумины, глобулины)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2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L23p10p0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08050"/>
            <a:ext cx="4897438" cy="4968875"/>
          </a:xfrm>
          <a:ln/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716463" y="981075"/>
            <a:ext cx="442753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ru-RU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Четвертичная структура –</a:t>
            </a: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представляет собой объединение нескольких глобул с третичной структурой в единый конгломерат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Четыре глобулы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связаны атомом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железа имеет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белок гемоглобин.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168433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</a:t>
            </a:r>
            <a:r>
              <a:rPr lang="ru-RU">
                <a:solidFill>
                  <a:srgbClr val="00FF00"/>
                </a:solidFill>
              </a:rPr>
              <a:t>Классификация белков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00"/>
                </a:solidFill>
                <a:latin typeface="Palette" pitchFamily="82" charset="0"/>
              </a:rPr>
              <a:t>Все белки разделяют на две большие группы — </a:t>
            </a:r>
            <a:r>
              <a:rPr lang="ru-RU" sz="2800" i="1" u="sng">
                <a:solidFill>
                  <a:srgbClr val="FFFF00"/>
                </a:solidFill>
                <a:latin typeface="Palette" pitchFamily="82" charset="0"/>
              </a:rPr>
              <a:t>простые ( протеины</a:t>
            </a:r>
            <a:r>
              <a:rPr lang="ru-RU" sz="2800" u="sng">
                <a:solidFill>
                  <a:srgbClr val="FFFF00"/>
                </a:solidFill>
                <a:latin typeface="Palette" pitchFamily="82" charset="0"/>
              </a:rPr>
              <a:t>)</a:t>
            </a:r>
            <a:r>
              <a:rPr lang="ru-RU" sz="2800">
                <a:solidFill>
                  <a:srgbClr val="FFFF00"/>
                </a:solidFill>
                <a:latin typeface="Palette" pitchFamily="82" charset="0"/>
              </a:rPr>
              <a:t> и                                                            </a:t>
            </a:r>
            <a:r>
              <a:rPr lang="ru-RU" sz="2800" i="1" u="sng">
                <a:solidFill>
                  <a:srgbClr val="FFFF00"/>
                </a:solidFill>
                <a:latin typeface="Palette" pitchFamily="82" charset="0"/>
              </a:rPr>
              <a:t>сложные белки (протеиды</a:t>
            </a:r>
            <a:r>
              <a:rPr lang="ru-RU" sz="2800">
                <a:solidFill>
                  <a:srgbClr val="FFFF00"/>
                </a:solidFill>
                <a:latin typeface="Palette" pitchFamily="82" charset="0"/>
              </a:rPr>
              <a:t>). </a:t>
            </a:r>
          </a:p>
        </p:txBody>
      </p:sp>
      <p:pic>
        <p:nvPicPr>
          <p:cNvPr id="67587" name="Picture 3" descr="34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349500"/>
            <a:ext cx="6757988" cy="4175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0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059113" y="476250"/>
            <a:ext cx="5834062" cy="5988050"/>
          </a:xfrm>
        </p:spPr>
      </p:pic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>
                <a:solidFill>
                  <a:srgbClr val="FFFF00"/>
                </a:solidFill>
              </a:rPr>
              <a:t>Классификация белков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3097213" cy="26638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FFFF00"/>
                </a:solidFill>
              </a:rPr>
              <a:t>   Белки могут быть как растворимы, так и нерастворимы в воде в зависимости от их состава и структуры.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0" grpId="1"/>
      <p:bldP spid="63491" grpId="0" build="p"/>
      <p:bldP spid="63491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771525"/>
            <a:ext cx="4038600" cy="51054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68313" y="1125538"/>
            <a:ext cx="38163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FFFF00"/>
                </a:solidFill>
                <a:latin typeface="Comic Sans MS" pitchFamily="66" charset="0"/>
              </a:rPr>
              <a:t>Жизнь – </a:t>
            </a:r>
          </a:p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FFFF00"/>
                </a:solidFill>
                <a:latin typeface="Comic Sans MS" pitchFamily="66" charset="0"/>
              </a:rPr>
              <a:t>это способ</a:t>
            </a:r>
          </a:p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FFFF00"/>
                </a:solidFill>
                <a:latin typeface="Comic Sans MS" pitchFamily="66" charset="0"/>
              </a:rPr>
              <a:t>существования</a:t>
            </a:r>
          </a:p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FFFF00"/>
                </a:solidFill>
                <a:latin typeface="Comic Sans MS" pitchFamily="66" charset="0"/>
              </a:rPr>
              <a:t>белковых тел.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87450" y="5157788"/>
            <a:ext cx="3097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000" b="1">
                <a:solidFill>
                  <a:srgbClr val="FFFF00"/>
                </a:solidFill>
                <a:latin typeface="Monotype Corsiva" pitchFamily="66" charset="0"/>
              </a:rPr>
              <a:t>Ф.Энгельс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151" name="Group 135"/>
          <p:cNvGraphicFramePr>
            <a:graphicFrameLocks noGrp="1"/>
          </p:cNvGraphicFramePr>
          <p:nvPr>
            <p:ph idx="1"/>
          </p:nvPr>
        </p:nvGraphicFramePr>
        <p:xfrm>
          <a:off x="468313" y="836613"/>
          <a:ext cx="8229600" cy="5765800"/>
        </p:xfrm>
        <a:graphic>
          <a:graphicData uri="http://schemas.openxmlformats.org/drawingml/2006/table">
            <a:tbl>
              <a:tblPr/>
              <a:tblGrid>
                <a:gridCol w="2232025"/>
                <a:gridCol w="3168650"/>
                <a:gridCol w="28289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Функция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Определение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Пример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1. Строительная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Материал клетки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Коллаген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2. Транспортная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Переносят различные вещества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Гемоглобин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3. Защитная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Обезвреживают защитные вещества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Иммуноглобулин,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интерферрон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4. Каталитическая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Ускоряют протекание химических реакций в организме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Все ферменты, н-р, рибонуклеаза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5. Двигательная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Выполняют все виды движений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Миозин, актин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6. Регуляторная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Регулируют обменные процессы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Гормоны, н-р, инсулин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7. Энергетическая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Обеспечивает клетки энергией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Все белки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(1грамм= 17,8кДж)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8. Запасная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Запасается впрок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Белок молока казеин,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зеин семян кукурузы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86064" name="Rectangle 48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7362"/>
          </a:xfrm>
          <a:noFill/>
          <a:ln/>
        </p:spPr>
        <p:txBody>
          <a:bodyPr/>
          <a:lstStyle/>
          <a:p>
            <a:r>
              <a:rPr lang="ru-RU" sz="3800">
                <a:solidFill>
                  <a:srgbClr val="FFFF00"/>
                </a:solidFill>
              </a:rPr>
              <a:t>Функции белков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989138"/>
            <a:ext cx="3600450" cy="3600450"/>
          </a:xfrm>
          <a:prstGeom prst="rect">
            <a:avLst/>
          </a:prstGeom>
          <a:noFill/>
        </p:spPr>
      </p:pic>
      <p:pic>
        <p:nvPicPr>
          <p:cNvPr id="92165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2060575"/>
            <a:ext cx="2638425" cy="3600450"/>
          </a:xfrm>
          <a:noFill/>
          <a:ln/>
        </p:spPr>
      </p:pic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23850" y="836613"/>
            <a:ext cx="7704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Функции белков</a:t>
            </a:r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title"/>
          </p:nvPr>
        </p:nvSpPr>
        <p:spPr bwMode="black">
          <a:xfrm>
            <a:off x="5292725" y="5876925"/>
            <a:ext cx="3851275" cy="647700"/>
          </a:xfrm>
          <a:noFill/>
          <a:ln/>
        </p:spPr>
        <p:txBody>
          <a:bodyPr/>
          <a:lstStyle/>
          <a:p>
            <a:pPr algn="l"/>
            <a:r>
              <a:rPr lang="en-US" sz="2000">
                <a:solidFill>
                  <a:srgbClr val="FFFF00"/>
                </a:solidFill>
              </a:rPr>
              <a:t>Двигательная функция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 rot="10804189" flipV="1">
            <a:off x="684213" y="6092825"/>
            <a:ext cx="3173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труктурн</a:t>
            </a:r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ая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функци</a:t>
            </a:r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0" y="981075"/>
            <a:ext cx="89646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  <a:latin typeface="Monotype Corsiva" pitchFamily="66" charset="0"/>
              </a:rPr>
              <a:t>1.</a:t>
            </a:r>
            <a:r>
              <a:rPr lang="ru-RU" sz="32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3200" b="1" u="sng">
                <a:solidFill>
                  <a:srgbClr val="FFFF00"/>
                </a:solidFill>
                <a:latin typeface="Monotype Corsiva" pitchFamily="66" charset="0"/>
              </a:rPr>
              <a:t>Гидролиз</a:t>
            </a:r>
            <a:r>
              <a:rPr lang="ru-RU" sz="3200" b="1">
                <a:solidFill>
                  <a:srgbClr val="FFFF00"/>
                </a:solidFill>
                <a:latin typeface="Monotype Corsiva" pitchFamily="66" charset="0"/>
              </a:rPr>
              <a:t> (кислотно-основный, ферментативный), в результате которого образуются аминокислоты.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0" y="2636838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  <a:latin typeface="Monotype Corsiva" pitchFamily="66" charset="0"/>
              </a:rPr>
              <a:t>2.</a:t>
            </a:r>
            <a:r>
              <a:rPr lang="ru-RU" sz="32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3200" b="1" u="sng">
                <a:solidFill>
                  <a:srgbClr val="FFFF00"/>
                </a:solidFill>
                <a:latin typeface="Monotype Corsiva" pitchFamily="66" charset="0"/>
              </a:rPr>
              <a:t>Денатурация</a:t>
            </a:r>
            <a:r>
              <a:rPr lang="ru-RU" sz="3200" b="1">
                <a:solidFill>
                  <a:srgbClr val="FFFF00"/>
                </a:solidFill>
                <a:latin typeface="Monotype Corsiva" pitchFamily="66" charset="0"/>
              </a:rPr>
              <a:t> – нарушение природной структуры белка под действием нагревания или химических реагентов.</a:t>
            </a:r>
          </a:p>
        </p:txBody>
      </p:sp>
      <p:pic>
        <p:nvPicPr>
          <p:cNvPr id="52251" name="Picture 27" descr="i?id=57002499&amp;tov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149725"/>
            <a:ext cx="3313113" cy="2505075"/>
          </a:xfrm>
          <a:prstGeom prst="rect">
            <a:avLst/>
          </a:prstGeom>
          <a:noFill/>
        </p:spPr>
      </p:pic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3492500" y="4365625"/>
            <a:ext cx="60483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  <a:latin typeface="Monotype Corsiva" pitchFamily="66" charset="0"/>
              </a:rPr>
              <a:t>3. Горение. Белки горят с образованием азота, углекислого газа, воды и других веществ.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827088" y="188913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u="sng">
                <a:solidFill>
                  <a:srgbClr val="FFFF00"/>
                </a:solidFill>
                <a:latin typeface="Comic Sans MS" pitchFamily="66" charset="0"/>
              </a:rPr>
              <a:t>Химические свойства белков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FF00"/>
                </a:solidFill>
              </a:rPr>
              <a:t>Свойства белков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Кислоты, щелочи и высокая температура разрушают структуру белков и приводят к их </a:t>
            </a:r>
            <a:r>
              <a:rPr lang="ru-RU" b="1" i="1">
                <a:solidFill>
                  <a:srgbClr val="FFFF00"/>
                </a:solidFill>
              </a:rPr>
              <a:t>денатурации</a:t>
            </a:r>
            <a:r>
              <a:rPr lang="ru-RU">
                <a:solidFill>
                  <a:srgbClr val="FFFF00"/>
                </a:solidFill>
              </a:rPr>
              <a:t>.</a:t>
            </a:r>
          </a:p>
          <a:p>
            <a:r>
              <a:rPr lang="ru-RU">
                <a:solidFill>
                  <a:srgbClr val="FFFF00"/>
                </a:solidFill>
              </a:rPr>
              <a:t>Белки также </a:t>
            </a:r>
            <a:r>
              <a:rPr lang="ru-RU" b="1" i="1">
                <a:solidFill>
                  <a:srgbClr val="FFFF00"/>
                </a:solidFill>
              </a:rPr>
              <a:t>денатурируют</a:t>
            </a:r>
            <a:r>
              <a:rPr lang="ru-RU">
                <a:solidFill>
                  <a:srgbClr val="FFFF00"/>
                </a:solidFill>
              </a:rPr>
              <a:t> под действием спирта и тяжелых металлов.</a:t>
            </a:r>
          </a:p>
          <a:p>
            <a:r>
              <a:rPr lang="ru-RU" b="1" i="1">
                <a:solidFill>
                  <a:srgbClr val="FFFF00"/>
                </a:solidFill>
              </a:rPr>
              <a:t>Денатурация – процесс необратимый.</a:t>
            </a:r>
          </a:p>
        </p:txBody>
      </p:sp>
      <p:pic>
        <p:nvPicPr>
          <p:cNvPr id="94212" name="Picture 10" descr="bird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333375"/>
            <a:ext cx="19446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2736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>
                <a:solidFill>
                  <a:srgbClr val="FFFF00"/>
                </a:solidFill>
              </a:rPr>
              <a:t>Качественные реакции служат как для определения принадлежности вещества к классу белков, так и для идентификации входящих в его состав аминокислот</a:t>
            </a:r>
          </a:p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295400"/>
          </a:xfrm>
          <a:noFill/>
          <a:ln/>
        </p:spPr>
        <p:txBody>
          <a:bodyPr/>
          <a:lstStyle/>
          <a:p>
            <a:r>
              <a:rPr lang="ru-RU">
                <a:solidFill>
                  <a:srgbClr val="00FF00"/>
                </a:solidFill>
              </a:rPr>
              <a:t>Качественные реакции белков: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FF00"/>
                </a:solidFill>
              </a:rPr>
              <a:t>Биуретовая реакция</a:t>
            </a:r>
            <a:r>
              <a:rPr lang="ru-RU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r>
              <a:rPr lang="ru-RU" sz="2800" b="1"/>
              <a:t>Определяет наличие пептидной связи в растворе исследуемого соединения.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3278188"/>
            <a:ext cx="5329238" cy="1582737"/>
          </a:xfrm>
          <a:noFill/>
          <a:ln/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743200" y="5105400"/>
            <a:ext cx="3657600" cy="366713"/>
          </a:xfrm>
          <a:prstGeom prst="rect">
            <a:avLst/>
          </a:prstGeom>
          <a:noFill/>
          <a:ln w="130175" cmpd="tri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пептидная связь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  <p:bldP spid="5837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9402" name="Picture 10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/>
          <a:stretch>
            <a:fillRect/>
          </a:stretch>
        </p:blipFill>
        <p:spPr bwMode="auto">
          <a:xfrm>
            <a:off x="323850" y="3500438"/>
            <a:ext cx="6335713" cy="31686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9404" name="Picture 12" descr="GCH_3C24_07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3500438"/>
            <a:ext cx="21605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411" name="Picture 19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773238"/>
            <a:ext cx="8631238" cy="1584325"/>
          </a:xfrm>
          <a:prstGeom prst="rect">
            <a:avLst/>
          </a:prstGeom>
          <a:noFill/>
        </p:spPr>
      </p:pic>
      <p:sp>
        <p:nvSpPr>
          <p:cNvPr id="59412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9912"/>
          </a:xfrm>
          <a:noFill/>
          <a:ln/>
        </p:spPr>
        <p:txBody>
          <a:bodyPr anchor="b" anchorCtr="0"/>
          <a:lstStyle/>
          <a:p>
            <a:r>
              <a:rPr lang="ru-RU" sz="3800">
                <a:solidFill>
                  <a:srgbClr val="00FF00"/>
                </a:solidFill>
              </a:rPr>
              <a:t>Биуретовая реакция</a:t>
            </a:r>
          </a:p>
        </p:txBody>
      </p:sp>
      <p:sp>
        <p:nvSpPr>
          <p:cNvPr id="59413" name="Rectangle 21"/>
          <p:cNvSpPr>
            <a:spLocks noGrp="1" noChangeArrowheads="1"/>
          </p:cNvSpPr>
          <p:nvPr>
            <p:ph type="body" sz="half" idx="3"/>
          </p:nvPr>
        </p:nvSpPr>
        <p:spPr>
          <a:xfrm>
            <a:off x="250825" y="981075"/>
            <a:ext cx="5761038" cy="431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/>
              <a:t>  </a:t>
            </a:r>
            <a:r>
              <a:rPr lang="ru-RU" sz="2400" b="1">
                <a:solidFill>
                  <a:srgbClr val="FFFF00"/>
                </a:solidFill>
              </a:rPr>
              <a:t>Биуретовая реакция протекает так: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6804025" y="260350"/>
            <a:ext cx="2124075" cy="1295400"/>
          </a:xfrm>
          <a:prstGeom prst="rect">
            <a:avLst/>
          </a:prstGeom>
          <a:solidFill>
            <a:srgbClr val="FFFFFF"/>
          </a:solidFill>
          <a:ln w="130175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600" b="1">
                <a:solidFill>
                  <a:srgbClr val="FF6699"/>
                </a:solidFill>
                <a:latin typeface="Arial" charset="0"/>
              </a:rPr>
              <a:t>+CuSO4</a:t>
            </a:r>
          </a:p>
          <a:p>
            <a:r>
              <a:rPr lang="en-US" sz="3600" b="1">
                <a:solidFill>
                  <a:srgbClr val="FF6699"/>
                </a:solidFill>
                <a:latin typeface="Arial" charset="0"/>
              </a:rPr>
              <a:t>+NaOH</a:t>
            </a:r>
            <a:endParaRPr lang="ru-RU" sz="3600" b="1" baseline="-25000">
              <a:solidFill>
                <a:srgbClr val="FF66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56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4444 L 0.40417 -0.4111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2" grpId="0"/>
      <p:bldP spid="59413" grpId="0" build="p"/>
      <p:bldP spid="59414" grpId="0" animBg="1"/>
      <p:bldP spid="59414" grpId="1" animBg="1"/>
      <p:bldP spid="59414" grpId="2" animBg="1"/>
      <p:bldP spid="59414" grpId="3" animBg="1"/>
      <p:bldP spid="59414" grpId="4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00FF00"/>
                </a:solidFill>
              </a:rPr>
              <a:t>Ксантопротеиновая реакция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773238"/>
            <a:ext cx="9010650" cy="36877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chemeClr val="hlink"/>
                </a:solidFill>
              </a:rPr>
              <a:t>Определяет присутствие в белке аминокислот</a:t>
            </a:r>
            <a:r>
              <a:rPr lang="ru-RU" sz="2800" b="1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ru-RU" sz="2800" b="1">
                <a:solidFill>
                  <a:schemeClr val="hlink"/>
                </a:solidFill>
              </a:rPr>
              <a:t>: </a:t>
            </a:r>
          </a:p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chemeClr val="hlink"/>
                </a:solidFill>
              </a:rPr>
              <a:t>                             1. триптофана, </a:t>
            </a:r>
          </a:p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chemeClr val="hlink"/>
                </a:solidFill>
              </a:rPr>
              <a:t>                             2. фенилаланина, </a:t>
            </a:r>
          </a:p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chemeClr val="hlink"/>
                </a:solidFill>
              </a:rPr>
              <a:t>                             3. тирозина, </a:t>
            </a:r>
          </a:p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chemeClr val="hlink"/>
                </a:solidFill>
              </a:rPr>
              <a:t>                             4.гистидина.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7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7885113" cy="647700"/>
          </a:xfrm>
          <a:noFill/>
          <a:ln/>
        </p:spPr>
        <p:txBody>
          <a:bodyPr anchor="b" anchorCtr="0"/>
          <a:lstStyle/>
          <a:p>
            <a:r>
              <a:rPr lang="ru-RU">
                <a:solidFill>
                  <a:srgbClr val="00FF00"/>
                </a:solidFill>
              </a:rPr>
              <a:t>Ксантопротеиновая реакция</a:t>
            </a:r>
          </a:p>
        </p:txBody>
      </p:sp>
      <p:pic>
        <p:nvPicPr>
          <p:cNvPr id="72719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268413"/>
            <a:ext cx="3438525" cy="1939925"/>
          </a:xfrm>
          <a:prstGeom prst="rect">
            <a:avLst/>
          </a:prstGeom>
          <a:noFill/>
        </p:spPr>
      </p:pic>
      <p:pic>
        <p:nvPicPr>
          <p:cNvPr id="72720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2060575"/>
            <a:ext cx="1225550" cy="590550"/>
          </a:xfrm>
          <a:prstGeom prst="rect">
            <a:avLst/>
          </a:prstGeom>
          <a:noFill/>
        </p:spPr>
      </p:pic>
      <p:pic>
        <p:nvPicPr>
          <p:cNvPr id="72721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341438"/>
            <a:ext cx="3455987" cy="1944687"/>
          </a:xfrm>
          <a:prstGeom prst="rect">
            <a:avLst/>
          </a:prstGeom>
          <a:noFill/>
        </p:spPr>
      </p:pic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395288" y="3716338"/>
            <a:ext cx="583247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 действии концентрированной НNО</a:t>
            </a:r>
            <a:r>
              <a:rPr lang="ru-RU" sz="28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 раствор белка образуется нитросоединение, окрашенное в желтый цвет.</a:t>
            </a:r>
          </a:p>
        </p:txBody>
      </p:sp>
      <p:pic>
        <p:nvPicPr>
          <p:cNvPr id="72725" name="Picture 21" descr="L24p8p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3429000"/>
            <a:ext cx="1871663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7667625" y="333375"/>
            <a:ext cx="1476375" cy="792163"/>
          </a:xfrm>
          <a:prstGeom prst="rect">
            <a:avLst/>
          </a:prstGeom>
          <a:solidFill>
            <a:schemeClr val="accent1"/>
          </a:solidFill>
          <a:ln w="127000" cmpd="tri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latin typeface="Arial" charset="0"/>
              </a:rPr>
              <a:t>+HNO</a:t>
            </a:r>
            <a:r>
              <a:rPr lang="en-US" sz="2800" b="1" baseline="-25000">
                <a:latin typeface="Arial" charset="0"/>
              </a:rPr>
              <a:t>3</a:t>
            </a:r>
            <a:endParaRPr lang="ru-RU" sz="2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6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3625 -0.2333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7" grpId="0"/>
      <p:bldP spid="72723" grpId="0" build="p"/>
      <p:bldP spid="72726" grpId="0" animBg="1"/>
      <p:bldP spid="72726" grpId="1" animBg="1"/>
      <p:bldP spid="72726" grpId="2" animBg="1"/>
      <p:bldP spid="72726" grpId="3" animBg="1"/>
      <p:bldP spid="72726" grpId="4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3" name="AutoShape 15"/>
          <p:cNvSpPr>
            <a:spLocks noChangeArrowheads="1"/>
          </p:cNvSpPr>
          <p:nvPr/>
        </p:nvSpPr>
        <p:spPr bwMode="auto">
          <a:xfrm flipH="1">
            <a:off x="0" y="0"/>
            <a:ext cx="2843213" cy="2205038"/>
          </a:xfrm>
          <a:prstGeom prst="wedgeRoundRectCallout">
            <a:avLst>
              <a:gd name="adj1" fmla="val -56870"/>
              <a:gd name="adj2" fmla="val 25449"/>
              <a:gd name="adj3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u="sng">
                <a:solidFill>
                  <a:srgbClr val="0000FF"/>
                </a:solidFill>
                <a:latin typeface="Times New Roman" pitchFamily="18" charset="0"/>
              </a:rPr>
              <a:t>Высокомолекулярные соединения</a:t>
            </a:r>
          </a:p>
          <a:p>
            <a:pPr algn="ctr"/>
            <a:r>
              <a:rPr lang="ru-RU" sz="1200" b="1" u="sng">
                <a:solidFill>
                  <a:schemeClr val="accent2"/>
                </a:solidFill>
                <a:latin typeface="Times New Roman" pitchFamily="18" charset="0"/>
              </a:rPr>
              <a:t>Состав:</a:t>
            </a:r>
            <a:endParaRPr lang="ru-RU" sz="1000" b="1" u="sng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ru-RU" sz="1200">
                <a:latin typeface="Times New Roman" pitchFamily="18" charset="0"/>
              </a:rPr>
              <a:t>               </a:t>
            </a:r>
            <a:r>
              <a:rPr lang="ru-RU" sz="1200" b="1">
                <a:solidFill>
                  <a:schemeClr val="accent2"/>
                </a:solidFill>
                <a:latin typeface="Bookman Old Style" pitchFamily="18" charset="0"/>
              </a:rPr>
              <a:t>количественный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Mr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большая 10</a:t>
            </a:r>
            <a:r>
              <a:rPr lang="ru-RU" sz="1200" baseline="30000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-10</a:t>
            </a:r>
            <a:r>
              <a:rPr lang="ru-RU" sz="1200" baseline="30000">
                <a:solidFill>
                  <a:schemeClr val="accent2"/>
                </a:solidFill>
                <a:latin typeface="Times New Roman" pitchFamily="18" charset="0"/>
              </a:rPr>
              <a:t>7</a:t>
            </a:r>
          </a:p>
          <a:p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     </a:t>
            </a:r>
            <a:r>
              <a:rPr lang="ru-RU" sz="1200" b="1">
                <a:solidFill>
                  <a:schemeClr val="accent2"/>
                </a:solidFill>
                <a:latin typeface="Bookman Old Style" pitchFamily="18" charset="0"/>
              </a:rPr>
              <a:t>качественный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C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O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ru-RU" sz="10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900" b="1">
                <a:solidFill>
                  <a:schemeClr val="accent2"/>
                </a:solidFill>
                <a:latin typeface="Times New Roman" pitchFamily="18" charset="0"/>
              </a:rPr>
              <a:t>0.3%</a:t>
            </a:r>
            <a:r>
              <a:rPr lang="ru-RU" sz="900" b="1">
                <a:solidFill>
                  <a:schemeClr val="accent2"/>
                </a:solidFill>
                <a:latin typeface="Times New Roman" pitchFamily="18" charset="0"/>
              </a:rPr>
              <a:t>;    0,2%;     50,6%;   6,5%;    21,5%;    15%</a:t>
            </a:r>
          </a:p>
          <a:p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48144" name="AutoShape 16"/>
          <p:cNvSpPr>
            <a:spLocks noChangeArrowheads="1"/>
          </p:cNvSpPr>
          <p:nvPr/>
        </p:nvSpPr>
        <p:spPr bwMode="auto">
          <a:xfrm rot="10799311" flipV="1">
            <a:off x="-1588" y="2347913"/>
            <a:ext cx="2733676" cy="1509712"/>
          </a:xfrm>
          <a:prstGeom prst="wedgeEllipseCallout">
            <a:avLst>
              <a:gd name="adj1" fmla="val -59593"/>
              <a:gd name="adj2" fmla="val -38421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u="sng">
                <a:solidFill>
                  <a:srgbClr val="0000FF"/>
                </a:solidFill>
                <a:latin typeface="Times New Roman" pitchFamily="18" charset="0"/>
              </a:rPr>
              <a:t>Ф/С</a:t>
            </a:r>
          </a:p>
          <a:p>
            <a:r>
              <a:rPr lang="ru-RU" sz="1400" b="1">
                <a:solidFill>
                  <a:srgbClr val="008000"/>
                </a:solidFill>
                <a:latin typeface="Times New Roman" pitchFamily="18" charset="0"/>
              </a:rPr>
              <a:t>Фибриллярные </a:t>
            </a:r>
          </a:p>
          <a:p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Н</a:t>
            </a:r>
            <a:r>
              <a:rPr lang="ru-RU" sz="1400" baseline="-25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О  прочны!</a:t>
            </a:r>
          </a:p>
          <a:p>
            <a:r>
              <a:rPr lang="ru-RU" sz="1400" b="1">
                <a:solidFill>
                  <a:srgbClr val="008000"/>
                </a:solidFill>
                <a:latin typeface="Times New Roman" pitchFamily="18" charset="0"/>
              </a:rPr>
              <a:t>Глобулярные</a:t>
            </a:r>
          </a:p>
          <a:p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Н</a:t>
            </a:r>
            <a:r>
              <a:rPr lang="ru-RU" sz="1400" baseline="-25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О ! р-р коллоидный 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2916238" y="1052513"/>
            <a:ext cx="2232025" cy="30972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700" b="1">
                <a:solidFill>
                  <a:srgbClr val="FF00FF"/>
                </a:solidFill>
                <a:latin typeface="Times New Roman" pitchFamily="18" charset="0"/>
              </a:rPr>
              <a:t>БЕЛКИ</a:t>
            </a:r>
            <a:r>
              <a:rPr lang="ru-RU" sz="1400" b="1">
                <a:latin typeface="Times New Roman" pitchFamily="18" charset="0"/>
              </a:rPr>
              <a:t>-</a:t>
            </a:r>
            <a:r>
              <a:rPr lang="ru-RU" sz="1400" b="1">
                <a:solidFill>
                  <a:schemeClr val="accent2"/>
                </a:solidFill>
                <a:latin typeface="Times New Roman" pitchFamily="18" charset="0"/>
              </a:rPr>
              <a:t>– 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4495800" y="4221163"/>
            <a:ext cx="4648200" cy="248443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FF"/>
                </a:solidFill>
                <a:latin typeface="Bookman Old Style" pitchFamily="18" charset="0"/>
              </a:rPr>
              <a:t>Превращение белков в организме</a:t>
            </a:r>
          </a:p>
          <a:p>
            <a:pPr algn="just"/>
            <a:r>
              <a:rPr lang="ru-RU" sz="1400">
                <a:solidFill>
                  <a:srgbClr val="0000FF"/>
                </a:solidFill>
                <a:latin typeface="Times New Roman" pitchFamily="18" charset="0"/>
              </a:rPr>
              <a:t>                 </a:t>
            </a:r>
            <a:r>
              <a:rPr lang="ru-RU" sz="1400" b="1" i="1" baseline="-25000">
                <a:solidFill>
                  <a:schemeClr val="accent2"/>
                </a:solidFill>
                <a:latin typeface="Times New Roman" pitchFamily="18" charset="0"/>
              </a:rPr>
              <a:t>фер-ты</a:t>
            </a:r>
          </a:p>
          <a:p>
            <a:pPr lvl="1" algn="just"/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Белок  →  амк → Белок − </a:t>
            </a:r>
            <a:r>
              <a:rPr lang="en-US" sz="1500" b="1">
                <a:solidFill>
                  <a:schemeClr val="accent2"/>
                </a:solidFill>
                <a:latin typeface="Times New Roman" pitchFamily="18" charset="0"/>
              </a:rPr>
              <a:t>Q</a:t>
            </a:r>
            <a:endParaRPr lang="ru-RU" sz="1500" b="1">
              <a:solidFill>
                <a:schemeClr val="accent2"/>
              </a:solidFill>
              <a:latin typeface="Times New Roman" pitchFamily="18" charset="0"/>
            </a:endParaRPr>
          </a:p>
          <a:p>
            <a:pPr lvl="1" algn="just"/>
            <a:endParaRPr lang="ru-RU" sz="1500" b="1">
              <a:solidFill>
                <a:schemeClr val="accent2"/>
              </a:solidFill>
              <a:latin typeface="Times New Roman" pitchFamily="18" charset="0"/>
            </a:endParaRPr>
          </a:p>
          <a:p>
            <a:pPr lvl="1" algn="just"/>
            <a:endParaRPr lang="ru-RU" sz="1500" b="1">
              <a:solidFill>
                <a:schemeClr val="accent2"/>
              </a:solidFill>
              <a:latin typeface="Times New Roman" pitchFamily="18" charset="0"/>
            </a:endParaRPr>
          </a:p>
          <a:p>
            <a:pPr lvl="1" algn="just"/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СО</a:t>
            </a:r>
            <a:r>
              <a:rPr lang="ru-RU" sz="1500" b="1" baseline="-25000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sz="1500" b="1">
                <a:solidFill>
                  <a:schemeClr val="accent2"/>
                </a:solidFill>
                <a:latin typeface="Times New Roman" pitchFamily="18" charset="0"/>
              </a:rPr>
              <a:t>NH</a:t>
            </a:r>
            <a:r>
              <a:rPr lang="en-US" sz="1500" b="1" baseline="-25000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en-US" sz="1500" b="1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мочевина, Н</a:t>
            </a:r>
            <a:r>
              <a:rPr lang="ru-RU" sz="1500" b="1" baseline="-25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О</a:t>
            </a:r>
          </a:p>
          <a:p>
            <a:pPr lvl="2" algn="just"/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+ </a:t>
            </a:r>
            <a:r>
              <a:rPr lang="en-US" sz="1500" b="1">
                <a:solidFill>
                  <a:schemeClr val="accent2"/>
                </a:solidFill>
                <a:latin typeface="Times New Roman" pitchFamily="18" charset="0"/>
              </a:rPr>
              <a:t>Q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5364163" y="404813"/>
            <a:ext cx="3635375" cy="33750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993366"/>
                </a:solidFill>
                <a:latin typeface="Times New Roman" pitchFamily="18" charset="0"/>
              </a:rPr>
              <a:t>- АМФОТЕРНОСТЬ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Кислая среда = по типу щелочи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[белок]</a:t>
            </a:r>
            <a:r>
              <a:rPr lang="ru-RU" sz="1200" baseline="30000">
                <a:solidFill>
                  <a:schemeClr val="accent2"/>
                </a:solidFill>
                <a:latin typeface="Times New Roman" pitchFamily="18" charset="0"/>
              </a:rPr>
              <a:t>+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+ ОН</a:t>
            </a:r>
            <a:r>
              <a:rPr lang="ru-RU" sz="1200" baseline="30000">
                <a:solidFill>
                  <a:schemeClr val="accent2"/>
                </a:solidFill>
                <a:latin typeface="Times New Roman" pitchFamily="18" charset="0"/>
              </a:rPr>
              <a:t>-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= по типу кислоты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- 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ГИДРОЛИЗ 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1200" b="1">
                <a:solidFill>
                  <a:srgbClr val="FF0000"/>
                </a:solidFill>
                <a:latin typeface="Times New Roman" pitchFamily="18" charset="0"/>
              </a:rPr>
              <a:t> ?…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……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…………………</a:t>
            </a:r>
          </a:p>
          <a:p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1200" b="1" u="sng">
                <a:solidFill>
                  <a:schemeClr val="accent2"/>
                </a:solidFill>
                <a:latin typeface="Times New Roman" pitchFamily="18" charset="0"/>
              </a:rPr>
              <a:t>Качественные реакции</a:t>
            </a:r>
          </a:p>
          <a:p>
            <a:pPr>
              <a:buFontTx/>
              <a:buChar char="-"/>
            </a:pP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БИУРЕТОВАЯ РЕАКЦИЯ</a:t>
            </a:r>
            <a:endParaRPr lang="ru-RU" sz="1200" b="1">
              <a:solidFill>
                <a:schemeClr val="accent2"/>
              </a:solidFill>
              <a:latin typeface="Arial" charset="0"/>
            </a:endParaRPr>
          </a:p>
          <a:p>
            <a:pPr>
              <a:buFontTx/>
              <a:buChar char="-"/>
            </a:pPr>
            <a:r>
              <a:rPr lang="ru-RU" sz="1200">
                <a:solidFill>
                  <a:srgbClr val="FF0000"/>
                </a:solidFill>
                <a:latin typeface="Arial" charset="0"/>
              </a:rPr>
              <a:t>?</a:t>
            </a:r>
          </a:p>
          <a:p>
            <a:pPr>
              <a:buFontTx/>
              <a:buChar char="-"/>
            </a:pP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КСАНТОПРОТЕИНОВАЯ РЕАКЦИЯ</a:t>
            </a:r>
            <a:endParaRPr lang="ru-RU" sz="1200" b="1">
              <a:solidFill>
                <a:schemeClr val="accent2"/>
              </a:solidFill>
              <a:latin typeface="Arial" charset="0"/>
            </a:endParaRPr>
          </a:p>
          <a:p>
            <a:pPr>
              <a:buFontTx/>
              <a:buChar char="-"/>
            </a:pPr>
            <a:r>
              <a:rPr lang="ru-RU" sz="1200">
                <a:solidFill>
                  <a:srgbClr val="FF0000"/>
                </a:solidFill>
                <a:latin typeface="Arial" charset="0"/>
              </a:rPr>
              <a:t>?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- 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ГОРЕНИЕ БЕЛКА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………………………..</a:t>
            </a:r>
          </a:p>
          <a:p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- 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ДЕНАТУРАЦИЯ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- </a:t>
            </a:r>
            <a:r>
              <a:rPr lang="ru-RU" sz="1200" b="1">
                <a:solidFill>
                  <a:srgbClr val="FF0000"/>
                </a:solidFill>
                <a:latin typeface="Arial" charset="0"/>
              </a:rPr>
              <a:t>?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…………………….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высокая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     	</a:t>
            </a:r>
            <a:r>
              <a:rPr lang="ru-RU" sz="1200">
                <a:solidFill>
                  <a:schemeClr val="accent2"/>
                </a:solidFill>
                <a:latin typeface="Arial" charset="0"/>
              </a:rPr>
              <a:t>             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разрушение радиоактивное облучение</a:t>
            </a:r>
            <a:r>
              <a:rPr lang="ru-RU" sz="1200">
                <a:solidFill>
                  <a:schemeClr val="accent2"/>
                </a:solidFill>
                <a:latin typeface="Arial" charset="0"/>
              </a:rPr>
              <a:t>           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2-3 структуры соли тяжелых Ме 	</a:t>
            </a:r>
          </a:p>
        </p:txBody>
      </p:sp>
      <p:sp>
        <p:nvSpPr>
          <p:cNvPr id="48177" name="AutoShape 49"/>
          <p:cNvSpPr>
            <a:spLocks noChangeArrowheads="1"/>
          </p:cNvSpPr>
          <p:nvPr/>
        </p:nvSpPr>
        <p:spPr bwMode="auto">
          <a:xfrm>
            <a:off x="179388" y="4365625"/>
            <a:ext cx="4049712" cy="23447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660033"/>
                </a:solidFill>
                <a:latin typeface="Bookman Old Style" pitchFamily="18" charset="0"/>
              </a:rPr>
              <a:t>ФУНКЦИИ</a:t>
            </a:r>
            <a:endParaRPr lang="ru-RU" sz="1400" b="1">
              <a:solidFill>
                <a:srgbClr val="660033"/>
              </a:solidFill>
              <a:latin typeface="Arial" charset="0"/>
            </a:endParaRPr>
          </a:p>
          <a:p>
            <a:pPr algn="ctr"/>
            <a:endParaRPr lang="ru-RU" sz="1400" b="1">
              <a:solidFill>
                <a:srgbClr val="660033"/>
              </a:solidFill>
              <a:latin typeface="Arial" charset="0"/>
            </a:endParaRPr>
          </a:p>
          <a:p>
            <a:endParaRPr lang="ru-RU" sz="1200">
              <a:solidFill>
                <a:srgbClr val="660033"/>
              </a:solidFill>
              <a:latin typeface="Times New Roman" pitchFamily="18" charset="0"/>
            </a:endParaRPr>
          </a:p>
          <a:p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78" name="Line 50"/>
          <p:cNvSpPr>
            <a:spLocks noChangeShapeType="1"/>
          </p:cNvSpPr>
          <p:nvPr/>
        </p:nvSpPr>
        <p:spPr bwMode="auto">
          <a:xfrm flipH="1">
            <a:off x="827088" y="4581525"/>
            <a:ext cx="865187" cy="2873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79" name="Line 51"/>
          <p:cNvSpPr>
            <a:spLocks noChangeShapeType="1"/>
          </p:cNvSpPr>
          <p:nvPr/>
        </p:nvSpPr>
        <p:spPr bwMode="auto">
          <a:xfrm flipH="1">
            <a:off x="1547813" y="4868863"/>
            <a:ext cx="431800" cy="7937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80" name="Line 52"/>
          <p:cNvSpPr>
            <a:spLocks noChangeShapeType="1"/>
          </p:cNvSpPr>
          <p:nvPr/>
        </p:nvSpPr>
        <p:spPr bwMode="auto">
          <a:xfrm>
            <a:off x="2700338" y="4652963"/>
            <a:ext cx="576262" cy="433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>
            <a:off x="2339975" y="4797425"/>
            <a:ext cx="360363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 flipH="1">
            <a:off x="2124075" y="4868863"/>
            <a:ext cx="71438" cy="11525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 flipH="1">
            <a:off x="755650" y="4652963"/>
            <a:ext cx="1008063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91" name="Line 63"/>
          <p:cNvSpPr>
            <a:spLocks noChangeShapeType="1"/>
          </p:cNvSpPr>
          <p:nvPr/>
        </p:nvSpPr>
        <p:spPr bwMode="auto">
          <a:xfrm flipH="1">
            <a:off x="7308850" y="5300663"/>
            <a:ext cx="144463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92" name="Line 64"/>
          <p:cNvSpPr>
            <a:spLocks noChangeShapeType="1"/>
          </p:cNvSpPr>
          <p:nvPr/>
        </p:nvSpPr>
        <p:spPr bwMode="auto">
          <a:xfrm flipH="1" flipV="1">
            <a:off x="6948488" y="5300663"/>
            <a:ext cx="360362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93" name="Line 65"/>
          <p:cNvSpPr>
            <a:spLocks noChangeShapeType="1"/>
          </p:cNvSpPr>
          <p:nvPr/>
        </p:nvSpPr>
        <p:spPr bwMode="auto">
          <a:xfrm flipH="1">
            <a:off x="6300788" y="5300663"/>
            <a:ext cx="576262" cy="433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96" name="Line 68"/>
          <p:cNvSpPr>
            <a:spLocks noChangeShapeType="1"/>
          </p:cNvSpPr>
          <p:nvPr/>
        </p:nvSpPr>
        <p:spPr bwMode="auto">
          <a:xfrm>
            <a:off x="6443663" y="299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98" name="Line 70"/>
          <p:cNvSpPr>
            <a:spLocks noChangeShapeType="1"/>
          </p:cNvSpPr>
          <p:nvPr/>
        </p:nvSpPr>
        <p:spPr bwMode="auto">
          <a:xfrm flipV="1">
            <a:off x="6732588" y="3213100"/>
            <a:ext cx="1008062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99" name="Line 71"/>
          <p:cNvSpPr>
            <a:spLocks noChangeShapeType="1"/>
          </p:cNvSpPr>
          <p:nvPr/>
        </p:nvSpPr>
        <p:spPr bwMode="auto">
          <a:xfrm>
            <a:off x="7380288" y="3068638"/>
            <a:ext cx="4333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00" name="Line 72"/>
          <p:cNvSpPr>
            <a:spLocks noChangeShapeType="1"/>
          </p:cNvSpPr>
          <p:nvPr/>
        </p:nvSpPr>
        <p:spPr bwMode="auto">
          <a:xfrm>
            <a:off x="6516688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01" name="Line 73"/>
          <p:cNvSpPr>
            <a:spLocks noChangeShapeType="1"/>
          </p:cNvSpPr>
          <p:nvPr/>
        </p:nvSpPr>
        <p:spPr bwMode="auto">
          <a:xfrm flipV="1">
            <a:off x="6156325" y="2924175"/>
            <a:ext cx="15843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53" name="Rectangle 125"/>
          <p:cNvSpPr>
            <a:spLocks noChangeArrowheads="1"/>
          </p:cNvSpPr>
          <p:nvPr/>
        </p:nvSpPr>
        <p:spPr bwMode="auto">
          <a:xfrm>
            <a:off x="4211638" y="260350"/>
            <a:ext cx="8651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/>
              <a:t>Сложные</a:t>
            </a:r>
          </a:p>
          <a:p>
            <a:pPr algn="ctr"/>
            <a:r>
              <a:rPr lang="ru-RU" sz="1200"/>
              <a:t>(             )</a:t>
            </a:r>
          </a:p>
        </p:txBody>
      </p:sp>
      <p:sp>
        <p:nvSpPr>
          <p:cNvPr id="48254" name="Rectangle 126"/>
          <p:cNvSpPr>
            <a:spLocks noChangeArrowheads="1"/>
          </p:cNvSpPr>
          <p:nvPr/>
        </p:nvSpPr>
        <p:spPr bwMode="auto">
          <a:xfrm>
            <a:off x="3059113" y="260350"/>
            <a:ext cx="10080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/>
              <a:t>Простые</a:t>
            </a:r>
          </a:p>
          <a:p>
            <a:pPr algn="ctr"/>
            <a:r>
              <a:rPr lang="ru-RU" sz="1200"/>
              <a:t>(           )</a:t>
            </a:r>
          </a:p>
        </p:txBody>
      </p:sp>
      <p:sp>
        <p:nvSpPr>
          <p:cNvPr id="48255" name="Line 127"/>
          <p:cNvSpPr>
            <a:spLocks noChangeShapeType="1"/>
          </p:cNvSpPr>
          <p:nvPr/>
        </p:nvSpPr>
        <p:spPr bwMode="auto">
          <a:xfrm flipV="1">
            <a:off x="3492500" y="69215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57" name="Line 129"/>
          <p:cNvSpPr>
            <a:spLocks noChangeShapeType="1"/>
          </p:cNvSpPr>
          <p:nvPr/>
        </p:nvSpPr>
        <p:spPr bwMode="auto">
          <a:xfrm flipV="1">
            <a:off x="4643438" y="69215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58" name="Line 130"/>
          <p:cNvSpPr>
            <a:spLocks noChangeShapeType="1"/>
          </p:cNvSpPr>
          <p:nvPr/>
        </p:nvSpPr>
        <p:spPr bwMode="auto">
          <a:xfrm>
            <a:off x="2627313" y="4724400"/>
            <a:ext cx="865187" cy="136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0" name="Picture 30" descr="00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76825" y="620713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1" name="Picture 5" descr="002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0975" y="765175"/>
            <a:ext cx="20145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2" name="Picture 10" descr="001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547813" y="404813"/>
            <a:ext cx="2016125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4" name="Picture 10" descr="jiv194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1268413"/>
            <a:ext cx="19812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5" name="Picture 17" descr="SNAKE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188" y="5661025"/>
            <a:ext cx="20574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8" name="Picture 10" descr="bird2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16688" y="260350"/>
            <a:ext cx="194468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9" name="Picture 9" descr="p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4300" y="5229225"/>
            <a:ext cx="15113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50" name="Picture 10" descr="zajats48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59113" y="2924175"/>
            <a:ext cx="21605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51" name="Picture 15" descr="Рисунок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0825" y="3500438"/>
            <a:ext cx="1655763" cy="1557337"/>
          </a:xfrm>
          <a:prstGeom prst="rect">
            <a:avLst/>
          </a:prstGeom>
          <a:noFill/>
        </p:spPr>
      </p:pic>
      <p:pic>
        <p:nvPicPr>
          <p:cNvPr id="91152" name="Picture 13" descr="r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67400" y="3736975"/>
            <a:ext cx="327660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001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435600" y="2133600"/>
            <a:ext cx="1603375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 flipH="1">
            <a:off x="0" y="0"/>
            <a:ext cx="2843213" cy="2205038"/>
          </a:xfrm>
          <a:prstGeom prst="wedgeRoundRectCallout">
            <a:avLst>
              <a:gd name="adj1" fmla="val -56870"/>
              <a:gd name="adj2" fmla="val 25449"/>
              <a:gd name="adj3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u="sng">
                <a:solidFill>
                  <a:srgbClr val="0000FF"/>
                </a:solidFill>
                <a:latin typeface="Times New Roman" pitchFamily="18" charset="0"/>
              </a:rPr>
              <a:t>Высокомолекулярные соединения</a:t>
            </a:r>
          </a:p>
          <a:p>
            <a:pPr algn="ctr"/>
            <a:r>
              <a:rPr lang="ru-RU" sz="1200" b="1" u="sng">
                <a:solidFill>
                  <a:schemeClr val="accent2"/>
                </a:solidFill>
                <a:latin typeface="Times New Roman" pitchFamily="18" charset="0"/>
              </a:rPr>
              <a:t>Состав:</a:t>
            </a:r>
            <a:endParaRPr lang="ru-RU" sz="1000" b="1" u="sng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ru-RU" sz="1200">
                <a:latin typeface="Times New Roman" pitchFamily="18" charset="0"/>
              </a:rPr>
              <a:t>               </a:t>
            </a:r>
            <a:r>
              <a:rPr lang="ru-RU" sz="1200" b="1">
                <a:solidFill>
                  <a:schemeClr val="accent2"/>
                </a:solidFill>
                <a:latin typeface="Bookman Old Style" pitchFamily="18" charset="0"/>
              </a:rPr>
              <a:t>количественный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Mr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большая 10</a:t>
            </a:r>
            <a:r>
              <a:rPr lang="ru-RU" sz="1200" baseline="30000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-10</a:t>
            </a:r>
            <a:r>
              <a:rPr lang="ru-RU" sz="1200" baseline="30000">
                <a:solidFill>
                  <a:schemeClr val="accent2"/>
                </a:solidFill>
                <a:latin typeface="Times New Roman" pitchFamily="18" charset="0"/>
              </a:rPr>
              <a:t>7</a:t>
            </a:r>
          </a:p>
          <a:p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     </a:t>
            </a:r>
            <a:r>
              <a:rPr lang="ru-RU" sz="1200" b="1">
                <a:solidFill>
                  <a:schemeClr val="accent2"/>
                </a:solidFill>
                <a:latin typeface="Bookman Old Style" pitchFamily="18" charset="0"/>
              </a:rPr>
              <a:t>качественный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C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O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ru-RU" sz="10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900" b="1">
                <a:solidFill>
                  <a:schemeClr val="accent2"/>
                </a:solidFill>
                <a:latin typeface="Times New Roman" pitchFamily="18" charset="0"/>
              </a:rPr>
              <a:t>0.3%</a:t>
            </a:r>
            <a:r>
              <a:rPr lang="ru-RU" sz="900" b="1">
                <a:solidFill>
                  <a:schemeClr val="accent2"/>
                </a:solidFill>
                <a:latin typeface="Times New Roman" pitchFamily="18" charset="0"/>
              </a:rPr>
              <a:t>;    0,2%;     50,6%;   6,5%;    21,5%;    15%</a:t>
            </a:r>
          </a:p>
          <a:p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 rot="10799311" flipV="1">
            <a:off x="-1588" y="2347913"/>
            <a:ext cx="2733676" cy="1509712"/>
          </a:xfrm>
          <a:prstGeom prst="wedgeEllipseCallout">
            <a:avLst>
              <a:gd name="adj1" fmla="val -60051"/>
              <a:gd name="adj2" fmla="val -21917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u="sng">
                <a:solidFill>
                  <a:srgbClr val="0000FF"/>
                </a:solidFill>
                <a:latin typeface="Times New Roman" pitchFamily="18" charset="0"/>
              </a:rPr>
              <a:t>Ф/С</a:t>
            </a:r>
          </a:p>
          <a:p>
            <a:r>
              <a:rPr lang="ru-RU" sz="1400" b="1">
                <a:solidFill>
                  <a:srgbClr val="008000"/>
                </a:solidFill>
                <a:latin typeface="Times New Roman" pitchFamily="18" charset="0"/>
              </a:rPr>
              <a:t>Фибриллярные </a:t>
            </a:r>
          </a:p>
          <a:p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Н</a:t>
            </a:r>
            <a:r>
              <a:rPr lang="ru-RU" sz="1400" baseline="-25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О  прочны!</a:t>
            </a:r>
          </a:p>
          <a:p>
            <a:r>
              <a:rPr lang="ru-RU" sz="1400" b="1">
                <a:solidFill>
                  <a:srgbClr val="008000"/>
                </a:solidFill>
                <a:latin typeface="Times New Roman" pitchFamily="18" charset="0"/>
              </a:rPr>
              <a:t>Глобулярные</a:t>
            </a:r>
          </a:p>
          <a:p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Н</a:t>
            </a:r>
            <a:r>
              <a:rPr lang="ru-RU" sz="1400" baseline="-25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ru-RU" sz="1400">
                <a:solidFill>
                  <a:schemeClr val="accent2"/>
                </a:solidFill>
                <a:latin typeface="Times New Roman" pitchFamily="18" charset="0"/>
              </a:rPr>
              <a:t>О ! р-р коллоидный 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4495800" y="4221163"/>
            <a:ext cx="4648200" cy="248443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0000FF"/>
                </a:solidFill>
                <a:latin typeface="Bookman Old Style" pitchFamily="18" charset="0"/>
              </a:rPr>
              <a:t>Превращение белков в организме</a:t>
            </a:r>
          </a:p>
          <a:p>
            <a:pPr algn="just"/>
            <a:r>
              <a:rPr lang="ru-RU" sz="1400">
                <a:solidFill>
                  <a:srgbClr val="0000FF"/>
                </a:solidFill>
                <a:latin typeface="Times New Roman" pitchFamily="18" charset="0"/>
              </a:rPr>
              <a:t>                 </a:t>
            </a:r>
            <a:r>
              <a:rPr lang="ru-RU" sz="1400" b="1" i="1" baseline="-25000">
                <a:solidFill>
                  <a:schemeClr val="accent2"/>
                </a:solidFill>
                <a:latin typeface="Times New Roman" pitchFamily="18" charset="0"/>
              </a:rPr>
              <a:t>фер-ты</a:t>
            </a:r>
          </a:p>
          <a:p>
            <a:pPr lvl="1" algn="just"/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Белок  →  амк → Белок − </a:t>
            </a:r>
            <a:r>
              <a:rPr lang="en-US" sz="1500" b="1">
                <a:solidFill>
                  <a:schemeClr val="accent2"/>
                </a:solidFill>
                <a:latin typeface="Times New Roman" pitchFamily="18" charset="0"/>
              </a:rPr>
              <a:t>Q</a:t>
            </a:r>
            <a:endParaRPr lang="ru-RU" sz="1500" b="1">
              <a:solidFill>
                <a:schemeClr val="accent2"/>
              </a:solidFill>
              <a:latin typeface="Times New Roman" pitchFamily="18" charset="0"/>
            </a:endParaRPr>
          </a:p>
          <a:p>
            <a:pPr lvl="1" algn="just"/>
            <a:endParaRPr lang="ru-RU" sz="1500" b="1">
              <a:solidFill>
                <a:schemeClr val="accent2"/>
              </a:solidFill>
              <a:latin typeface="Times New Roman" pitchFamily="18" charset="0"/>
            </a:endParaRPr>
          </a:p>
          <a:p>
            <a:pPr lvl="1" algn="just"/>
            <a:endParaRPr lang="ru-RU" sz="1500" b="1">
              <a:solidFill>
                <a:schemeClr val="accent2"/>
              </a:solidFill>
              <a:latin typeface="Times New Roman" pitchFamily="18" charset="0"/>
            </a:endParaRPr>
          </a:p>
          <a:p>
            <a:pPr lvl="1" algn="just"/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СО</a:t>
            </a:r>
            <a:r>
              <a:rPr lang="ru-RU" sz="1500" b="1" baseline="-25000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sz="1500" b="1">
                <a:solidFill>
                  <a:schemeClr val="accent2"/>
                </a:solidFill>
                <a:latin typeface="Times New Roman" pitchFamily="18" charset="0"/>
              </a:rPr>
              <a:t>NH</a:t>
            </a:r>
            <a:r>
              <a:rPr lang="en-US" sz="1500" b="1" baseline="-25000">
                <a:solidFill>
                  <a:schemeClr val="accent2"/>
                </a:solidFill>
                <a:latin typeface="Times New Roman" pitchFamily="18" charset="0"/>
              </a:rPr>
              <a:t>3</a:t>
            </a:r>
            <a:r>
              <a:rPr lang="en-US" sz="1500" b="1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мочевина, Н</a:t>
            </a:r>
            <a:r>
              <a:rPr lang="ru-RU" sz="1500" b="1" baseline="-25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О</a:t>
            </a:r>
          </a:p>
          <a:p>
            <a:pPr lvl="2" algn="just"/>
            <a:r>
              <a:rPr lang="ru-RU" sz="1500" b="1">
                <a:solidFill>
                  <a:schemeClr val="accent2"/>
                </a:solidFill>
                <a:latin typeface="Times New Roman" pitchFamily="18" charset="0"/>
              </a:rPr>
              <a:t>+ </a:t>
            </a:r>
            <a:r>
              <a:rPr lang="en-US" sz="1500" b="1">
                <a:solidFill>
                  <a:schemeClr val="accent2"/>
                </a:solidFill>
                <a:latin typeface="Times New Roman" pitchFamily="18" charset="0"/>
              </a:rPr>
              <a:t>Q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148263" y="260350"/>
            <a:ext cx="3744912" cy="36734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993366"/>
                </a:solidFill>
                <a:latin typeface="Times New Roman" pitchFamily="18" charset="0"/>
              </a:rPr>
              <a:t>- АМФОТЕРНОСТЬ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Кислая среда = по типу щелочи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[белок]</a:t>
            </a:r>
            <a:r>
              <a:rPr lang="ru-RU" sz="1200" baseline="30000">
                <a:solidFill>
                  <a:schemeClr val="accent2"/>
                </a:solidFill>
                <a:latin typeface="Times New Roman" pitchFamily="18" charset="0"/>
              </a:rPr>
              <a:t>+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+ ОН</a:t>
            </a:r>
            <a:r>
              <a:rPr lang="ru-RU" sz="1200" baseline="30000">
                <a:solidFill>
                  <a:schemeClr val="accent2"/>
                </a:solidFill>
                <a:latin typeface="Times New Roman" pitchFamily="18" charset="0"/>
              </a:rPr>
              <a:t>-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= по типу кислоты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- 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ГИДРОЛИЗ 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…………………………</a:t>
            </a:r>
          </a:p>
          <a:p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1200" b="1" u="sng">
                <a:solidFill>
                  <a:schemeClr val="accent2"/>
                </a:solidFill>
                <a:latin typeface="Times New Roman" pitchFamily="18" charset="0"/>
              </a:rPr>
              <a:t>Качественные реакции</a:t>
            </a:r>
          </a:p>
          <a:p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- БИУРЕТОВАЯ РЕАКЦИЯ</a:t>
            </a:r>
          </a:p>
          <a:p>
            <a:r>
              <a:rPr lang="ru-RU" sz="1200">
                <a:solidFill>
                  <a:srgbClr val="6600CC"/>
                </a:solidFill>
                <a:latin typeface="Times New Roman" pitchFamily="18" charset="0"/>
              </a:rPr>
              <a:t>Б. + </a:t>
            </a:r>
            <a:r>
              <a:rPr lang="en-US" sz="1200">
                <a:solidFill>
                  <a:srgbClr val="6600CC"/>
                </a:solidFill>
                <a:latin typeface="Times New Roman" pitchFamily="18" charset="0"/>
              </a:rPr>
              <a:t>CuSO</a:t>
            </a:r>
            <a:r>
              <a:rPr lang="ru-RU" sz="1200" baseline="-25000">
                <a:solidFill>
                  <a:srgbClr val="6600CC"/>
                </a:solidFill>
                <a:latin typeface="Times New Roman" pitchFamily="18" charset="0"/>
              </a:rPr>
              <a:t>4</a:t>
            </a:r>
            <a:r>
              <a:rPr lang="ru-RU" sz="1200">
                <a:solidFill>
                  <a:srgbClr val="6600CC"/>
                </a:solidFill>
                <a:latin typeface="Times New Roman" pitchFamily="18" charset="0"/>
              </a:rPr>
              <a:t> + </a:t>
            </a:r>
            <a:r>
              <a:rPr lang="en-US" sz="1200">
                <a:solidFill>
                  <a:srgbClr val="6600CC"/>
                </a:solidFill>
                <a:latin typeface="Times New Roman" pitchFamily="18" charset="0"/>
              </a:rPr>
              <a:t>NaOH</a:t>
            </a:r>
            <a:r>
              <a:rPr lang="ru-RU" sz="1200">
                <a:solidFill>
                  <a:srgbClr val="6600CC"/>
                </a:solidFill>
                <a:latin typeface="Times New Roman" pitchFamily="18" charset="0"/>
              </a:rPr>
              <a:t> → фиолетовое окрашивание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………………………………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- 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КСАНТОПРОТЕИНОВАЯ РЕАКЦИЯ</a:t>
            </a:r>
          </a:p>
          <a:p>
            <a:r>
              <a:rPr lang="ru-RU" sz="1200">
                <a:solidFill>
                  <a:srgbClr val="6600CC"/>
                </a:solidFill>
                <a:latin typeface="Times New Roman" pitchFamily="18" charset="0"/>
              </a:rPr>
              <a:t>Б. + </a:t>
            </a:r>
            <a:r>
              <a:rPr lang="en-US" sz="1200">
                <a:solidFill>
                  <a:srgbClr val="6600CC"/>
                </a:solidFill>
                <a:latin typeface="Times New Roman" pitchFamily="18" charset="0"/>
              </a:rPr>
              <a:t>HNO</a:t>
            </a:r>
            <a:r>
              <a:rPr lang="en-US" sz="1200" baseline="-25000">
                <a:solidFill>
                  <a:srgbClr val="6600CC"/>
                </a:solidFill>
                <a:latin typeface="Times New Roman" pitchFamily="18" charset="0"/>
              </a:rPr>
              <a:t>3</a:t>
            </a:r>
            <a:r>
              <a:rPr lang="ru-RU" sz="1200">
                <a:solidFill>
                  <a:srgbClr val="6600CC"/>
                </a:solidFill>
                <a:latin typeface="Times New Roman" pitchFamily="18" charset="0"/>
              </a:rPr>
              <a:t> → желтое окрашивание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- 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ГОРЕНИЕ БЕЛКА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………………………..</a:t>
            </a:r>
          </a:p>
          <a:p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- </a:t>
            </a:r>
            <a:r>
              <a:rPr lang="ru-RU" sz="1200" b="1">
                <a:solidFill>
                  <a:schemeClr val="accent2"/>
                </a:solidFill>
                <a:latin typeface="Times New Roman" pitchFamily="18" charset="0"/>
              </a:rPr>
              <a:t>ДЕНАТУРАЦИЯ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- …</a:t>
            </a:r>
            <a:r>
              <a:rPr lang="ru-RU" sz="1200">
                <a:solidFill>
                  <a:schemeClr val="accent2"/>
                </a:solidFill>
                <a:latin typeface="Arial" charset="0"/>
              </a:rPr>
              <a:t>процесс разрушения белковой молекулы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…………………….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высокая </a:t>
            </a:r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     </a:t>
            </a:r>
            <a:r>
              <a:rPr lang="ru-RU" sz="1200">
                <a:solidFill>
                  <a:schemeClr val="accent2"/>
                </a:solidFill>
                <a:latin typeface="Arial" charset="0"/>
              </a:rPr>
              <a:t>                            </a:t>
            </a:r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разрушение                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радиоактивное облучение            2-3 структуры 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соли тяжелых Ме 	              	</a:t>
            </a:r>
          </a:p>
          <a:p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179388" y="4365625"/>
            <a:ext cx="4049712" cy="23447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solidFill>
                  <a:srgbClr val="660033"/>
                </a:solidFill>
                <a:latin typeface="Bookman Old Style" pitchFamily="18" charset="0"/>
              </a:rPr>
              <a:t>ФУНКЦИИ</a:t>
            </a:r>
          </a:p>
          <a:p>
            <a:endParaRPr lang="ru-RU" sz="1200">
              <a:solidFill>
                <a:srgbClr val="660033"/>
              </a:solidFill>
              <a:latin typeface="Times New Roman" pitchFamily="18" charset="0"/>
            </a:endParaRPr>
          </a:p>
          <a:p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защитная</a:t>
            </a: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         транспортная              строитель</a:t>
            </a:r>
            <a:r>
              <a:rPr lang="ru-RU" sz="1200">
                <a:solidFill>
                  <a:schemeClr val="accent2"/>
                </a:solidFill>
              </a:rPr>
              <a:t>ная</a:t>
            </a:r>
            <a:r>
              <a:rPr lang="ru-RU">
                <a:solidFill>
                  <a:schemeClr val="accent2"/>
                </a:solidFill>
              </a:rPr>
              <a:t> </a:t>
            </a:r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120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энергетическая                        двигательная</a:t>
            </a:r>
          </a:p>
          <a:p>
            <a:pPr lvl="1"/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			              ферментативная          </a:t>
            </a:r>
          </a:p>
          <a:p>
            <a:pPr lvl="1"/>
            <a:r>
              <a:rPr lang="ru-RU" sz="1200">
                <a:solidFill>
                  <a:schemeClr val="accent2"/>
                </a:solidFill>
                <a:latin typeface="Times New Roman" pitchFamily="18" charset="0"/>
              </a:rPr>
              <a:t>                             регуляторная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827088" y="4581525"/>
            <a:ext cx="865187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1763713" y="4724400"/>
            <a:ext cx="144462" cy="4333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2627313" y="4797425"/>
            <a:ext cx="288925" cy="5762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339975" y="4797425"/>
            <a:ext cx="287338" cy="10080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2051050" y="4868863"/>
            <a:ext cx="144463" cy="11525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755650" y="4652963"/>
            <a:ext cx="1008063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7308850" y="5300663"/>
            <a:ext cx="144463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 flipV="1">
            <a:off x="6948488" y="5300663"/>
            <a:ext cx="360362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6300788" y="5300663"/>
            <a:ext cx="576262" cy="433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6443663" y="299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V="1">
            <a:off x="6588125" y="3429000"/>
            <a:ext cx="935038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7164388" y="3357563"/>
            <a:ext cx="4333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6516688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 flipV="1">
            <a:off x="6011863" y="3141663"/>
            <a:ext cx="15843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2987675" y="1268413"/>
            <a:ext cx="2089150" cy="284797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Белки— высоко-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молекулярные органические вещества, состоящие из соединённых в цепочку 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пептидной связью аминокислот</a:t>
            </a:r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2916238" y="188913"/>
            <a:ext cx="1008062" cy="576262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>
                <a:solidFill>
                  <a:srgbClr val="000000"/>
                </a:solidFill>
              </a:rPr>
              <a:t>Простые</a:t>
            </a:r>
          </a:p>
          <a:p>
            <a:pPr algn="ctr"/>
            <a:r>
              <a:rPr lang="ru-RU" sz="1200">
                <a:solidFill>
                  <a:srgbClr val="000000"/>
                </a:solidFill>
              </a:rPr>
              <a:t>(протеины</a:t>
            </a:r>
            <a:r>
              <a:rPr lang="ru-RU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4067175" y="188913"/>
            <a:ext cx="1008063" cy="5762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>
                <a:solidFill>
                  <a:srgbClr val="000000"/>
                </a:solidFill>
              </a:rPr>
              <a:t>Сложные</a:t>
            </a:r>
          </a:p>
          <a:p>
            <a:pPr algn="ctr"/>
            <a:r>
              <a:rPr lang="ru-RU" sz="1200">
                <a:solidFill>
                  <a:srgbClr val="000000"/>
                </a:solidFill>
              </a:rPr>
              <a:t>(протеиды)</a:t>
            </a:r>
            <a:endParaRPr lang="ru-RU" sz="1200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 flipV="1">
            <a:off x="3419475" y="76517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 flipV="1">
            <a:off x="4572000" y="8366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2268538" y="4941888"/>
            <a:ext cx="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187450" y="2492375"/>
            <a:ext cx="6553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FFFF00"/>
                </a:solidFill>
              </a:rPr>
              <a:t>Я всегда говорил и не устаю повторять, что мир не мог существовать, если бы был так просто устроен.»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6588125" y="4797425"/>
            <a:ext cx="11842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Гете</a:t>
            </a:r>
          </a:p>
        </p:txBody>
      </p:sp>
      <p:pic>
        <p:nvPicPr>
          <p:cNvPr id="88070" name="Picture 10" descr="bird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88913"/>
            <a:ext cx="25939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33375"/>
            <a:ext cx="7056438" cy="50403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8000"/>
              <a:t>Домашнее задание: параграфы 26,27</a:t>
            </a:r>
          </a:p>
        </p:txBody>
      </p:sp>
      <p:pic>
        <p:nvPicPr>
          <p:cNvPr id="90116" name="Picture 6" descr="аним колобок несёт книг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3198813"/>
            <a:ext cx="2174875" cy="365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7" name="Picture 31" descr="001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908050"/>
            <a:ext cx="12334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8" name="Рисунок 3" descr="dbdee13c60c9204fee7ec8d256b5f9fa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88913"/>
            <a:ext cx="13811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9" name="Picture 14" descr="http://s10.rimg.info/63e88de767d6637a447f6d35f1be6d75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71875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208963" cy="47180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72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7200">
                <a:solidFill>
                  <a:srgbClr val="FFFF00"/>
                </a:solidFill>
              </a:rPr>
              <a:t>Спасибо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7200">
                <a:solidFill>
                  <a:srgbClr val="FFFF00"/>
                </a:solidFill>
              </a:rPr>
              <a:t>за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7200">
                <a:solidFill>
                  <a:srgbClr val="FFFF00"/>
                </a:solidFill>
              </a:rPr>
              <a:t>внимание</a:t>
            </a:r>
          </a:p>
        </p:txBody>
      </p:sp>
      <p:pic>
        <p:nvPicPr>
          <p:cNvPr id="5" name="Picture 9" descr="0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4437063"/>
            <a:ext cx="15240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1" name="Line 13"/>
          <p:cNvSpPr>
            <a:spLocks noChangeShapeType="1"/>
          </p:cNvSpPr>
          <p:nvPr/>
        </p:nvSpPr>
        <p:spPr bwMode="auto">
          <a:xfrm flipH="1">
            <a:off x="4356100" y="1700213"/>
            <a:ext cx="228600" cy="10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5003800" y="1700213"/>
            <a:ext cx="0" cy="206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5724525" y="1700213"/>
            <a:ext cx="0" cy="206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6227763" y="1628775"/>
            <a:ext cx="228600" cy="103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H="1">
            <a:off x="1403350" y="5084763"/>
            <a:ext cx="762000" cy="20796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2843213" y="5013325"/>
            <a:ext cx="0" cy="3111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3348038" y="5084763"/>
            <a:ext cx="685800" cy="20796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 flipH="1">
            <a:off x="2444750" y="5713413"/>
            <a:ext cx="228600" cy="206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3206750" y="5713413"/>
            <a:ext cx="381000" cy="206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0" y="404813"/>
            <a:ext cx="5875338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800"/>
          </a:p>
          <a:p>
            <a:pPr eaLnBrk="0" hangingPunct="0"/>
            <a:r>
              <a:rPr lang="ru-RU" sz="1300">
                <a:latin typeface="Arial" charset="0"/>
                <a:cs typeface="Times New Roman" pitchFamily="18" charset="0"/>
              </a:rPr>
              <a:t>                                                     </a:t>
            </a:r>
            <a:r>
              <a:rPr lang="en-US" sz="1300">
                <a:latin typeface="Arial" charset="0"/>
                <a:cs typeface="Times New Roman" pitchFamily="18" charset="0"/>
              </a:rPr>
              <a:t> </a:t>
            </a:r>
            <a:r>
              <a:rPr lang="ru-RU" sz="1300">
                <a:latin typeface="Arial" charset="0"/>
                <a:cs typeface="Times New Roman" pitchFamily="18" charset="0"/>
              </a:rPr>
              <a:t> Н</a:t>
            </a:r>
            <a:endParaRPr lang="ru-RU" sz="800">
              <a:latin typeface="Arial" charset="0"/>
            </a:endParaRPr>
          </a:p>
          <a:p>
            <a:pPr eaLnBrk="0" hangingPunct="0"/>
            <a:r>
              <a:rPr lang="ru-RU" sz="1300">
                <a:latin typeface="Arial" charset="0"/>
                <a:cs typeface="Times New Roman" pitchFamily="18" charset="0"/>
              </a:rPr>
              <a:t>                                                      </a:t>
            </a:r>
            <a:r>
              <a:rPr lang="en-US" sz="1300">
                <a:latin typeface="Arial" charset="0"/>
                <a:cs typeface="Times New Roman" pitchFamily="18" charset="0"/>
              </a:rPr>
              <a:t> </a:t>
            </a:r>
            <a:r>
              <a:rPr lang="ru-RU" sz="1300">
                <a:latin typeface="Arial" charset="0"/>
                <a:cs typeface="Times New Roman" pitchFamily="18" charset="0"/>
              </a:rPr>
              <a:t> |</a:t>
            </a:r>
            <a:r>
              <a:rPr lang="en-US" sz="1300">
                <a:latin typeface="Arial" charset="0"/>
                <a:cs typeface="Times New Roman" pitchFamily="18" charset="0"/>
              </a:rPr>
              <a:t>          O</a:t>
            </a:r>
            <a:r>
              <a:rPr lang="ru-RU" sz="1300">
                <a:latin typeface="Arial" charset="0"/>
              </a:rPr>
              <a:t>     </a:t>
            </a:r>
            <a:endParaRPr lang="ru-RU" sz="800">
              <a:latin typeface="Arial" charset="0"/>
            </a:endParaRPr>
          </a:p>
          <a:p>
            <a:pPr eaLnBrk="0" hangingPunct="0"/>
            <a:r>
              <a:rPr lang="ru-RU" sz="13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I</a:t>
            </a:r>
            <a:r>
              <a:rPr lang="ru-RU" sz="13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ru-RU" sz="13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Фишер (1901)</a:t>
            </a:r>
            <a:r>
              <a:rPr lang="ru-RU" sz="1300">
                <a:solidFill>
                  <a:srgbClr val="FF0000"/>
                </a:solidFill>
                <a:latin typeface="Arial" charset="0"/>
              </a:rPr>
              <a:t>                      </a:t>
            </a:r>
            <a:r>
              <a:rPr lang="ru-RU" sz="13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300">
                <a:latin typeface="Arial" charset="0"/>
                <a:cs typeface="Times New Roman" pitchFamily="18" charset="0"/>
              </a:rPr>
              <a:t>R</a:t>
            </a:r>
            <a:r>
              <a:rPr lang="ru-RU" sz="1300">
                <a:latin typeface="Arial" charset="0"/>
                <a:cs typeface="Times New Roman" pitchFamily="18" charset="0"/>
              </a:rPr>
              <a:t> – </a:t>
            </a:r>
            <a:r>
              <a:rPr lang="en-US" sz="1300">
                <a:latin typeface="Arial" charset="0"/>
                <a:cs typeface="Times New Roman" pitchFamily="18" charset="0"/>
              </a:rPr>
              <a:t>C</a:t>
            </a:r>
            <a:r>
              <a:rPr lang="ru-RU" sz="1300">
                <a:latin typeface="Arial" charset="0"/>
                <a:cs typeface="Times New Roman" pitchFamily="18" charset="0"/>
              </a:rPr>
              <a:t> – </a:t>
            </a:r>
            <a:r>
              <a:rPr lang="en-US" sz="1300">
                <a:latin typeface="Arial" charset="0"/>
                <a:cs typeface="Times New Roman" pitchFamily="18" charset="0"/>
              </a:rPr>
              <a:t>C</a:t>
            </a:r>
            <a:r>
              <a:rPr lang="en-US" sz="13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13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                </a:t>
            </a:r>
            <a:r>
              <a:rPr lang="ru-RU" sz="1300">
                <a:solidFill>
                  <a:srgbClr val="FF0000"/>
                </a:solidFill>
                <a:latin typeface="Arial" charset="0"/>
              </a:rPr>
              <a:t>         </a:t>
            </a:r>
            <a:r>
              <a:rPr lang="ru-RU" sz="13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3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II</a:t>
            </a:r>
            <a:r>
              <a:rPr lang="ru-RU" sz="13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.    Структура</a:t>
            </a:r>
            <a:endParaRPr lang="ru-RU" sz="800">
              <a:solidFill>
                <a:srgbClr val="FF0000"/>
              </a:solidFill>
              <a:latin typeface="Arial" charset="0"/>
            </a:endParaRPr>
          </a:p>
          <a:p>
            <a:pPr eaLnBrk="0" hangingPunct="0"/>
            <a:endParaRPr lang="ru-RU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0" y="1289050"/>
            <a:ext cx="92837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300">
                <a:latin typeface="Arial" charset="0"/>
                <a:cs typeface="Times New Roman" pitchFamily="18" charset="0"/>
              </a:rPr>
              <a:t>                                                        |          </a:t>
            </a:r>
            <a:r>
              <a:rPr lang="en-US" sz="1300">
                <a:latin typeface="Arial" charset="0"/>
                <a:cs typeface="Times New Roman" pitchFamily="18" charset="0"/>
              </a:rPr>
              <a:t>OH</a:t>
            </a:r>
            <a:endParaRPr lang="ru-RU" sz="800">
              <a:latin typeface="Arial" charset="0"/>
            </a:endParaRPr>
          </a:p>
          <a:p>
            <a:pPr eaLnBrk="0" hangingPunct="0"/>
            <a:r>
              <a:rPr lang="ru-RU" sz="1300">
                <a:latin typeface="Arial" charset="0"/>
                <a:cs typeface="Times New Roman" pitchFamily="18" charset="0"/>
              </a:rPr>
              <a:t>                                                       </a:t>
            </a:r>
            <a:r>
              <a:rPr lang="en-US" sz="1300">
                <a:latin typeface="Arial" charset="0"/>
                <a:cs typeface="Times New Roman" pitchFamily="18" charset="0"/>
              </a:rPr>
              <a:t>NH</a:t>
            </a:r>
            <a:r>
              <a:rPr lang="ru-RU" sz="1300" baseline="-30000">
                <a:latin typeface="Arial" charset="0"/>
                <a:cs typeface="Times New Roman" pitchFamily="18" charset="0"/>
              </a:rPr>
              <a:t>2</a:t>
            </a:r>
            <a:endParaRPr lang="ru-RU" sz="800">
              <a:latin typeface="Arial" charset="0"/>
            </a:endParaRPr>
          </a:p>
          <a:p>
            <a:pPr eaLnBrk="0" hangingPunct="0"/>
            <a:r>
              <a:rPr lang="ru-RU" sz="1300">
                <a:latin typeface="Arial" charset="0"/>
                <a:cs typeface="Times New Roman" pitchFamily="18" charset="0"/>
              </a:rPr>
              <a:t>                                                                                         </a:t>
            </a:r>
            <a:endParaRPr lang="ru-RU" sz="800">
              <a:latin typeface="Arial" charset="0"/>
            </a:endParaRPr>
          </a:p>
          <a:p>
            <a:pPr eaLnBrk="0" hangingPunct="0"/>
            <a:r>
              <a:rPr lang="ru-RU" sz="1200">
                <a:latin typeface="Arial" charset="0"/>
              </a:rPr>
              <a:t>                                                                                         </a:t>
            </a:r>
            <a:r>
              <a:rPr lang="ru-RU" sz="1200">
                <a:solidFill>
                  <a:srgbClr val="FFFF00"/>
                </a:solidFill>
                <a:latin typeface="Arial" charset="0"/>
              </a:rPr>
              <a:t>первичная  вторичная   третичная  четвертичная</a:t>
            </a:r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									</a:t>
            </a:r>
            <a:endParaRPr lang="ru-RU" sz="800">
              <a:solidFill>
                <a:srgbClr val="FFFF00"/>
              </a:solidFill>
              <a:latin typeface="Arial" charset="0"/>
            </a:endParaRPr>
          </a:p>
          <a:p>
            <a:pPr eaLnBrk="0" hangingPunct="0"/>
            <a:endParaRPr lang="ru-RU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0" y="2492375"/>
            <a:ext cx="8583613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3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							</a:t>
            </a:r>
            <a:r>
              <a:rPr lang="ru-RU" sz="1300" b="1">
                <a:latin typeface="Arial" charset="0"/>
                <a:cs typeface="Times New Roman" pitchFamily="18" charset="0"/>
              </a:rPr>
              <a:t> </a:t>
            </a:r>
            <a:r>
              <a:rPr lang="ru-RU" sz="13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III.            Функции</a:t>
            </a:r>
            <a:endParaRPr lang="ru-RU" sz="800">
              <a:latin typeface="Arial" charset="0"/>
            </a:endParaRPr>
          </a:p>
          <a:p>
            <a:pPr eaLnBrk="0" hangingPunct="0"/>
            <a:r>
              <a:rPr lang="ru-RU" sz="1200">
                <a:latin typeface="Arial" charset="0"/>
                <a:cs typeface="Times New Roman" pitchFamily="18" charset="0"/>
              </a:rPr>
              <a:t>                                                                                                 		</a:t>
            </a:r>
            <a:r>
              <a:rPr lang="ru-RU" sz="1200">
                <a:latin typeface="Arial" charset="0"/>
              </a:rPr>
              <a:t>                                        </a:t>
            </a:r>
            <a:r>
              <a:rPr lang="ru-RU" sz="1200">
                <a:latin typeface="Arial" charset="0"/>
                <a:cs typeface="Times New Roman" pitchFamily="18" charset="0"/>
              </a:rPr>
              <a:t> </a:t>
            </a:r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- ферментативная</a:t>
            </a:r>
            <a:endParaRPr lang="ru-RU" sz="800">
              <a:solidFill>
                <a:srgbClr val="FFFF00"/>
              </a:solidFill>
              <a:latin typeface="Arial" charset="0"/>
            </a:endParaRPr>
          </a:p>
          <a:p>
            <a:pPr eaLnBrk="0" hangingPunct="0"/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							</a:t>
            </a:r>
            <a:r>
              <a:rPr lang="ru-RU" sz="1200">
                <a:solidFill>
                  <a:srgbClr val="FFFF00"/>
                </a:solidFill>
                <a:latin typeface="Arial" charset="0"/>
              </a:rPr>
              <a:t>                 </a:t>
            </a:r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  - </a:t>
            </a:r>
            <a:r>
              <a:rPr lang="ru-RU" sz="1200">
                <a:solidFill>
                  <a:srgbClr val="FFFF00"/>
                </a:solidFill>
                <a:latin typeface="Arial" charset="0"/>
              </a:rPr>
              <a:t>двигательная</a:t>
            </a:r>
            <a:endParaRPr lang="ru-RU" sz="800">
              <a:solidFill>
                <a:srgbClr val="FFFF00"/>
              </a:solidFill>
              <a:latin typeface="Arial" charset="0"/>
            </a:endParaRPr>
          </a:p>
          <a:p>
            <a:pPr eaLnBrk="0" hangingPunct="0"/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							</a:t>
            </a:r>
            <a:r>
              <a:rPr lang="ru-RU" sz="1200">
                <a:solidFill>
                  <a:srgbClr val="FFFF00"/>
                </a:solidFill>
                <a:latin typeface="Arial" charset="0"/>
              </a:rPr>
              <a:t>                   </a:t>
            </a:r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- защитная</a:t>
            </a:r>
            <a:endParaRPr lang="ru-RU" sz="800">
              <a:solidFill>
                <a:srgbClr val="FFFF00"/>
              </a:solidFill>
              <a:latin typeface="Arial" charset="0"/>
            </a:endParaRPr>
          </a:p>
          <a:p>
            <a:pPr eaLnBrk="0" hangingPunct="0"/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							</a:t>
            </a:r>
            <a:r>
              <a:rPr lang="ru-RU" sz="1200">
                <a:solidFill>
                  <a:srgbClr val="FFFF00"/>
                </a:solidFill>
                <a:latin typeface="Arial" charset="0"/>
              </a:rPr>
              <a:t>                   </a:t>
            </a:r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- транспортная</a:t>
            </a:r>
            <a:endParaRPr lang="ru-RU" sz="800">
              <a:solidFill>
                <a:srgbClr val="FFFF00"/>
              </a:solidFill>
              <a:latin typeface="Arial" charset="0"/>
            </a:endParaRPr>
          </a:p>
          <a:p>
            <a:pPr eaLnBrk="0" hangingPunct="0"/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					                                                    </a:t>
            </a:r>
            <a:r>
              <a:rPr lang="ru-RU" sz="1200">
                <a:solidFill>
                  <a:srgbClr val="FFFF00"/>
                </a:solidFill>
                <a:latin typeface="Arial" charset="0"/>
              </a:rPr>
              <a:t>           </a:t>
            </a:r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- энергетическая</a:t>
            </a:r>
            <a:endParaRPr lang="ru-RU" sz="800">
              <a:solidFill>
                <a:srgbClr val="FFFF00"/>
              </a:solidFill>
              <a:latin typeface="Arial" charset="0"/>
            </a:endParaRPr>
          </a:p>
          <a:p>
            <a:pPr eaLnBrk="0" hangingPunct="0"/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				                     </a:t>
            </a:r>
            <a:r>
              <a:rPr lang="ru-RU" sz="1200">
                <a:solidFill>
                  <a:srgbClr val="FFFF00"/>
                </a:solidFill>
                <a:latin typeface="Arial" charset="0"/>
              </a:rPr>
              <a:t>                                                                 </a:t>
            </a:r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1200">
                <a:solidFill>
                  <a:srgbClr val="FFFF00"/>
                </a:solidFill>
                <a:latin typeface="Arial" charset="0"/>
              </a:rPr>
              <a:t>-</a:t>
            </a:r>
            <a:r>
              <a:rPr lang="ru-RU" sz="12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строительная</a:t>
            </a:r>
            <a:endParaRPr lang="ru-RU" sz="800">
              <a:solidFill>
                <a:srgbClr val="FFFF00"/>
              </a:solidFill>
              <a:latin typeface="Arial" charset="0"/>
            </a:endParaRPr>
          </a:p>
          <a:p>
            <a:pPr eaLnBrk="0" hangingPunct="0"/>
            <a:r>
              <a:rPr lang="ru-RU" sz="13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                                                     </a:t>
            </a:r>
            <a:r>
              <a:rPr lang="ru-RU" sz="13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V. СВОЙСТВА                                                                                </a:t>
            </a:r>
            <a:r>
              <a:rPr lang="ru-RU" sz="13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-запасная</a:t>
            </a:r>
            <a:endParaRPr lang="ru-RU" sz="800">
              <a:solidFill>
                <a:srgbClr val="FFFF00"/>
              </a:solidFill>
              <a:latin typeface="Arial" charset="0"/>
            </a:endParaRPr>
          </a:p>
          <a:p>
            <a:pPr eaLnBrk="0" hangingPunct="0"/>
            <a:endParaRPr lang="ru-RU" sz="800">
              <a:solidFill>
                <a:srgbClr val="FFFF00"/>
              </a:solidFill>
              <a:latin typeface="Arial" charset="0"/>
            </a:endParaRPr>
          </a:p>
          <a:p>
            <a:pPr eaLnBrk="0" hangingPunct="0"/>
            <a:r>
              <a:rPr lang="ru-RU" sz="1200">
                <a:latin typeface="Arial" charset="0"/>
                <a:cs typeface="Times New Roman" pitchFamily="18" charset="0"/>
              </a:rPr>
              <a:t>					</a:t>
            </a:r>
            <a:r>
              <a:rPr lang="ru-RU" sz="1200">
                <a:latin typeface="Arial" charset="0"/>
              </a:rPr>
              <a:t>                                                              </a:t>
            </a:r>
            <a:endParaRPr lang="ru-RU" sz="1200">
              <a:latin typeface="Arial" charset="0"/>
              <a:cs typeface="Times New Roman" pitchFamily="18" charset="0"/>
            </a:endParaRPr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0" y="5324475"/>
            <a:ext cx="88931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300">
                <a:latin typeface="Arial" charset="0"/>
                <a:cs typeface="Times New Roman" pitchFamily="18" charset="0"/>
              </a:rPr>
              <a:t>                  </a:t>
            </a:r>
            <a:r>
              <a:rPr lang="ru-RU" sz="1300">
                <a:solidFill>
                  <a:srgbClr val="FFFF00"/>
                </a:solidFill>
                <a:latin typeface="Arial" charset="0"/>
              </a:rPr>
              <a:t>денатурация</a:t>
            </a:r>
            <a:r>
              <a:rPr lang="ru-RU" sz="13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       </a:t>
            </a:r>
            <a:r>
              <a:rPr lang="ru-RU" sz="1300" i="1" u="sng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качественные </a:t>
            </a:r>
            <a:r>
              <a:rPr lang="ru-RU" sz="13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             гидролиз</a:t>
            </a:r>
            <a:r>
              <a:rPr lang="ru-RU" sz="1300">
                <a:solidFill>
                  <a:srgbClr val="FFFF00"/>
                </a:solidFill>
                <a:latin typeface="Arial" charset="0"/>
              </a:rPr>
              <a:t>                       горение             </a:t>
            </a:r>
            <a:r>
              <a:rPr lang="ru-RU" sz="1400" b="1">
                <a:solidFill>
                  <a:srgbClr val="FF0000"/>
                </a:solidFill>
              </a:rPr>
              <a:t>IV.</a:t>
            </a:r>
            <a:r>
              <a:rPr lang="ru-RU" sz="14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1400">
                <a:solidFill>
                  <a:srgbClr val="FF0000"/>
                </a:solidFill>
                <a:latin typeface="Arial" charset="0"/>
              </a:rPr>
              <a:t>Классификация</a:t>
            </a:r>
          </a:p>
          <a:p>
            <a:pPr eaLnBrk="0" hangingPunct="0"/>
            <a:endParaRPr lang="ru-RU" sz="1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 rot="10800000" flipV="1">
            <a:off x="0" y="5516563"/>
            <a:ext cx="6075363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300">
                <a:latin typeface="Arial" charset="0"/>
              </a:rPr>
              <a:t>                                                                           </a:t>
            </a:r>
            <a:r>
              <a:rPr lang="ru-RU" sz="1300">
                <a:latin typeface="Arial" charset="0"/>
                <a:cs typeface="Times New Roman" pitchFamily="18" charset="0"/>
              </a:rPr>
              <a:t>(превращение в орг-ме)</a:t>
            </a:r>
            <a:endParaRPr lang="ru-RU" sz="800">
              <a:latin typeface="Arial" charset="0"/>
            </a:endParaRPr>
          </a:p>
          <a:p>
            <a:endParaRPr lang="ru-RU" sz="800">
              <a:latin typeface="Arial" charset="0"/>
            </a:endParaRPr>
          </a:p>
          <a:p>
            <a:r>
              <a:rPr lang="ru-RU" sz="1300">
                <a:latin typeface="Arial" charset="0"/>
                <a:cs typeface="Times New Roman" pitchFamily="18" charset="0"/>
              </a:rPr>
              <a:t>		</a:t>
            </a:r>
          </a:p>
        </p:txBody>
      </p: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1258888" y="5949950"/>
            <a:ext cx="41036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/>
              <a:t>     </a:t>
            </a:r>
            <a:r>
              <a:rPr lang="ru-RU" sz="1400">
                <a:solidFill>
                  <a:srgbClr val="FFFF00"/>
                </a:solidFill>
              </a:rPr>
              <a:t>биуретовая     ксантопротеиновая</a:t>
            </a:r>
          </a:p>
          <a:p>
            <a:r>
              <a:rPr lang="ru-RU" sz="1400">
                <a:solidFill>
                  <a:srgbClr val="FFFF00"/>
                </a:solidFill>
              </a:rPr>
              <a:t>                  			</a:t>
            </a:r>
            <a:r>
              <a:rPr lang="ru-RU" sz="1400"/>
              <a:t>	     реакции</a:t>
            </a:r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>
            <a:off x="3492500" y="4868863"/>
            <a:ext cx="2232025" cy="431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8872" name="Picture 10" descr="bird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60350"/>
            <a:ext cx="194468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8857" name="Group 9"/>
          <p:cNvGrpSpPr>
            <a:grpSpLocks/>
          </p:cNvGrpSpPr>
          <p:nvPr/>
        </p:nvGrpSpPr>
        <p:grpSpPr bwMode="auto">
          <a:xfrm>
            <a:off x="2268538" y="1196975"/>
            <a:ext cx="3240087" cy="3671888"/>
            <a:chOff x="4680" y="4223"/>
            <a:chExt cx="2520" cy="3286"/>
          </a:xfrm>
        </p:grpSpPr>
        <p:sp>
          <p:nvSpPr>
            <p:cNvPr id="7886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680" y="7175"/>
              <a:ext cx="1320" cy="3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imes New Roman"/>
                  <a:cs typeface="Times New Roman"/>
                </a:rPr>
                <a:t>БЕЛКИ</a:t>
              </a:r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 flipV="1">
              <a:off x="5160" y="4223"/>
              <a:ext cx="1200" cy="277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V="1">
              <a:off x="6120" y="6357"/>
              <a:ext cx="1080" cy="6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873" name="Line 25"/>
          <p:cNvSpPr>
            <a:spLocks noChangeShapeType="1"/>
          </p:cNvSpPr>
          <p:nvPr/>
        </p:nvSpPr>
        <p:spPr bwMode="auto">
          <a:xfrm flipH="1" flipV="1">
            <a:off x="2411413" y="1341438"/>
            <a:ext cx="215900" cy="273526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74" name="Line 26"/>
          <p:cNvSpPr>
            <a:spLocks noChangeShapeType="1"/>
          </p:cNvSpPr>
          <p:nvPr/>
        </p:nvSpPr>
        <p:spPr bwMode="auto">
          <a:xfrm>
            <a:off x="4284663" y="4652963"/>
            <a:ext cx="3600450" cy="7207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468313" y="1773238"/>
            <a:ext cx="8229600" cy="4392612"/>
          </a:xfrm>
          <a:prstGeom prst="roundRect">
            <a:avLst>
              <a:gd name="adj" fmla="val 4333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r>
              <a:rPr lang="ru-RU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Белок – </a:t>
            </a:r>
            <a:r>
              <a:rPr lang="ru-RU" sz="36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высокомолекулярное органическое соединение, представляющее собой биополимер, состоящий из мономеров,  которыми являются аминокислоты соединенные пептидной связью.</a:t>
            </a:r>
          </a:p>
        </p:txBody>
      </p:sp>
      <p:pic>
        <p:nvPicPr>
          <p:cNvPr id="97285" name="Picture 10" descr="bird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60350"/>
            <a:ext cx="194468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rgbClr val="FF6600"/>
                </a:solidFill>
              </a:rPr>
              <a:t>Белки, входящие в состав живых организмов:</a:t>
            </a:r>
            <a:r>
              <a:rPr lang="ru-RU" sz="380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>
                <a:solidFill>
                  <a:srgbClr val="FFFF00"/>
                </a:solidFill>
              </a:rPr>
              <a:t>* альбумин - яичный белок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FFFF00"/>
                </a:solidFill>
              </a:rPr>
              <a:t>* кератин - рога, шерсть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FFFF00"/>
                </a:solidFill>
              </a:rPr>
              <a:t>* коллаген - кожа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FFFF00"/>
                </a:solidFill>
              </a:rPr>
              <a:t>* гемоглобин - кровь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FFFF00"/>
                </a:solidFill>
              </a:rPr>
              <a:t>* фибрин, фибриноген - кровь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FFFF00"/>
                </a:solidFill>
              </a:rPr>
              <a:t>* пепсин - желудочный сок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FFFF00"/>
                </a:solidFill>
              </a:rPr>
              <a:t>* миозин,актин - мышцы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FFFF00"/>
                </a:solidFill>
              </a:rPr>
              <a:t>* родопсин - зрительный пурпур(палочки)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FFFF00"/>
                </a:solidFill>
              </a:rPr>
              <a:t>* инсулин - поджелудочная железа</a:t>
            </a:r>
          </a:p>
        </p:txBody>
      </p:sp>
      <p:pic>
        <p:nvPicPr>
          <p:cNvPr id="47110" name="Picture 10" descr="bird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989138"/>
            <a:ext cx="30972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solidFill>
                  <a:srgbClr val="FFFF00"/>
                </a:solidFill>
              </a:rPr>
              <a:t>Фишер Эмиль Герман (1852-1919)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FFFF00"/>
                </a:solidFill>
              </a:rPr>
              <a:t>1901г.-</a:t>
            </a:r>
            <a:r>
              <a:rPr lang="ru-RU"/>
              <a:t> в продуктах расщепления белков                    открыл пролин, валин.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FFFF00"/>
                </a:solidFill>
              </a:rPr>
              <a:t>1902г.-</a:t>
            </a:r>
            <a:r>
              <a:rPr lang="ru-RU"/>
              <a:t> экспериментально доказал, что                               аминокислоты связываются , образуя соединения называнные им полипептидами.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28775"/>
            <a:ext cx="8893175" cy="4248150"/>
          </a:xfrm>
        </p:spPr>
        <p:txBody>
          <a:bodyPr/>
          <a:lstStyle/>
          <a:p>
            <a:pPr algn="l"/>
            <a:r>
              <a:rPr lang="ru-RU">
                <a:solidFill>
                  <a:srgbClr val="FFFF00"/>
                </a:solidFill>
              </a:rPr>
              <a:t>Аминокислоты- </a:t>
            </a:r>
            <a:r>
              <a:rPr lang="ru-RU" sz="3200">
                <a:solidFill>
                  <a:srgbClr val="FFFF00"/>
                </a:solidFill>
              </a:rPr>
              <a:t>азотсодержащие органические вещества, молекулы которых содержат две функциональные группы:</a:t>
            </a:r>
            <a:br>
              <a:rPr lang="ru-RU" sz="3200">
                <a:solidFill>
                  <a:srgbClr val="FFFF00"/>
                </a:solidFill>
              </a:rPr>
            </a:br>
            <a:r>
              <a:rPr lang="ru-RU" sz="3200">
                <a:solidFill>
                  <a:srgbClr val="FFFF00"/>
                </a:solidFill>
              </a:rPr>
              <a:t>            1. аминогруппу(</a:t>
            </a:r>
            <a:r>
              <a:rPr lang="en-US" sz="3200">
                <a:solidFill>
                  <a:srgbClr val="FFFF00"/>
                </a:solidFill>
              </a:rPr>
              <a:t>NH</a:t>
            </a:r>
            <a:r>
              <a:rPr lang="en-US" sz="3200" baseline="-25000">
                <a:solidFill>
                  <a:srgbClr val="FFFF00"/>
                </a:solidFill>
              </a:rPr>
              <a:t>2</a:t>
            </a:r>
            <a:r>
              <a:rPr lang="en-US" sz="3200">
                <a:solidFill>
                  <a:srgbClr val="FFFF00"/>
                </a:solidFill>
              </a:rPr>
              <a:t> </a:t>
            </a:r>
            <a:r>
              <a:rPr lang="ru-RU" sz="3200">
                <a:solidFill>
                  <a:srgbClr val="FFFF00"/>
                </a:solidFill>
              </a:rPr>
              <a:t>),</a:t>
            </a:r>
            <a:br>
              <a:rPr lang="ru-RU" sz="3200">
                <a:solidFill>
                  <a:srgbClr val="FFFF00"/>
                </a:solidFill>
              </a:rPr>
            </a:br>
            <a:r>
              <a:rPr lang="ru-RU" sz="3200">
                <a:solidFill>
                  <a:srgbClr val="FFFF00"/>
                </a:solidFill>
              </a:rPr>
              <a:t>            2. карбоксильную группу( СООН), </a:t>
            </a:r>
            <a:br>
              <a:rPr lang="ru-RU" sz="3200">
                <a:solidFill>
                  <a:srgbClr val="FFFF00"/>
                </a:solidFill>
              </a:rPr>
            </a:br>
            <a:r>
              <a:rPr lang="ru-RU" sz="3200">
                <a:solidFill>
                  <a:srgbClr val="FFFF00"/>
                </a:solidFill>
              </a:rPr>
              <a:t>связанных с углеводородным радикалом.</a:t>
            </a:r>
          </a:p>
        </p:txBody>
      </p:sp>
      <p:pic>
        <p:nvPicPr>
          <p:cNvPr id="99332" name="Picture 10" descr="bird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60350"/>
            <a:ext cx="194468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>Общая формула аминокислот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  <a:r>
              <a:rPr lang="en-US"/>
              <a:t>      </a:t>
            </a:r>
            <a:r>
              <a:rPr lang="ru-RU"/>
              <a:t>       </a:t>
            </a:r>
            <a:r>
              <a:rPr lang="en-US"/>
              <a:t> H   </a:t>
            </a:r>
            <a:r>
              <a:rPr lang="ru-RU"/>
              <a:t>    </a:t>
            </a:r>
            <a:r>
              <a:rPr lang="en-US"/>
              <a:t>        </a:t>
            </a:r>
            <a:r>
              <a:rPr lang="en-US">
                <a:solidFill>
                  <a:srgbClr val="FF0000"/>
                </a:solidFill>
              </a:rPr>
              <a:t>O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    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    R </a:t>
            </a:r>
            <a:r>
              <a:rPr lang="ru-RU"/>
              <a:t>  </a:t>
            </a:r>
            <a:r>
              <a:rPr lang="en-US"/>
              <a:t>   C    </a:t>
            </a:r>
            <a:r>
              <a:rPr lang="ru-RU"/>
              <a:t>    </a:t>
            </a:r>
            <a:r>
              <a:rPr lang="en-US">
                <a:solidFill>
                  <a:srgbClr val="FF0000"/>
                </a:solidFill>
              </a:rPr>
              <a:t>C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                </a:t>
            </a:r>
            <a:endParaRPr lang="ru-RU"/>
          </a:p>
          <a:p>
            <a:pPr>
              <a:buFont typeface="Wingdings" pitchFamily="2" charset="2"/>
              <a:buNone/>
            </a:pPr>
            <a:r>
              <a:rPr lang="en-US"/>
              <a:t>         </a:t>
            </a:r>
            <a:r>
              <a:rPr lang="ru-RU"/>
              <a:t>     </a:t>
            </a:r>
            <a:r>
              <a:rPr lang="en-US">
                <a:solidFill>
                  <a:srgbClr val="00FF00"/>
                </a:solidFill>
              </a:rPr>
              <a:t> NH2  </a:t>
            </a:r>
            <a:r>
              <a:rPr lang="en-US"/>
              <a:t>          </a:t>
            </a:r>
            <a:r>
              <a:rPr lang="en-US">
                <a:solidFill>
                  <a:srgbClr val="FF0000"/>
                </a:solidFill>
              </a:rPr>
              <a:t>OH</a:t>
            </a:r>
            <a:r>
              <a:rPr lang="ru-RU">
                <a:solidFill>
                  <a:srgbClr val="FF0000"/>
                </a:solidFill>
              </a:rPr>
              <a:t>    </a:t>
            </a:r>
            <a:r>
              <a:rPr lang="ru-RU"/>
              <a:t>  </a:t>
            </a:r>
          </a:p>
        </p:txBody>
      </p:sp>
      <p:pic>
        <p:nvPicPr>
          <p:cNvPr id="1013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500438"/>
            <a:ext cx="136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276475"/>
            <a:ext cx="1365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2133600"/>
            <a:ext cx="544512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3357563"/>
            <a:ext cx="51752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1050" y="2924175"/>
            <a:ext cx="307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9475" y="2997200"/>
            <a:ext cx="307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build="p"/>
    </p:bldLst>
  </p:timing>
</p:sld>
</file>

<file path=ppt/theme/theme1.xml><?xml version="1.0" encoding="utf-8"?>
<a:theme xmlns:a="http://schemas.openxmlformats.org/drawingml/2006/main" name="Занавес">
  <a:themeElements>
    <a:clrScheme name="Занавес 2">
      <a:dk1>
        <a:srgbClr val="000066"/>
      </a:dk1>
      <a:lt1>
        <a:srgbClr val="FFFFFF"/>
      </a:lt1>
      <a:dk2>
        <a:srgbClr val="000099"/>
      </a:dk2>
      <a:lt2>
        <a:srgbClr val="D8F6F8"/>
      </a:lt2>
      <a:accent1>
        <a:srgbClr val="0099FF"/>
      </a:accent1>
      <a:accent2>
        <a:srgbClr val="00003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34"/>
      </a:accent6>
      <a:hlink>
        <a:srgbClr val="DDD925"/>
      </a:hlink>
      <a:folHlink>
        <a:srgbClr val="72C676"/>
      </a:folHlink>
    </a:clrScheme>
    <a:fontScheme name="Занавес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1018</TotalTime>
  <Words>1069</Words>
  <Application>Microsoft PowerPoint</Application>
  <PresentationFormat>Экран (4:3)</PresentationFormat>
  <Paragraphs>242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3" baseType="lpstr">
      <vt:lpstr>Arial</vt:lpstr>
      <vt:lpstr>Tahoma</vt:lpstr>
      <vt:lpstr>Times New Roman</vt:lpstr>
      <vt:lpstr>Wingdings</vt:lpstr>
      <vt:lpstr>Comic Sans MS</vt:lpstr>
      <vt:lpstr>Monotype Corsiva</vt:lpstr>
      <vt:lpstr>Palette</vt:lpstr>
      <vt:lpstr>Symbol</vt:lpstr>
      <vt:lpstr>Bookman Old Style</vt:lpstr>
      <vt:lpstr>Занавес</vt:lpstr>
      <vt:lpstr>Слайд 1</vt:lpstr>
      <vt:lpstr>Слайд 2</vt:lpstr>
      <vt:lpstr>Слайд 3</vt:lpstr>
      <vt:lpstr>Слайд 4</vt:lpstr>
      <vt:lpstr>Слайд 5</vt:lpstr>
      <vt:lpstr>Белки, входящие в состав живых организмов: </vt:lpstr>
      <vt:lpstr>Слайд 7</vt:lpstr>
      <vt:lpstr>Аминокислоты- азотсодержащие органические вещества, молекулы которых содержат две функциональные группы:             1. аминогруппу(NH2 ),             2. карбоксильную группу( СООН),  связанных с углеводородным радикалом.</vt:lpstr>
      <vt:lpstr>Общая формула аминокислот</vt:lpstr>
      <vt:lpstr>Аминокислоты</vt:lpstr>
      <vt:lpstr>Образование пептидной связи </vt:lpstr>
      <vt:lpstr>Слайд 12</vt:lpstr>
      <vt:lpstr>Структуры белка</vt:lpstr>
      <vt:lpstr>Слайд 14</vt:lpstr>
      <vt:lpstr>Слайд 15</vt:lpstr>
      <vt:lpstr>Слайд 16</vt:lpstr>
      <vt:lpstr>Слайд 17</vt:lpstr>
      <vt:lpstr>Слайд 18</vt:lpstr>
      <vt:lpstr>Классификация белков</vt:lpstr>
      <vt:lpstr>Функции белков</vt:lpstr>
      <vt:lpstr>Двигательная функция</vt:lpstr>
      <vt:lpstr>Слайд 22</vt:lpstr>
      <vt:lpstr>Свойства белков</vt:lpstr>
      <vt:lpstr>Качественные реакции белков:</vt:lpstr>
      <vt:lpstr>Биуретовая реакция </vt:lpstr>
      <vt:lpstr>Биуретовая реакция</vt:lpstr>
      <vt:lpstr>Ксантопротеиновая реакция</vt:lpstr>
      <vt:lpstr>Ксантопротеиновая реакция</vt:lpstr>
      <vt:lpstr>Слайд 29</vt:lpstr>
      <vt:lpstr>Слайд 30</vt:lpstr>
      <vt:lpstr>Слайд 31</vt:lpstr>
      <vt:lpstr>Слайд 32</vt:lpstr>
      <vt:lpstr>Слайд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13</cp:revision>
  <cp:lastPrinted>1601-01-01T00:00:00Z</cp:lastPrinted>
  <dcterms:created xsi:type="dcterms:W3CDTF">2010-04-15T14:19:23Z</dcterms:created>
  <dcterms:modified xsi:type="dcterms:W3CDTF">2014-03-23T17:22:42Z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