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8" r:id="rId9"/>
    <p:sldId id="289" r:id="rId10"/>
    <p:sldId id="290" r:id="rId11"/>
    <p:sldId id="291" r:id="rId12"/>
    <p:sldId id="292" r:id="rId13"/>
    <p:sldId id="293" r:id="rId14"/>
    <p:sldId id="264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19.wmf"/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Relationship Id="rId9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slide" Target="slide2.xml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7.bin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1.wmf"/><Relationship Id="rId5" Type="http://schemas.openxmlformats.org/officeDocument/2006/relationships/image" Target="../media/image22.png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18.wmf"/><Relationship Id="rId9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9.bin"/><Relationship Id="rId3" Type="http://schemas.openxmlformats.org/officeDocument/2006/relationships/oleObject" Target="../embeddings/oleObject21.bin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8.bin"/><Relationship Id="rId20" Type="http://schemas.openxmlformats.org/officeDocument/2006/relationships/image" Target="../media/image31.pn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6.wmf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30.wmf"/><Relationship Id="rId4" Type="http://schemas.openxmlformats.org/officeDocument/2006/relationships/image" Target="../media/image23.wmf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34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Задачи.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Сторона основания правильной четырёхугольной пирамиды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SABC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равна 6. Боковые рёбра наклонены к плоскости основания под углом 45 градусов. Найти боковое ребро.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2. Боковое ребро правильной четырёхугольной пирамиды равно 12, а высота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rbel"/>
              </a:rPr>
              <a:t>√94. Найти сторону основания пирамиды.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ru-RU" b="1" dirty="0" smtClean="0"/>
                  <a:t>В пря­мо­уголь­ном па­рал­ле­ле­пи­пе­де  из­вест­ны рёбра</a:t>
                </a:r>
                <a:r>
                  <a:rPr lang="en-US" b="1" dirty="0" smtClean="0"/>
                  <a:t> AB=5,AD=4, 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/>
                  <a:t>=9.</a:t>
                </a:r>
                <a:r>
                  <a:rPr lang="ru-RU" b="1" dirty="0"/>
                  <a:t> Точка </a:t>
                </a:r>
                <a:r>
                  <a:rPr lang="en-US" b="1" dirty="0" smtClean="0"/>
                  <a:t>O</a:t>
                </a:r>
                <a:r>
                  <a:rPr lang="ru-RU" b="1" dirty="0"/>
                  <a:t> при­над­ле­жит </a:t>
                </a:r>
                <a:r>
                  <a:rPr lang="ru-RU" b="1" dirty="0" smtClean="0"/>
                  <a:t>ребру</a:t>
                </a:r>
                <a:r>
                  <a:rPr lang="en-US" b="1" dirty="0" smtClean="0"/>
                  <a:t> B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b="1" dirty="0"/>
                  <a:t>  и делит его в от­но­ше­нии 4:5, счи­тая от вер­ши­ны  Най­ди­те пло­щадь се­че­ния этого па­рал­ле­ле­пи­пе­да плос­ко­стью, про­хо­дя­щей через </a:t>
                </a:r>
                <a:r>
                  <a:rPr lang="ru-RU" b="1" dirty="0" smtClean="0"/>
                  <a:t>точки</a:t>
                </a:r>
                <a:r>
                  <a:rPr lang="en-US" b="1" dirty="0" smtClean="0"/>
                  <a:t> A,O</a:t>
                </a:r>
                <a:r>
                  <a:rPr lang="ru-RU" b="1" dirty="0"/>
                  <a:t>  и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/>
                  <a:t>.</a:t>
                </a:r>
              </a:p>
              <a:p>
                <a:r>
                  <a:rPr lang="ru-RU" b="1" dirty="0" smtClean="0"/>
                  <a:t>В правил. шестиугольной призме </a:t>
                </a:r>
                <a:r>
                  <a:rPr lang="en-US" b="1" dirty="0" smtClean="0"/>
                  <a:t>ABCDEF…</a:t>
                </a:r>
                <a:r>
                  <a:rPr lang="ru-RU" b="1" dirty="0" smtClean="0"/>
                  <a:t>все рёбра 2. Найти расстояние от точки В до прямой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/>
                  <a:t>.</a:t>
                </a:r>
                <a:endParaRPr lang="ru-RU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27" t="-1001" r="-8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436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b="1" dirty="0" smtClean="0"/>
                  <a:t>1 вариант. Боковое ребро МА пирамиды МВАС перпендикулярно плоскости основания и равно 13. угол ВАС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ru-RU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b="1" dirty="0" smtClean="0"/>
                  <a:t>. АВ =39. АС=52. Найти расстояние от точки А до плоскости ВСМ.</a:t>
                </a:r>
              </a:p>
              <a:p>
                <a:endParaRPr lang="ru-RU" b="1" dirty="0"/>
              </a:p>
              <a:p>
                <a:r>
                  <a:rPr lang="ru-RU" b="1" dirty="0" smtClean="0"/>
                  <a:t>2 вариант. Основание прямой призмы АВС</a:t>
                </a:r>
                <a:r>
                  <a:rPr lang="en-US" b="1" dirty="0" smtClean="0"/>
                  <a:t>D</a:t>
                </a:r>
                <a:r>
                  <a:rPr lang="ru-RU" b="1" dirty="0" smtClean="0"/>
                  <a:t>…ромб АВС</a:t>
                </a:r>
                <a:r>
                  <a:rPr lang="en-US" b="1" dirty="0" smtClean="0"/>
                  <a:t>D</a:t>
                </a:r>
                <a:r>
                  <a:rPr lang="ru-RU" b="1" dirty="0" smtClean="0"/>
                  <a:t>, в котором АВ=10, АС = 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 smtClean="0">
                            <a:latin typeface="Cambria Math"/>
                          </a:rPr>
                          <m:t>𝟕</m:t>
                        </m:r>
                      </m:e>
                    </m:rad>
                  </m:oMath>
                </a14:m>
                <a:r>
                  <a:rPr lang="ru-RU" b="1" dirty="0" smtClean="0"/>
                  <a:t>. Боковое ребро 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 smtClean="0"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b="1" dirty="0" smtClean="0"/>
                  <a:t>=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 dirty="0" smtClean="0">
                            <a:latin typeface="Cambria Math"/>
                          </a:rPr>
                          <m:t>𝟐𝟏</m:t>
                        </m:r>
                      </m:e>
                    </m:rad>
                  </m:oMath>
                </a14:m>
                <a:r>
                  <a:rPr lang="ru-RU" b="1" dirty="0" smtClean="0"/>
                  <a:t>. Найти расстояние от точки В до прямой 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 smtClean="0"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ru-RU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b="1" dirty="0" smtClean="0"/>
                  <a:t>.</a:t>
                </a:r>
                <a:endParaRPr lang="ru-RU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27" t="-1001" r="-1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696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457200" indent="-457200">
                  <a:buAutoNum type="arabicPeriod"/>
                </a:pPr>
                <a:r>
                  <a:rPr lang="ru-RU" b="1" dirty="0" smtClean="0"/>
                  <a:t>В правильной четырёхугольной пирамиде</a:t>
                </a:r>
                <a:r>
                  <a:rPr lang="en-US" b="1" dirty="0" smtClean="0"/>
                  <a:t>SABCD</a:t>
                </a:r>
                <a:r>
                  <a:rPr lang="ru-RU" b="1" dirty="0" smtClean="0"/>
                  <a:t>, сторона основания 4, К-середина ребра</a:t>
                </a:r>
                <a:r>
                  <a:rPr lang="en-US" b="1" dirty="0" smtClean="0"/>
                  <a:t>SB. </a:t>
                </a:r>
                <a:r>
                  <a:rPr lang="ru-RU" b="1" dirty="0" smtClean="0"/>
                  <a:t>Тангенс угла между СК и </a:t>
                </a:r>
                <a:r>
                  <a:rPr lang="en-US" b="1" dirty="0" smtClean="0"/>
                  <a:t>SD </a:t>
                </a:r>
                <a:r>
                  <a:rPr lang="ru-RU" b="1" dirty="0" smtClean="0"/>
                  <a:t>равен 2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/>
                        <a:ea typeface="Cambria Math"/>
                      </a:rPr>
                      <m:t>√</m:t>
                    </m:r>
                    <m:f>
                      <m:fPr>
                        <m:ctrlPr>
                          <a:rPr lang="ru-RU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num>
                      <m:den>
                        <m:r>
                          <a:rPr lang="ru-RU" b="1" i="1" smtClean="0">
                            <a:latin typeface="Cambria Math"/>
                            <a:ea typeface="Cambria Math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ru-RU" b="1" dirty="0" smtClean="0"/>
                  <a:t>. Найти площадь боковой поверхности пирамиды.</a:t>
                </a:r>
              </a:p>
              <a:p>
                <a:pPr marL="457200" indent="-457200">
                  <a:buAutoNum type="arabicPeriod"/>
                </a:pPr>
                <a:r>
                  <a:rPr lang="ru-RU" b="1" dirty="0" smtClean="0"/>
                  <a:t>Все боковые грани прав. четырёхугольной пирамиды правильные треугольники. Расстояние от центра боковой грани до плоскости основания пирамиды равно «</a:t>
                </a:r>
                <a:r>
                  <a:rPr lang="en-US" b="1" dirty="0" smtClean="0"/>
                  <a:t>b</a:t>
                </a:r>
                <a:r>
                  <a:rPr lang="ru-RU" b="1" dirty="0" smtClean="0"/>
                  <a:t>». Определить объём пирамиды.</a:t>
                </a:r>
                <a:endParaRPr lang="ru-RU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90" t="-1001" r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692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b="1" dirty="0" smtClean="0"/>
              <a:t>Отрезок АС – диаметр основания конуса. Отрезок АР – образующая, АР=АС. Хорда основания ВС составляет с АС угол 60 градусов. Через АР проведено сечение конуса плоскостью параллельно прямой ВС. Найти расстояние от центра основания конуса О до плоскости сечения, если радиус основания конуса равен 1.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35484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468313" y="2420938"/>
            <a:ext cx="3168650" cy="3240087"/>
            <a:chOff x="340" y="1661"/>
            <a:chExt cx="1996" cy="2041"/>
          </a:xfrm>
        </p:grpSpPr>
        <p:sp>
          <p:nvSpPr>
            <p:cNvPr id="3122" name="Line 33"/>
            <p:cNvSpPr>
              <a:spLocks noChangeShapeType="1"/>
            </p:cNvSpPr>
            <p:nvPr/>
          </p:nvSpPr>
          <p:spPr bwMode="auto">
            <a:xfrm flipV="1">
              <a:off x="340" y="3113"/>
              <a:ext cx="1996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340" y="1661"/>
              <a:ext cx="1996" cy="2041"/>
              <a:chOff x="340" y="1661"/>
              <a:chExt cx="1996" cy="2041"/>
            </a:xfrm>
          </p:grpSpPr>
          <p:sp>
            <p:nvSpPr>
              <p:cNvPr id="3124" name="Line 31"/>
              <p:cNvSpPr>
                <a:spLocks noChangeShapeType="1"/>
              </p:cNvSpPr>
              <p:nvPr/>
            </p:nvSpPr>
            <p:spPr bwMode="auto">
              <a:xfrm flipH="1">
                <a:off x="340" y="1661"/>
                <a:ext cx="545" cy="20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5" name="Line 32"/>
              <p:cNvSpPr>
                <a:spLocks noChangeShapeType="1"/>
              </p:cNvSpPr>
              <p:nvPr/>
            </p:nvSpPr>
            <p:spPr bwMode="auto">
              <a:xfrm>
                <a:off x="885" y="1661"/>
                <a:ext cx="1451" cy="14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6" name="Freeform 52"/>
              <p:cNvSpPr>
                <a:spLocks/>
              </p:cNvSpPr>
              <p:nvPr/>
            </p:nvSpPr>
            <p:spPr bwMode="auto">
              <a:xfrm>
                <a:off x="352" y="1672"/>
                <a:ext cx="1968" cy="2024"/>
              </a:xfrm>
              <a:custGeom>
                <a:avLst/>
                <a:gdLst>
                  <a:gd name="T0" fmla="*/ 0 w 1968"/>
                  <a:gd name="T1" fmla="*/ 2024 h 2024"/>
                  <a:gd name="T2" fmla="*/ 540 w 1968"/>
                  <a:gd name="T3" fmla="*/ 0 h 2024"/>
                  <a:gd name="T4" fmla="*/ 1968 w 1968"/>
                  <a:gd name="T5" fmla="*/ 1432 h 2024"/>
                  <a:gd name="T6" fmla="*/ 0 w 1968"/>
                  <a:gd name="T7" fmla="*/ 2024 h 20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8"/>
                  <a:gd name="T13" fmla="*/ 0 h 2024"/>
                  <a:gd name="T14" fmla="*/ 1968 w 1968"/>
                  <a:gd name="T15" fmla="*/ 2024 h 20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8" h="2024">
                    <a:moveTo>
                      <a:pt x="0" y="2024"/>
                    </a:moveTo>
                    <a:lnTo>
                      <a:pt x="540" y="0"/>
                    </a:lnTo>
                    <a:lnTo>
                      <a:pt x="1968" y="1432"/>
                    </a:lnTo>
                    <a:lnTo>
                      <a:pt x="0" y="2024"/>
                    </a:lnTo>
                    <a:close/>
                  </a:path>
                </a:pathLst>
              </a:custGeom>
              <a:solidFill>
                <a:srgbClr val="BBE0E3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312" name="Freeform 48"/>
          <p:cNvSpPr>
            <a:spLocks/>
          </p:cNvSpPr>
          <p:nvPr/>
        </p:nvSpPr>
        <p:spPr bwMode="auto">
          <a:xfrm>
            <a:off x="474663" y="2420938"/>
            <a:ext cx="3162300" cy="938212"/>
          </a:xfrm>
          <a:custGeom>
            <a:avLst/>
            <a:gdLst>
              <a:gd name="T0" fmla="*/ 0 w 1992"/>
              <a:gd name="T1" fmla="*/ 938212 h 591"/>
              <a:gd name="T2" fmla="*/ 857250 w 1992"/>
              <a:gd name="T3" fmla="*/ 0 h 591"/>
              <a:gd name="T4" fmla="*/ 3162300 w 1992"/>
              <a:gd name="T5" fmla="*/ 0 h 591"/>
              <a:gd name="T6" fmla="*/ 2297113 w 1992"/>
              <a:gd name="T7" fmla="*/ 936625 h 591"/>
              <a:gd name="T8" fmla="*/ 0 w 1992"/>
              <a:gd name="T9" fmla="*/ 938212 h 5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92"/>
              <a:gd name="T16" fmla="*/ 0 h 591"/>
              <a:gd name="T17" fmla="*/ 1992 w 1992"/>
              <a:gd name="T18" fmla="*/ 591 h 5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92" h="591">
                <a:moveTo>
                  <a:pt x="0" y="591"/>
                </a:moveTo>
                <a:lnTo>
                  <a:pt x="540" y="0"/>
                </a:lnTo>
                <a:lnTo>
                  <a:pt x="1992" y="0"/>
                </a:lnTo>
                <a:lnTo>
                  <a:pt x="1447" y="590"/>
                </a:lnTo>
                <a:lnTo>
                  <a:pt x="0" y="591"/>
                </a:lnTo>
                <a:close/>
              </a:path>
            </a:pathLst>
          </a:custGeom>
          <a:solidFill>
            <a:srgbClr val="00FFCC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55650" y="549275"/>
            <a:ext cx="80645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00007E"/>
                </a:solidFill>
              </a:rPr>
              <a:t>В прямоугольном параллелепипеде ABCDA</a:t>
            </a:r>
            <a:r>
              <a:rPr lang="ru-RU" sz="2200" b="1" baseline="-25000">
                <a:solidFill>
                  <a:srgbClr val="00007E"/>
                </a:solidFill>
              </a:rPr>
              <a:t>1</a:t>
            </a:r>
            <a:r>
              <a:rPr lang="ru-RU" sz="2200" b="1">
                <a:solidFill>
                  <a:srgbClr val="00007E"/>
                </a:solidFill>
              </a:rPr>
              <a:t>B</a:t>
            </a:r>
            <a:r>
              <a:rPr lang="ru-RU" sz="2200" b="1" baseline="-25000">
                <a:solidFill>
                  <a:srgbClr val="00007E"/>
                </a:solidFill>
              </a:rPr>
              <a:t>1</a:t>
            </a:r>
            <a:r>
              <a:rPr lang="ru-RU" sz="2200" b="1">
                <a:solidFill>
                  <a:srgbClr val="00007E"/>
                </a:solidFill>
              </a:rPr>
              <a:t>C</a:t>
            </a:r>
            <a:r>
              <a:rPr lang="ru-RU" sz="2200" b="1" baseline="-25000">
                <a:solidFill>
                  <a:srgbClr val="00007E"/>
                </a:solidFill>
              </a:rPr>
              <a:t>1</a:t>
            </a:r>
            <a:r>
              <a:rPr lang="ru-RU" sz="2200" b="1">
                <a:solidFill>
                  <a:srgbClr val="00007E"/>
                </a:solidFill>
              </a:rPr>
              <a:t>D</a:t>
            </a:r>
            <a:r>
              <a:rPr lang="ru-RU" sz="2200" b="1" baseline="-25000">
                <a:solidFill>
                  <a:srgbClr val="00007E"/>
                </a:solidFill>
              </a:rPr>
              <a:t>1</a:t>
            </a:r>
            <a:r>
              <a:rPr lang="ru-RU" sz="2200" b="1">
                <a:solidFill>
                  <a:srgbClr val="00007E"/>
                </a:solidFill>
              </a:rPr>
              <a:t>, у которого </a:t>
            </a:r>
            <a:r>
              <a:rPr lang="ru-RU" sz="2200" b="1" i="1">
                <a:solidFill>
                  <a:srgbClr val="00007E"/>
                </a:solidFill>
              </a:rPr>
              <a:t>AB = </a:t>
            </a:r>
            <a:r>
              <a:rPr lang="ru-RU" sz="2200" b="1">
                <a:solidFill>
                  <a:srgbClr val="00007E"/>
                </a:solidFill>
              </a:rPr>
              <a:t>6, </a:t>
            </a:r>
            <a:r>
              <a:rPr lang="ru-RU" sz="2200" b="1" i="1">
                <a:solidFill>
                  <a:srgbClr val="00007E"/>
                </a:solidFill>
              </a:rPr>
              <a:t>BC = </a:t>
            </a:r>
            <a:r>
              <a:rPr lang="ru-RU" sz="2200" b="1">
                <a:solidFill>
                  <a:srgbClr val="00007E"/>
                </a:solidFill>
              </a:rPr>
              <a:t>6, </a:t>
            </a:r>
            <a:r>
              <a:rPr lang="ru-RU" sz="2200" b="1" i="1">
                <a:solidFill>
                  <a:srgbClr val="00007E"/>
                </a:solidFill>
              </a:rPr>
              <a:t>CC</a:t>
            </a:r>
            <a:r>
              <a:rPr lang="ru-RU" sz="2200" b="1" baseline="-25000">
                <a:solidFill>
                  <a:srgbClr val="00007E"/>
                </a:solidFill>
              </a:rPr>
              <a:t>1</a:t>
            </a:r>
            <a:r>
              <a:rPr lang="ru-RU" sz="2200" b="1">
                <a:solidFill>
                  <a:srgbClr val="00007E"/>
                </a:solidFill>
              </a:rPr>
              <a:t> = 4, найдите тангенс угла между плоскостями ACD</a:t>
            </a:r>
            <a:r>
              <a:rPr lang="ru-RU" sz="2200" b="1" baseline="-25000">
                <a:solidFill>
                  <a:srgbClr val="00007E"/>
                </a:solidFill>
              </a:rPr>
              <a:t>1</a:t>
            </a:r>
            <a:r>
              <a:rPr lang="ru-RU" sz="2200" b="1">
                <a:solidFill>
                  <a:srgbClr val="00007E"/>
                </a:solidFill>
              </a:rPr>
              <a:t> и A</a:t>
            </a:r>
            <a:r>
              <a:rPr lang="ru-RU" sz="2200" b="1" baseline="-25000">
                <a:solidFill>
                  <a:srgbClr val="00007E"/>
                </a:solidFill>
              </a:rPr>
              <a:t>1</a:t>
            </a:r>
            <a:r>
              <a:rPr lang="ru-RU" sz="2200" b="1">
                <a:solidFill>
                  <a:srgbClr val="00007E"/>
                </a:solidFill>
              </a:rPr>
              <a:t>B</a:t>
            </a:r>
            <a:r>
              <a:rPr lang="ru-RU" sz="2200" b="1" baseline="-25000">
                <a:solidFill>
                  <a:srgbClr val="00007E"/>
                </a:solidFill>
              </a:rPr>
              <a:t>1</a:t>
            </a:r>
            <a:r>
              <a:rPr lang="ru-RU" sz="2200" b="1" i="1">
                <a:solidFill>
                  <a:srgbClr val="00007E"/>
                </a:solidFill>
              </a:rPr>
              <a:t>C</a:t>
            </a:r>
            <a:r>
              <a:rPr lang="ru-RU" sz="2200" b="1" baseline="-25000">
                <a:solidFill>
                  <a:srgbClr val="00007E"/>
                </a:solidFill>
              </a:rPr>
              <a:t>1</a:t>
            </a:r>
            <a:r>
              <a:rPr lang="ru-RU" sz="2200" b="1">
                <a:solidFill>
                  <a:srgbClr val="00007E"/>
                </a:solidFill>
              </a:rPr>
              <a:t>.</a:t>
            </a:r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106363" y="547688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7E"/>
                </a:solidFill>
              </a:rPr>
              <a:t>№</a:t>
            </a:r>
            <a:r>
              <a:rPr lang="en-US" b="1">
                <a:solidFill>
                  <a:srgbClr val="00007E"/>
                </a:solidFill>
              </a:rPr>
              <a:t>2</a:t>
            </a:r>
            <a:endParaRPr lang="ru-RU" b="1">
              <a:solidFill>
                <a:srgbClr val="00007E"/>
              </a:solidFill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4175125" y="3844925"/>
            <a:ext cx="4897438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endParaRPr lang="ru-RU" sz="2000"/>
          </a:p>
          <a:p>
            <a:pPr>
              <a:lnSpc>
                <a:spcPct val="110000"/>
              </a:lnSpc>
            </a:pPr>
            <a:r>
              <a:rPr lang="ru-RU" sz="2000"/>
              <a:t>4)</a:t>
            </a:r>
            <a:r>
              <a:rPr lang="ru-RU" sz="2000" i="1"/>
              <a:t> </a:t>
            </a:r>
            <a:r>
              <a:rPr lang="ru-RU" sz="2000"/>
              <a:t>D</a:t>
            </a:r>
            <a:r>
              <a:rPr lang="ru-RU" sz="2000" baseline="-25000"/>
              <a:t>1</a:t>
            </a:r>
            <a:r>
              <a:rPr lang="ru-RU" sz="2000"/>
              <a:t>О⊥ AC, так как</a:t>
            </a:r>
            <a:r>
              <a:rPr lang="ru-RU" sz="2000" i="1"/>
              <a:t> </a:t>
            </a:r>
          </a:p>
          <a:p>
            <a:pPr>
              <a:lnSpc>
                <a:spcPct val="110000"/>
              </a:lnSpc>
            </a:pPr>
            <a:r>
              <a:rPr lang="ru-RU" sz="2000">
                <a:sym typeface="Symbol" pitchFamily="18" charset="2"/>
              </a:rPr>
              <a:t></a:t>
            </a:r>
            <a:r>
              <a:rPr lang="en-US" sz="2000">
                <a:sym typeface="Symbol" pitchFamily="18" charset="2"/>
              </a:rPr>
              <a:t>AD</a:t>
            </a:r>
            <a:r>
              <a:rPr lang="en-US" sz="2000" baseline="-25000">
                <a:sym typeface="Symbol" pitchFamily="18" charset="2"/>
              </a:rPr>
              <a:t>1</a:t>
            </a:r>
            <a:r>
              <a:rPr lang="en-US" sz="2000">
                <a:sym typeface="Symbol" pitchFamily="18" charset="2"/>
              </a:rPr>
              <a:t>C</a:t>
            </a:r>
            <a:r>
              <a:rPr lang="ru-RU" sz="2000">
                <a:sym typeface="Symbol" pitchFamily="18" charset="2"/>
              </a:rPr>
              <a:t>- равнобедренный, </a:t>
            </a:r>
            <a:r>
              <a:rPr lang="en-US" sz="2000">
                <a:sym typeface="Symbol" pitchFamily="18" charset="2"/>
              </a:rPr>
              <a:t>AD</a:t>
            </a:r>
            <a:r>
              <a:rPr lang="en-US" sz="2000" baseline="-25000">
                <a:sym typeface="Symbol" pitchFamily="18" charset="2"/>
              </a:rPr>
              <a:t>1</a:t>
            </a:r>
            <a:r>
              <a:rPr lang="en-US" sz="2000">
                <a:sym typeface="Symbol" pitchFamily="18" charset="2"/>
              </a:rPr>
              <a:t>=D</a:t>
            </a:r>
            <a:r>
              <a:rPr lang="en-US" sz="2000" baseline="-25000">
                <a:sym typeface="Symbol" pitchFamily="18" charset="2"/>
              </a:rPr>
              <a:t>1</a:t>
            </a:r>
            <a:r>
              <a:rPr lang="en-US" sz="2000">
                <a:sym typeface="Symbol" pitchFamily="18" charset="2"/>
              </a:rPr>
              <a:t>C.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77800" y="1700213"/>
            <a:ext cx="2449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7E"/>
                </a:solidFill>
              </a:rPr>
              <a:t>Решение.</a:t>
            </a:r>
          </a:p>
        </p:txBody>
      </p:sp>
      <p:graphicFrame>
        <p:nvGraphicFramePr>
          <p:cNvPr id="11278" name="Object 14"/>
          <p:cNvGraphicFramePr>
            <a:graphicFrameLocks noChangeAspect="1"/>
          </p:cNvGraphicFramePr>
          <p:nvPr/>
        </p:nvGraphicFramePr>
        <p:xfrm>
          <a:off x="4319588" y="5918200"/>
          <a:ext cx="360045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3" imgW="2438280" imgH="507960" progId="">
                  <p:embed/>
                </p:oleObj>
              </mc:Choice>
              <mc:Fallback>
                <p:oleObj name="Equation" r:id="rId3" imgW="2438280" imgH="50796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5918200"/>
                        <a:ext cx="3600450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827088" y="6021388"/>
            <a:ext cx="2376487" cy="711200"/>
            <a:chOff x="2925" y="3799"/>
            <a:chExt cx="1497" cy="448"/>
          </a:xfrm>
        </p:grpSpPr>
        <p:sp>
          <p:nvSpPr>
            <p:cNvPr id="3121" name="Text Box 15"/>
            <p:cNvSpPr txBox="1">
              <a:spLocks noChangeArrowheads="1"/>
            </p:cNvSpPr>
            <p:nvPr/>
          </p:nvSpPr>
          <p:spPr bwMode="auto">
            <a:xfrm>
              <a:off x="2925" y="3906"/>
              <a:ext cx="14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Ответ:          . </a:t>
              </a:r>
            </a:p>
          </p:txBody>
        </p:sp>
        <p:graphicFrame>
          <p:nvGraphicFramePr>
            <p:cNvPr id="3076" name="Object 17"/>
            <p:cNvGraphicFramePr>
              <a:graphicFrameLocks noChangeAspect="1"/>
            </p:cNvGraphicFramePr>
            <p:nvPr/>
          </p:nvGraphicFramePr>
          <p:xfrm>
            <a:off x="3560" y="3799"/>
            <a:ext cx="356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" name="Equation" r:id="rId5" imgW="393480" imgH="495000" progId="">
                    <p:embed/>
                  </p:oleObj>
                </mc:Choice>
                <mc:Fallback>
                  <p:oleObj name="Equation" r:id="rId5" imgW="393480" imgH="495000" progId="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0" y="3799"/>
                          <a:ext cx="356" cy="4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99" name="Line 35"/>
          <p:cNvSpPr>
            <a:spLocks noChangeShapeType="1"/>
          </p:cNvSpPr>
          <p:nvPr/>
        </p:nvSpPr>
        <p:spPr bwMode="auto">
          <a:xfrm flipH="1" flipV="1">
            <a:off x="1333500" y="2420938"/>
            <a:ext cx="719138" cy="27368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333500" y="4725988"/>
            <a:ext cx="1439863" cy="935037"/>
            <a:chOff x="885" y="3113"/>
            <a:chExt cx="907" cy="589"/>
          </a:xfrm>
        </p:grpSpPr>
        <p:sp>
          <p:nvSpPr>
            <p:cNvPr id="3119" name="Line 34"/>
            <p:cNvSpPr>
              <a:spLocks noChangeShapeType="1"/>
            </p:cNvSpPr>
            <p:nvPr/>
          </p:nvSpPr>
          <p:spPr bwMode="auto">
            <a:xfrm>
              <a:off x="885" y="3113"/>
              <a:ext cx="907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0" name="Text Box 44"/>
            <p:cNvSpPr txBox="1">
              <a:spLocks noChangeArrowheads="1"/>
            </p:cNvSpPr>
            <p:nvPr/>
          </p:nvSpPr>
          <p:spPr bwMode="auto">
            <a:xfrm>
              <a:off x="1201" y="3385"/>
              <a:ext cx="2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O</a:t>
              </a:r>
              <a:endParaRPr lang="ru-RU" b="1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107950" y="2060575"/>
            <a:ext cx="4176713" cy="3960813"/>
            <a:chOff x="113" y="1434"/>
            <a:chExt cx="2631" cy="2495"/>
          </a:xfrm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340" y="1661"/>
              <a:ext cx="1997" cy="2041"/>
              <a:chOff x="2789" y="1797"/>
              <a:chExt cx="1997" cy="2041"/>
            </a:xfrm>
          </p:grpSpPr>
          <p:sp>
            <p:nvSpPr>
              <p:cNvPr id="3107" name="Line 19"/>
              <p:cNvSpPr>
                <a:spLocks noChangeShapeType="1"/>
              </p:cNvSpPr>
              <p:nvPr/>
            </p:nvSpPr>
            <p:spPr bwMode="auto">
              <a:xfrm>
                <a:off x="2789" y="3838"/>
                <a:ext cx="14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8" name="Line 20"/>
              <p:cNvSpPr>
                <a:spLocks noChangeShapeType="1"/>
              </p:cNvSpPr>
              <p:nvPr/>
            </p:nvSpPr>
            <p:spPr bwMode="auto">
              <a:xfrm>
                <a:off x="3334" y="3249"/>
                <a:ext cx="14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9" name="Line 21"/>
              <p:cNvSpPr>
                <a:spLocks noChangeShapeType="1"/>
              </p:cNvSpPr>
              <p:nvPr/>
            </p:nvSpPr>
            <p:spPr bwMode="auto">
              <a:xfrm flipV="1">
                <a:off x="2789" y="3249"/>
                <a:ext cx="545" cy="5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0" name="Line 22"/>
              <p:cNvSpPr>
                <a:spLocks noChangeShapeType="1"/>
              </p:cNvSpPr>
              <p:nvPr/>
            </p:nvSpPr>
            <p:spPr bwMode="auto">
              <a:xfrm flipV="1">
                <a:off x="4241" y="3249"/>
                <a:ext cx="545" cy="5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1" name="Line 23"/>
              <p:cNvSpPr>
                <a:spLocks noChangeShapeType="1"/>
              </p:cNvSpPr>
              <p:nvPr/>
            </p:nvSpPr>
            <p:spPr bwMode="auto">
              <a:xfrm flipV="1">
                <a:off x="4241" y="2387"/>
                <a:ext cx="0" cy="14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2" name="Line 24"/>
              <p:cNvSpPr>
                <a:spLocks noChangeShapeType="1"/>
              </p:cNvSpPr>
              <p:nvPr/>
            </p:nvSpPr>
            <p:spPr bwMode="auto">
              <a:xfrm flipV="1">
                <a:off x="2789" y="2387"/>
                <a:ext cx="0" cy="14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3" name="Line 25"/>
              <p:cNvSpPr>
                <a:spLocks noChangeShapeType="1"/>
              </p:cNvSpPr>
              <p:nvPr/>
            </p:nvSpPr>
            <p:spPr bwMode="auto">
              <a:xfrm flipV="1">
                <a:off x="4785" y="1797"/>
                <a:ext cx="0" cy="14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4" name="Line 26"/>
              <p:cNvSpPr>
                <a:spLocks noChangeShapeType="1"/>
              </p:cNvSpPr>
              <p:nvPr/>
            </p:nvSpPr>
            <p:spPr bwMode="auto">
              <a:xfrm flipV="1">
                <a:off x="3333" y="1797"/>
                <a:ext cx="0" cy="14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5" name="Line 27"/>
              <p:cNvSpPr>
                <a:spLocks noChangeShapeType="1"/>
              </p:cNvSpPr>
              <p:nvPr/>
            </p:nvSpPr>
            <p:spPr bwMode="auto">
              <a:xfrm flipV="1">
                <a:off x="4241" y="1797"/>
                <a:ext cx="545" cy="5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" name="Line 28"/>
              <p:cNvSpPr>
                <a:spLocks noChangeShapeType="1"/>
              </p:cNvSpPr>
              <p:nvPr/>
            </p:nvSpPr>
            <p:spPr bwMode="auto">
              <a:xfrm flipV="1">
                <a:off x="2789" y="1797"/>
                <a:ext cx="545" cy="5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7" name="Line 29"/>
              <p:cNvSpPr>
                <a:spLocks noChangeShapeType="1"/>
              </p:cNvSpPr>
              <p:nvPr/>
            </p:nvSpPr>
            <p:spPr bwMode="auto">
              <a:xfrm>
                <a:off x="2789" y="2387"/>
                <a:ext cx="14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8" name="Line 30"/>
              <p:cNvSpPr>
                <a:spLocks noChangeShapeType="1"/>
              </p:cNvSpPr>
              <p:nvPr/>
            </p:nvSpPr>
            <p:spPr bwMode="auto">
              <a:xfrm>
                <a:off x="3334" y="1797"/>
                <a:ext cx="14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96" name="Text Box 36"/>
            <p:cNvSpPr txBox="1">
              <a:spLocks noChangeArrowheads="1"/>
            </p:cNvSpPr>
            <p:nvPr/>
          </p:nvSpPr>
          <p:spPr bwMode="auto">
            <a:xfrm>
              <a:off x="203" y="3657"/>
              <a:ext cx="4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А</a:t>
              </a:r>
            </a:p>
          </p:txBody>
        </p:sp>
        <p:sp>
          <p:nvSpPr>
            <p:cNvPr id="3097" name="Text Box 37"/>
            <p:cNvSpPr txBox="1">
              <a:spLocks noChangeArrowheads="1"/>
            </p:cNvSpPr>
            <p:nvPr/>
          </p:nvSpPr>
          <p:spPr bwMode="auto">
            <a:xfrm>
              <a:off x="113" y="2205"/>
              <a:ext cx="4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А</a:t>
              </a:r>
              <a:r>
                <a:rPr lang="ru-RU" b="1" baseline="-25000"/>
                <a:t>1</a:t>
              </a:r>
            </a:p>
          </p:txBody>
        </p:sp>
        <p:sp>
          <p:nvSpPr>
            <p:cNvPr id="3098" name="Text Box 38"/>
            <p:cNvSpPr txBox="1">
              <a:spLocks noChangeArrowheads="1"/>
            </p:cNvSpPr>
            <p:nvPr/>
          </p:nvSpPr>
          <p:spPr bwMode="auto">
            <a:xfrm>
              <a:off x="1700" y="3653"/>
              <a:ext cx="4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B</a:t>
              </a:r>
              <a:endParaRPr lang="ru-RU" b="1"/>
            </a:p>
          </p:txBody>
        </p:sp>
        <p:sp>
          <p:nvSpPr>
            <p:cNvPr id="3099" name="Text Box 39"/>
            <p:cNvSpPr txBox="1">
              <a:spLocks noChangeArrowheads="1"/>
            </p:cNvSpPr>
            <p:nvPr/>
          </p:nvSpPr>
          <p:spPr bwMode="auto">
            <a:xfrm>
              <a:off x="1791" y="2201"/>
              <a:ext cx="4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B</a:t>
              </a:r>
              <a:r>
                <a:rPr lang="ru-RU" b="1" baseline="-25000"/>
                <a:t>1</a:t>
              </a:r>
            </a:p>
          </p:txBody>
        </p:sp>
        <p:sp>
          <p:nvSpPr>
            <p:cNvPr id="3100" name="Text Box 40"/>
            <p:cNvSpPr txBox="1">
              <a:spLocks noChangeArrowheads="1"/>
            </p:cNvSpPr>
            <p:nvPr/>
          </p:nvSpPr>
          <p:spPr bwMode="auto">
            <a:xfrm>
              <a:off x="2335" y="2931"/>
              <a:ext cx="4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C</a:t>
              </a:r>
              <a:endParaRPr lang="ru-RU" b="1"/>
            </a:p>
          </p:txBody>
        </p:sp>
        <p:sp>
          <p:nvSpPr>
            <p:cNvPr id="3101" name="Text Box 41"/>
            <p:cNvSpPr txBox="1">
              <a:spLocks noChangeArrowheads="1"/>
            </p:cNvSpPr>
            <p:nvPr/>
          </p:nvSpPr>
          <p:spPr bwMode="auto">
            <a:xfrm>
              <a:off x="2291" y="1475"/>
              <a:ext cx="4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C</a:t>
              </a:r>
              <a:r>
                <a:rPr lang="ru-RU" b="1" baseline="-25000"/>
                <a:t>1</a:t>
              </a:r>
            </a:p>
          </p:txBody>
        </p:sp>
        <p:sp>
          <p:nvSpPr>
            <p:cNvPr id="3102" name="Text Box 42"/>
            <p:cNvSpPr txBox="1">
              <a:spLocks noChangeArrowheads="1"/>
            </p:cNvSpPr>
            <p:nvPr/>
          </p:nvSpPr>
          <p:spPr bwMode="auto">
            <a:xfrm>
              <a:off x="702" y="2932"/>
              <a:ext cx="4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D</a:t>
              </a:r>
              <a:endParaRPr lang="ru-RU" b="1"/>
            </a:p>
          </p:txBody>
        </p:sp>
        <p:sp>
          <p:nvSpPr>
            <p:cNvPr id="3103" name="Text Box 43"/>
            <p:cNvSpPr txBox="1">
              <a:spLocks noChangeArrowheads="1"/>
            </p:cNvSpPr>
            <p:nvPr/>
          </p:nvSpPr>
          <p:spPr bwMode="auto">
            <a:xfrm>
              <a:off x="657" y="1434"/>
              <a:ext cx="4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D</a:t>
              </a:r>
              <a:r>
                <a:rPr lang="ru-RU" b="1" baseline="-25000"/>
                <a:t>1</a:t>
              </a:r>
            </a:p>
          </p:txBody>
        </p:sp>
        <p:sp>
          <p:nvSpPr>
            <p:cNvPr id="3104" name="Text Box 45"/>
            <p:cNvSpPr txBox="1">
              <a:spLocks noChangeArrowheads="1"/>
            </p:cNvSpPr>
            <p:nvPr/>
          </p:nvSpPr>
          <p:spPr bwMode="auto">
            <a:xfrm>
              <a:off x="2019" y="3339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7E"/>
                  </a:solidFill>
                </a:rPr>
                <a:t>6</a:t>
              </a:r>
              <a:endParaRPr lang="ru-RU" b="1">
                <a:solidFill>
                  <a:srgbClr val="00007E"/>
                </a:solidFill>
              </a:endParaRPr>
            </a:p>
          </p:txBody>
        </p:sp>
        <p:sp>
          <p:nvSpPr>
            <p:cNvPr id="3105" name="Text Box 46"/>
            <p:cNvSpPr txBox="1">
              <a:spLocks noChangeArrowheads="1"/>
            </p:cNvSpPr>
            <p:nvPr/>
          </p:nvSpPr>
          <p:spPr bwMode="auto">
            <a:xfrm>
              <a:off x="1021" y="3698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7E"/>
                  </a:solidFill>
                </a:rPr>
                <a:t>6</a:t>
              </a:r>
              <a:endParaRPr lang="ru-RU" b="1">
                <a:solidFill>
                  <a:srgbClr val="00007E"/>
                </a:solidFill>
              </a:endParaRPr>
            </a:p>
          </p:txBody>
        </p:sp>
        <p:sp>
          <p:nvSpPr>
            <p:cNvPr id="3106" name="Text Box 47"/>
            <p:cNvSpPr txBox="1">
              <a:spLocks noChangeArrowheads="1"/>
            </p:cNvSpPr>
            <p:nvPr/>
          </p:nvSpPr>
          <p:spPr bwMode="auto">
            <a:xfrm>
              <a:off x="2336" y="2205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7E"/>
                  </a:solidFill>
                </a:rPr>
                <a:t>4</a:t>
              </a:r>
              <a:endParaRPr lang="ru-RU" b="1">
                <a:solidFill>
                  <a:srgbClr val="00007E"/>
                </a:solidFill>
              </a:endParaRPr>
            </a:p>
          </p:txBody>
        </p:sp>
      </p:grp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4175125" y="2093913"/>
            <a:ext cx="482441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/>
              <a:t>2</a:t>
            </a:r>
            <a:r>
              <a:rPr lang="ru-RU" sz="2000"/>
              <a:t>) Вместо плоскости A</a:t>
            </a:r>
            <a:r>
              <a:rPr lang="ru-RU" sz="2000" baseline="-25000"/>
              <a:t>1</a:t>
            </a:r>
            <a:r>
              <a:rPr lang="ru-RU" sz="2000"/>
              <a:t>B</a:t>
            </a:r>
            <a:r>
              <a:rPr lang="ru-RU" sz="2000" baseline="-25000"/>
              <a:t>1</a:t>
            </a:r>
            <a:r>
              <a:rPr lang="ru-RU" sz="2000"/>
              <a:t>C</a:t>
            </a:r>
            <a:r>
              <a:rPr lang="ru-RU" sz="2000" baseline="-25000"/>
              <a:t>1 </a:t>
            </a:r>
            <a:r>
              <a:rPr lang="ru-RU" sz="2000"/>
              <a:t>возьмем</a:t>
            </a:r>
            <a:r>
              <a:rPr lang="en-US" sz="2000"/>
              <a:t> </a:t>
            </a:r>
            <a:r>
              <a:rPr lang="ru-RU" sz="2000"/>
              <a:t>параллельную ей плоскость ABC</a:t>
            </a:r>
            <a:r>
              <a:rPr lang="ru-RU" sz="2000" i="1"/>
              <a:t> </a:t>
            </a:r>
            <a:r>
              <a:rPr lang="ru-RU" sz="2000"/>
              <a:t>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ru-RU" sz="2000"/>
          </a:p>
        </p:txBody>
      </p:sp>
      <p:sp>
        <p:nvSpPr>
          <p:cNvPr id="11315" name="Text Box 51"/>
          <p:cNvSpPr txBox="1">
            <a:spLocks noChangeArrowheads="1"/>
          </p:cNvSpPr>
          <p:nvPr/>
        </p:nvSpPr>
        <p:spPr bwMode="auto">
          <a:xfrm>
            <a:off x="4140200" y="1697038"/>
            <a:ext cx="4535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1) </a:t>
            </a:r>
            <a:r>
              <a:rPr lang="ru-RU" sz="2000"/>
              <a:t> Построим плоскость </a:t>
            </a:r>
            <a:r>
              <a:rPr lang="en-US" sz="2000"/>
              <a:t>ACD</a:t>
            </a:r>
            <a:r>
              <a:rPr lang="en-US" sz="2000" baseline="-25000"/>
              <a:t>1</a:t>
            </a:r>
            <a:r>
              <a:rPr lang="ru-RU" sz="2000" baseline="-25000"/>
              <a:t>.</a:t>
            </a:r>
            <a:r>
              <a:rPr lang="ru-RU" sz="2000"/>
              <a:t>.</a:t>
            </a:r>
            <a:endParaRPr lang="ru-RU" sz="2000" baseline="-25000"/>
          </a:p>
        </p:txBody>
      </p:sp>
      <p:sp>
        <p:nvSpPr>
          <p:cNvPr id="11319" name="Text Box 55"/>
          <p:cNvSpPr txBox="1">
            <a:spLocks noChangeArrowheads="1"/>
          </p:cNvSpPr>
          <p:nvPr/>
        </p:nvSpPr>
        <p:spPr bwMode="auto">
          <a:xfrm>
            <a:off x="4175125" y="2854325"/>
            <a:ext cx="5292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/>
              <a:t>3) АВС</a:t>
            </a:r>
            <a:r>
              <a:rPr lang="en-US" sz="2000"/>
              <a:t>D</a:t>
            </a:r>
            <a:r>
              <a:rPr lang="ru-RU" sz="2000"/>
              <a:t> – квадрат, диагонали АС</a:t>
            </a:r>
            <a:r>
              <a:rPr lang="ru-RU" sz="2000">
                <a:sym typeface="Symbol" pitchFamily="18" charset="2"/>
              </a:rPr>
              <a:t></a:t>
            </a:r>
            <a:r>
              <a:rPr lang="en-US" sz="2000">
                <a:sym typeface="Symbol" pitchFamily="18" charset="2"/>
              </a:rPr>
              <a:t>BD</a:t>
            </a:r>
            <a:r>
              <a:rPr lang="ru-RU" sz="2000">
                <a:sym typeface="Symbol" pitchFamily="18" charset="2"/>
              </a:rPr>
              <a:t> в точке О, О</a:t>
            </a:r>
            <a:r>
              <a:rPr lang="ru-RU" sz="2000" i="1"/>
              <a:t> </a:t>
            </a:r>
            <a:r>
              <a:rPr lang="ru-RU" sz="2000"/>
              <a:t>– середина </a:t>
            </a:r>
            <a:r>
              <a:rPr lang="ru-RU" sz="2000" i="1"/>
              <a:t>AC, </a:t>
            </a:r>
            <a:r>
              <a:rPr lang="ru-RU" sz="2000"/>
              <a:t>DО⊥AC.</a:t>
            </a:r>
          </a:p>
        </p:txBody>
      </p:sp>
      <p:sp>
        <p:nvSpPr>
          <p:cNvPr id="11321" name="Text Box 57"/>
          <p:cNvSpPr txBox="1">
            <a:spLocks noChangeArrowheads="1"/>
          </p:cNvSpPr>
          <p:nvPr/>
        </p:nvSpPr>
        <p:spPr bwMode="auto">
          <a:xfrm>
            <a:off x="4175125" y="4910138"/>
            <a:ext cx="4824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5) </a:t>
            </a:r>
            <a:r>
              <a:rPr lang="ru-RU" sz="2000"/>
              <a:t>Значит, </a:t>
            </a:r>
            <a:r>
              <a:rPr lang="ru-RU" sz="2000">
                <a:sym typeface="Symbol" pitchFamily="18" charset="2"/>
              </a:rPr>
              <a:t></a:t>
            </a:r>
            <a:r>
              <a:rPr lang="ru-RU" sz="2000"/>
              <a:t>D</a:t>
            </a:r>
            <a:r>
              <a:rPr lang="ru-RU" sz="2000" baseline="-25000"/>
              <a:t>1</a:t>
            </a:r>
            <a:r>
              <a:rPr lang="ru-RU" sz="2000"/>
              <a:t>ОD</a:t>
            </a:r>
            <a:r>
              <a:rPr lang="ru-RU" sz="2000" i="1"/>
              <a:t> </a:t>
            </a:r>
            <a:r>
              <a:rPr lang="ru-RU" sz="2000"/>
              <a:t>—</a:t>
            </a:r>
          </a:p>
          <a:p>
            <a:r>
              <a:rPr lang="ru-RU" sz="2000"/>
              <a:t>линейный угол искомого угла. </a:t>
            </a:r>
          </a:p>
        </p:txBody>
      </p:sp>
      <p:sp>
        <p:nvSpPr>
          <p:cNvPr id="11322" name="Text Box 58"/>
          <p:cNvSpPr txBox="1">
            <a:spLocks noChangeArrowheads="1"/>
          </p:cNvSpPr>
          <p:nvPr/>
        </p:nvSpPr>
        <p:spPr bwMode="auto">
          <a:xfrm>
            <a:off x="4175125" y="5592763"/>
            <a:ext cx="4573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ym typeface="Symbol" pitchFamily="18" charset="2"/>
              </a:rPr>
              <a:t>6</a:t>
            </a:r>
            <a:r>
              <a:rPr lang="ru-RU" sz="2000"/>
              <a:t>) </a:t>
            </a:r>
            <a:r>
              <a:rPr lang="ru-RU" sz="2000">
                <a:sym typeface="Symbol" pitchFamily="18" charset="2"/>
              </a:rPr>
              <a:t></a:t>
            </a:r>
            <a:r>
              <a:rPr lang="ru-RU" sz="2000" i="1"/>
              <a:t>D</a:t>
            </a:r>
            <a:r>
              <a:rPr lang="ru-RU" sz="2000" i="1" baseline="-25000"/>
              <a:t>1</a:t>
            </a:r>
            <a:r>
              <a:rPr lang="ru-RU" sz="2000" i="1"/>
              <a:t>DО – </a:t>
            </a:r>
            <a:r>
              <a:rPr lang="ru-RU" sz="2000"/>
              <a:t>прямоугольный, тогда</a:t>
            </a:r>
          </a:p>
        </p:txBody>
      </p:sp>
      <p:sp>
        <p:nvSpPr>
          <p:cNvPr id="11325" name="Arc 61"/>
          <p:cNvSpPr>
            <a:spLocks/>
          </p:cNvSpPr>
          <p:nvPr/>
        </p:nvSpPr>
        <p:spPr bwMode="auto">
          <a:xfrm flipH="1">
            <a:off x="1836738" y="4814888"/>
            <a:ext cx="214312" cy="269875"/>
          </a:xfrm>
          <a:custGeom>
            <a:avLst/>
            <a:gdLst>
              <a:gd name="T0" fmla="*/ 758220 w 21397"/>
              <a:gd name="T1" fmla="*/ 0 h 20235"/>
              <a:gd name="T2" fmla="*/ 2146545 w 21397"/>
              <a:gd name="T3" fmla="*/ 3074241 h 20235"/>
              <a:gd name="T4" fmla="*/ 0 w 21397"/>
              <a:gd name="T5" fmla="*/ 3599334 h 20235"/>
              <a:gd name="T6" fmla="*/ 0 60000 65536"/>
              <a:gd name="T7" fmla="*/ 0 60000 65536"/>
              <a:gd name="T8" fmla="*/ 0 60000 65536"/>
              <a:gd name="T9" fmla="*/ 0 w 21397"/>
              <a:gd name="T10" fmla="*/ 0 h 20235"/>
              <a:gd name="T11" fmla="*/ 21397 w 21397"/>
              <a:gd name="T12" fmla="*/ 20235 h 20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97" h="20235" fill="none" extrusionOk="0">
                <a:moveTo>
                  <a:pt x="7557" y="0"/>
                </a:moveTo>
                <a:cubicBezTo>
                  <a:pt x="14997" y="2779"/>
                  <a:pt x="20311" y="9416"/>
                  <a:pt x="21397" y="17282"/>
                </a:cubicBezTo>
              </a:path>
              <a:path w="21397" h="20235" stroke="0" extrusionOk="0">
                <a:moveTo>
                  <a:pt x="7557" y="0"/>
                </a:moveTo>
                <a:cubicBezTo>
                  <a:pt x="14997" y="2779"/>
                  <a:pt x="20311" y="9416"/>
                  <a:pt x="21397" y="17282"/>
                </a:cubicBezTo>
                <a:lnTo>
                  <a:pt x="0" y="20235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27" name="Freeform 63"/>
          <p:cNvSpPr>
            <a:spLocks/>
          </p:cNvSpPr>
          <p:nvPr/>
        </p:nvSpPr>
        <p:spPr bwMode="auto">
          <a:xfrm>
            <a:off x="1331913" y="2420938"/>
            <a:ext cx="725487" cy="2759075"/>
          </a:xfrm>
          <a:custGeom>
            <a:avLst/>
            <a:gdLst>
              <a:gd name="T0" fmla="*/ 11112 w 457"/>
              <a:gd name="T1" fmla="*/ 2301875 h 1738"/>
              <a:gd name="T2" fmla="*/ 725487 w 457"/>
              <a:gd name="T3" fmla="*/ 2759075 h 1738"/>
              <a:gd name="T4" fmla="*/ 0 w 457"/>
              <a:gd name="T5" fmla="*/ 0 h 1738"/>
              <a:gd name="T6" fmla="*/ 11112 w 457"/>
              <a:gd name="T7" fmla="*/ 2301875 h 1738"/>
              <a:gd name="T8" fmla="*/ 0 60000 65536"/>
              <a:gd name="T9" fmla="*/ 0 60000 65536"/>
              <a:gd name="T10" fmla="*/ 0 60000 65536"/>
              <a:gd name="T11" fmla="*/ 0 60000 65536"/>
              <a:gd name="T12" fmla="*/ 0 w 457"/>
              <a:gd name="T13" fmla="*/ 0 h 1738"/>
              <a:gd name="T14" fmla="*/ 457 w 457"/>
              <a:gd name="T15" fmla="*/ 1738 h 17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" h="1738">
                <a:moveTo>
                  <a:pt x="7" y="1450"/>
                </a:moveTo>
                <a:lnTo>
                  <a:pt x="457" y="1738"/>
                </a:lnTo>
                <a:lnTo>
                  <a:pt x="0" y="0"/>
                </a:lnTo>
                <a:lnTo>
                  <a:pt x="7" y="1450"/>
                </a:lnTo>
                <a:close/>
              </a:path>
            </a:pathLst>
          </a:custGeom>
          <a:solidFill>
            <a:srgbClr val="00007E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1328" name="Object 64"/>
          <p:cNvGraphicFramePr>
            <a:graphicFrameLocks noChangeAspect="1"/>
          </p:cNvGraphicFramePr>
          <p:nvPr/>
        </p:nvGraphicFramePr>
        <p:xfrm>
          <a:off x="4230688" y="3573463"/>
          <a:ext cx="385286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7" imgW="2717640" imgH="444240" progId="">
                  <p:embed/>
                </p:oleObj>
              </mc:Choice>
              <mc:Fallback>
                <p:oleObj name="Equation" r:id="rId7" imgW="2717640" imgH="444240" progId="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8" y="3573463"/>
                        <a:ext cx="3852862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4" name="AutoShape 6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539750" cy="47625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48CCE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1.11111E-6 0.341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1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2" grpId="0" animBg="1"/>
      <p:bldP spid="11312" grpId="1" animBg="1"/>
      <p:bldP spid="11273" grpId="0"/>
      <p:bldP spid="11299" grpId="0" animBg="1"/>
      <p:bldP spid="11314" grpId="0"/>
      <p:bldP spid="11315" grpId="0"/>
      <p:bldP spid="11319" grpId="0"/>
      <p:bldP spid="11321" grpId="0"/>
      <p:bldP spid="11322" grpId="0"/>
      <p:bldP spid="11325" grpId="0" animBg="1"/>
      <p:bldP spid="113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36"/>
          <p:cNvSpPr txBox="1">
            <a:spLocks noChangeArrowheads="1"/>
          </p:cNvSpPr>
          <p:nvPr/>
        </p:nvSpPr>
        <p:spPr bwMode="auto">
          <a:xfrm>
            <a:off x="611188" y="549275"/>
            <a:ext cx="87852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 dirty="0">
                <a:solidFill>
                  <a:srgbClr val="00007E"/>
                </a:solidFill>
              </a:rPr>
              <a:t>В правильной треугольной пирамиде</a:t>
            </a:r>
            <a:r>
              <a:rPr lang="en-US" sz="2200" b="1" dirty="0">
                <a:solidFill>
                  <a:srgbClr val="00007E"/>
                </a:solidFill>
              </a:rPr>
              <a:t> SABC</a:t>
            </a:r>
            <a:r>
              <a:rPr lang="ru-RU" sz="2200" b="1" dirty="0">
                <a:solidFill>
                  <a:srgbClr val="00007E"/>
                </a:solidFill>
              </a:rPr>
              <a:t> с основанием АВС известны ребра:  АВ = 12  3, </a:t>
            </a:r>
            <a:r>
              <a:rPr lang="en-US" sz="2200" b="1" dirty="0">
                <a:solidFill>
                  <a:srgbClr val="00007E"/>
                </a:solidFill>
              </a:rPr>
              <a:t>SC = </a:t>
            </a:r>
            <a:r>
              <a:rPr lang="ru-RU" sz="2200" b="1" dirty="0">
                <a:solidFill>
                  <a:srgbClr val="00007E"/>
                </a:solidFill>
              </a:rPr>
              <a:t>13. Найдите угол, образованный плоскостью основания и прямой АМ, где М точка пересечения медиан грани </a:t>
            </a:r>
            <a:r>
              <a:rPr lang="en-US" sz="2200" b="1" dirty="0">
                <a:solidFill>
                  <a:srgbClr val="00007E"/>
                </a:solidFill>
              </a:rPr>
              <a:t>SBC</a:t>
            </a:r>
            <a:r>
              <a:rPr lang="ru-RU" sz="2200" b="1" dirty="0">
                <a:solidFill>
                  <a:srgbClr val="00007E"/>
                </a:solidFill>
              </a:rPr>
              <a:t>.</a:t>
            </a:r>
          </a:p>
        </p:txBody>
      </p:sp>
      <p:graphicFrame>
        <p:nvGraphicFramePr>
          <p:cNvPr id="1026" name="Object 37"/>
          <p:cNvGraphicFramePr>
            <a:graphicFrameLocks noChangeAspect="1"/>
          </p:cNvGraphicFramePr>
          <p:nvPr/>
        </p:nvGraphicFramePr>
        <p:xfrm>
          <a:off x="6948264" y="908720"/>
          <a:ext cx="3603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3" imgW="253800" imgH="253800" progId="">
                  <p:embed/>
                </p:oleObj>
              </mc:Choice>
              <mc:Fallback>
                <p:oleObj name="Equation" r:id="rId3" imgW="253800" imgH="253800" progId="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908720"/>
                        <a:ext cx="360362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39"/>
          <p:cNvSpPr txBox="1">
            <a:spLocks noChangeArrowheads="1"/>
          </p:cNvSpPr>
          <p:nvPr/>
        </p:nvSpPr>
        <p:spPr bwMode="auto">
          <a:xfrm>
            <a:off x="250825" y="1952625"/>
            <a:ext cx="2449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7E"/>
                </a:solidFill>
              </a:rPr>
              <a:t>Решение.</a:t>
            </a:r>
          </a:p>
        </p:txBody>
      </p:sp>
      <p:sp>
        <p:nvSpPr>
          <p:cNvPr id="1030" name="Text Box 59"/>
          <p:cNvSpPr txBox="1">
            <a:spLocks noChangeArrowheads="1"/>
          </p:cNvSpPr>
          <p:nvPr/>
        </p:nvSpPr>
        <p:spPr bwMode="auto">
          <a:xfrm>
            <a:off x="1765300" y="2205038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7E"/>
                </a:solidFill>
              </a:rPr>
              <a:t>S</a:t>
            </a:r>
            <a:endParaRPr lang="ru-RU" sz="2000" b="1">
              <a:solidFill>
                <a:srgbClr val="00007E"/>
              </a:solidFill>
            </a:endParaRPr>
          </a:p>
        </p:txBody>
      </p:sp>
      <p:sp>
        <p:nvSpPr>
          <p:cNvPr id="1031" name="Line 42"/>
          <p:cNvSpPr>
            <a:spLocks noChangeShapeType="1"/>
          </p:cNvSpPr>
          <p:nvPr/>
        </p:nvSpPr>
        <p:spPr bwMode="auto">
          <a:xfrm flipV="1">
            <a:off x="250825" y="4508500"/>
            <a:ext cx="2520950" cy="719138"/>
          </a:xfrm>
          <a:prstGeom prst="line">
            <a:avLst/>
          </a:prstGeom>
          <a:noFill/>
          <a:ln w="19050">
            <a:solidFill>
              <a:srgbClr val="00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" name="Line 43"/>
          <p:cNvSpPr>
            <a:spLocks noChangeShapeType="1"/>
          </p:cNvSpPr>
          <p:nvPr/>
        </p:nvSpPr>
        <p:spPr bwMode="auto">
          <a:xfrm>
            <a:off x="250825" y="5227638"/>
            <a:ext cx="2089150" cy="649287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3" name="Line 44"/>
          <p:cNvSpPr>
            <a:spLocks noChangeShapeType="1"/>
          </p:cNvSpPr>
          <p:nvPr/>
        </p:nvSpPr>
        <p:spPr bwMode="auto">
          <a:xfrm flipV="1">
            <a:off x="2339975" y="4508500"/>
            <a:ext cx="431800" cy="136842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13" name="Line 45"/>
          <p:cNvSpPr>
            <a:spLocks noChangeShapeType="1"/>
          </p:cNvSpPr>
          <p:nvPr/>
        </p:nvSpPr>
        <p:spPr bwMode="auto">
          <a:xfrm>
            <a:off x="323850" y="5227638"/>
            <a:ext cx="2232025" cy="0"/>
          </a:xfrm>
          <a:prstGeom prst="line">
            <a:avLst/>
          </a:prstGeom>
          <a:noFill/>
          <a:ln w="12700">
            <a:solidFill>
              <a:srgbClr val="00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5" name="Line 47"/>
          <p:cNvSpPr>
            <a:spLocks noChangeShapeType="1"/>
          </p:cNvSpPr>
          <p:nvPr/>
        </p:nvSpPr>
        <p:spPr bwMode="auto">
          <a:xfrm flipV="1">
            <a:off x="250825" y="2563813"/>
            <a:ext cx="1657350" cy="266382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6" name="Line 48"/>
          <p:cNvSpPr>
            <a:spLocks noChangeShapeType="1"/>
          </p:cNvSpPr>
          <p:nvPr/>
        </p:nvSpPr>
        <p:spPr bwMode="auto">
          <a:xfrm flipH="1" flipV="1">
            <a:off x="1908175" y="2563813"/>
            <a:ext cx="431800" cy="3313112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" name="Line 49"/>
          <p:cNvSpPr>
            <a:spLocks noChangeShapeType="1"/>
          </p:cNvSpPr>
          <p:nvPr/>
        </p:nvSpPr>
        <p:spPr bwMode="auto">
          <a:xfrm flipH="1" flipV="1">
            <a:off x="1908175" y="2563813"/>
            <a:ext cx="863600" cy="1944687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18" name="Line 50"/>
          <p:cNvSpPr>
            <a:spLocks noChangeShapeType="1"/>
          </p:cNvSpPr>
          <p:nvPr/>
        </p:nvSpPr>
        <p:spPr bwMode="auto">
          <a:xfrm flipH="1" flipV="1">
            <a:off x="1908175" y="2563813"/>
            <a:ext cx="647700" cy="266382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19" name="Line 51"/>
          <p:cNvSpPr>
            <a:spLocks noChangeShapeType="1"/>
          </p:cNvSpPr>
          <p:nvPr/>
        </p:nvSpPr>
        <p:spPr bwMode="auto">
          <a:xfrm flipV="1">
            <a:off x="250825" y="4365625"/>
            <a:ext cx="2089150" cy="862013"/>
          </a:xfrm>
          <a:prstGeom prst="line">
            <a:avLst/>
          </a:prstGeom>
          <a:noFill/>
          <a:ln w="12700">
            <a:solidFill>
              <a:srgbClr val="00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1692275" y="2563813"/>
            <a:ext cx="358775" cy="2990850"/>
            <a:chOff x="1066" y="1615"/>
            <a:chExt cx="226" cy="1884"/>
          </a:xfrm>
        </p:grpSpPr>
        <p:sp>
          <p:nvSpPr>
            <p:cNvPr id="1065" name="Line 46"/>
            <p:cNvSpPr>
              <a:spLocks noChangeShapeType="1"/>
            </p:cNvSpPr>
            <p:nvPr/>
          </p:nvSpPr>
          <p:spPr bwMode="auto">
            <a:xfrm flipV="1">
              <a:off x="1202" y="1615"/>
              <a:ext cx="0" cy="167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6" name="Text Box 55"/>
            <p:cNvSpPr txBox="1">
              <a:spLocks noChangeArrowheads="1"/>
            </p:cNvSpPr>
            <p:nvPr/>
          </p:nvSpPr>
          <p:spPr bwMode="auto">
            <a:xfrm>
              <a:off x="1066" y="3249"/>
              <a:ext cx="22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7E"/>
                  </a:solidFill>
                </a:rPr>
                <a:t>O</a:t>
              </a:r>
              <a:endParaRPr lang="ru-RU" sz="2000" b="1">
                <a:solidFill>
                  <a:srgbClr val="00007E"/>
                </a:solidFill>
              </a:endParaRPr>
            </a:p>
          </p:txBody>
        </p:sp>
      </p:grpSp>
      <p:sp>
        <p:nvSpPr>
          <p:cNvPr id="1041" name="Text Box 56"/>
          <p:cNvSpPr txBox="1">
            <a:spLocks noChangeArrowheads="1"/>
          </p:cNvSpPr>
          <p:nvPr/>
        </p:nvSpPr>
        <p:spPr bwMode="auto">
          <a:xfrm>
            <a:off x="0" y="5157788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7E"/>
                </a:solidFill>
              </a:rPr>
              <a:t>А</a:t>
            </a:r>
          </a:p>
        </p:txBody>
      </p:sp>
      <p:sp>
        <p:nvSpPr>
          <p:cNvPr id="1042" name="Text Box 57"/>
          <p:cNvSpPr txBox="1">
            <a:spLocks noChangeArrowheads="1"/>
          </p:cNvSpPr>
          <p:nvPr/>
        </p:nvSpPr>
        <p:spPr bwMode="auto">
          <a:xfrm>
            <a:off x="2700338" y="418465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7E"/>
                </a:solidFill>
              </a:rPr>
              <a:t>В</a:t>
            </a:r>
          </a:p>
        </p:txBody>
      </p:sp>
      <p:sp>
        <p:nvSpPr>
          <p:cNvPr id="1043" name="Text Box 58"/>
          <p:cNvSpPr txBox="1">
            <a:spLocks noChangeArrowheads="1"/>
          </p:cNvSpPr>
          <p:nvPr/>
        </p:nvSpPr>
        <p:spPr bwMode="auto">
          <a:xfrm>
            <a:off x="2197100" y="5805488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7E"/>
                </a:solidFill>
              </a:rPr>
              <a:t>С</a:t>
            </a:r>
          </a:p>
        </p:txBody>
      </p:sp>
      <p:sp>
        <p:nvSpPr>
          <p:cNvPr id="32828" name="Text Box 60"/>
          <p:cNvSpPr txBox="1">
            <a:spLocks noChangeArrowheads="1"/>
          </p:cNvSpPr>
          <p:nvPr/>
        </p:nvSpPr>
        <p:spPr bwMode="auto">
          <a:xfrm>
            <a:off x="2268538" y="396875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7E"/>
                </a:solidFill>
              </a:rPr>
              <a:t>M</a:t>
            </a:r>
            <a:endParaRPr lang="ru-RU" sz="2000" b="1">
              <a:solidFill>
                <a:srgbClr val="00007E"/>
              </a:solidFill>
            </a:endParaRPr>
          </a:p>
        </p:txBody>
      </p:sp>
      <p:sp>
        <p:nvSpPr>
          <p:cNvPr id="32829" name="Text Box 61"/>
          <p:cNvSpPr txBox="1">
            <a:spLocks noChangeArrowheads="1"/>
          </p:cNvSpPr>
          <p:nvPr/>
        </p:nvSpPr>
        <p:spPr bwMode="auto">
          <a:xfrm>
            <a:off x="2484438" y="5157788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7E"/>
                </a:solidFill>
              </a:rPr>
              <a:t>K</a:t>
            </a:r>
            <a:endParaRPr lang="ru-RU" sz="2000" b="1">
              <a:solidFill>
                <a:srgbClr val="00007E"/>
              </a:solidFill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2195513" y="4292600"/>
            <a:ext cx="358775" cy="1262063"/>
            <a:chOff x="1383" y="2704"/>
            <a:chExt cx="226" cy="795"/>
          </a:xfrm>
        </p:grpSpPr>
        <p:sp>
          <p:nvSpPr>
            <p:cNvPr id="1063" name="Line 52"/>
            <p:cNvSpPr>
              <a:spLocks noChangeShapeType="1"/>
            </p:cNvSpPr>
            <p:nvPr/>
          </p:nvSpPr>
          <p:spPr bwMode="auto">
            <a:xfrm>
              <a:off x="1474" y="2704"/>
              <a:ext cx="0" cy="589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4" name="Text Box 62"/>
            <p:cNvSpPr txBox="1">
              <a:spLocks noChangeArrowheads="1"/>
            </p:cNvSpPr>
            <p:nvPr/>
          </p:nvSpPr>
          <p:spPr bwMode="auto">
            <a:xfrm>
              <a:off x="1383" y="3249"/>
              <a:ext cx="22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7E"/>
                  </a:solidFill>
                </a:rPr>
                <a:t>N</a:t>
              </a:r>
              <a:endParaRPr lang="ru-RU" sz="2000" b="1">
                <a:solidFill>
                  <a:srgbClr val="00007E"/>
                </a:solidFill>
              </a:endParaRPr>
            </a:p>
          </p:txBody>
        </p:sp>
      </p:grpSp>
      <p:sp>
        <p:nvSpPr>
          <p:cNvPr id="32832" name="Text Box 64"/>
          <p:cNvSpPr txBox="1">
            <a:spLocks noChangeArrowheads="1"/>
          </p:cNvSpPr>
          <p:nvPr/>
        </p:nvSpPr>
        <p:spPr bwMode="auto">
          <a:xfrm>
            <a:off x="3706813" y="2132013"/>
            <a:ext cx="410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Пусть К – середина ребра ВС. </a:t>
            </a:r>
          </a:p>
        </p:txBody>
      </p:sp>
      <p:sp>
        <p:nvSpPr>
          <p:cNvPr id="32833" name="Text Box 65"/>
          <p:cNvSpPr txBox="1">
            <a:spLocks noChangeArrowheads="1"/>
          </p:cNvSpPr>
          <p:nvPr/>
        </p:nvSpPr>
        <p:spPr bwMode="auto">
          <a:xfrm>
            <a:off x="3708400" y="3373438"/>
            <a:ext cx="568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М – точка пересечения медиан грани </a:t>
            </a:r>
            <a:r>
              <a:rPr lang="en-US" sz="2000"/>
              <a:t>SBC</a:t>
            </a:r>
            <a:r>
              <a:rPr lang="ru-RU" sz="2000"/>
              <a:t>, поэтому </a:t>
            </a:r>
            <a:r>
              <a:rPr lang="en-US" sz="2000"/>
              <a:t>SM: MK = 2:1.</a:t>
            </a:r>
            <a:endParaRPr lang="ru-RU" sz="2000"/>
          </a:p>
        </p:txBody>
      </p:sp>
      <p:sp>
        <p:nvSpPr>
          <p:cNvPr id="32834" name="Text Box 66"/>
          <p:cNvSpPr txBox="1">
            <a:spLocks noChangeArrowheads="1"/>
          </p:cNvSpPr>
          <p:nvPr/>
        </p:nvSpPr>
        <p:spPr bwMode="auto">
          <a:xfrm>
            <a:off x="3708400" y="2960688"/>
            <a:ext cx="568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Прямая </a:t>
            </a:r>
            <a:r>
              <a:rPr lang="en-US" sz="2000"/>
              <a:t>SO</a:t>
            </a:r>
            <a:r>
              <a:rPr lang="ru-RU" sz="2000"/>
              <a:t> – высота пирамиды.</a:t>
            </a:r>
          </a:p>
        </p:txBody>
      </p:sp>
      <p:sp>
        <p:nvSpPr>
          <p:cNvPr id="32835" name="Text Box 67"/>
          <p:cNvSpPr txBox="1">
            <a:spLocks noChangeArrowheads="1"/>
          </p:cNvSpPr>
          <p:nvPr/>
        </p:nvSpPr>
        <p:spPr bwMode="auto">
          <a:xfrm>
            <a:off x="3706813" y="4078288"/>
            <a:ext cx="5329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Опустим из точки М перпендикуляр</a:t>
            </a:r>
            <a:r>
              <a:rPr lang="en-US" sz="2000"/>
              <a:t> MN</a:t>
            </a:r>
            <a:r>
              <a:rPr lang="ru-RU" sz="2000"/>
              <a:t>, </a:t>
            </a:r>
          </a:p>
        </p:txBody>
      </p:sp>
      <p:sp>
        <p:nvSpPr>
          <p:cNvPr id="32836" name="Text Box 68"/>
          <p:cNvSpPr txBox="1">
            <a:spLocks noChangeArrowheads="1"/>
          </p:cNvSpPr>
          <p:nvPr/>
        </p:nvSpPr>
        <p:spPr bwMode="auto">
          <a:xfrm>
            <a:off x="3708400" y="5157788"/>
            <a:ext cx="5292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Угол </a:t>
            </a:r>
            <a:r>
              <a:rPr lang="en-US" sz="2000"/>
              <a:t>MAN</a:t>
            </a:r>
            <a:r>
              <a:rPr lang="ru-RU" sz="2000"/>
              <a:t> - искомый.</a:t>
            </a:r>
          </a:p>
        </p:txBody>
      </p:sp>
      <p:sp>
        <p:nvSpPr>
          <p:cNvPr id="32837" name="Text Box 69"/>
          <p:cNvSpPr txBox="1">
            <a:spLocks noChangeArrowheads="1"/>
          </p:cNvSpPr>
          <p:nvPr/>
        </p:nvSpPr>
        <p:spPr bwMode="auto">
          <a:xfrm>
            <a:off x="3708400" y="5589588"/>
            <a:ext cx="4681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Его можно найти из прямоугольного треугольника </a:t>
            </a:r>
            <a:r>
              <a:rPr lang="en-US" sz="2000"/>
              <a:t>MAN</a:t>
            </a:r>
            <a:r>
              <a:rPr lang="ru-RU" sz="2000"/>
              <a:t>.</a:t>
            </a:r>
          </a:p>
        </p:txBody>
      </p:sp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250825" y="4927600"/>
            <a:ext cx="865188" cy="303213"/>
            <a:chOff x="158" y="3104"/>
            <a:chExt cx="545" cy="191"/>
          </a:xfrm>
        </p:grpSpPr>
        <p:sp>
          <p:nvSpPr>
            <p:cNvPr id="1061" name="Freeform 78"/>
            <p:cNvSpPr>
              <a:spLocks/>
            </p:cNvSpPr>
            <p:nvPr/>
          </p:nvSpPr>
          <p:spPr bwMode="auto">
            <a:xfrm>
              <a:off x="158" y="3104"/>
              <a:ext cx="528" cy="190"/>
            </a:xfrm>
            <a:custGeom>
              <a:avLst/>
              <a:gdLst>
                <a:gd name="T0" fmla="*/ 0 w 528"/>
                <a:gd name="T1" fmla="*/ 190 h 190"/>
                <a:gd name="T2" fmla="*/ 468 w 528"/>
                <a:gd name="T3" fmla="*/ 0 h 190"/>
                <a:gd name="T4" fmla="*/ 506 w 528"/>
                <a:gd name="T5" fmla="*/ 38 h 190"/>
                <a:gd name="T6" fmla="*/ 522 w 528"/>
                <a:gd name="T7" fmla="*/ 74 h 190"/>
                <a:gd name="T8" fmla="*/ 528 w 528"/>
                <a:gd name="T9" fmla="*/ 142 h 190"/>
                <a:gd name="T10" fmla="*/ 526 w 528"/>
                <a:gd name="T11" fmla="*/ 186 h 190"/>
                <a:gd name="T12" fmla="*/ 0 w 528"/>
                <a:gd name="T13" fmla="*/ 190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8"/>
                <a:gd name="T22" fmla="*/ 0 h 190"/>
                <a:gd name="T23" fmla="*/ 528 w 528"/>
                <a:gd name="T24" fmla="*/ 190 h 1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8" h="190">
                  <a:moveTo>
                    <a:pt x="0" y="190"/>
                  </a:moveTo>
                  <a:lnTo>
                    <a:pt x="468" y="0"/>
                  </a:lnTo>
                  <a:lnTo>
                    <a:pt x="506" y="38"/>
                  </a:lnTo>
                  <a:lnTo>
                    <a:pt x="522" y="74"/>
                  </a:lnTo>
                  <a:lnTo>
                    <a:pt x="528" y="142"/>
                  </a:lnTo>
                  <a:lnTo>
                    <a:pt x="526" y="186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BBE0E3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2" name="Arc 70"/>
            <p:cNvSpPr>
              <a:spLocks/>
            </p:cNvSpPr>
            <p:nvPr/>
          </p:nvSpPr>
          <p:spPr bwMode="auto">
            <a:xfrm rot="951562">
              <a:off x="571" y="3115"/>
              <a:ext cx="132" cy="180"/>
            </a:xfrm>
            <a:custGeom>
              <a:avLst/>
              <a:gdLst>
                <a:gd name="T0" fmla="*/ 0 w 21453"/>
                <a:gd name="T1" fmla="*/ 0 h 21317"/>
                <a:gd name="T2" fmla="*/ 1 w 21453"/>
                <a:gd name="T3" fmla="*/ 1 h 21317"/>
                <a:gd name="T4" fmla="*/ 0 w 21453"/>
                <a:gd name="T5" fmla="*/ 2 h 21317"/>
                <a:gd name="T6" fmla="*/ 0 60000 65536"/>
                <a:gd name="T7" fmla="*/ 0 60000 65536"/>
                <a:gd name="T8" fmla="*/ 0 60000 65536"/>
                <a:gd name="T9" fmla="*/ 0 w 21453"/>
                <a:gd name="T10" fmla="*/ 0 h 21317"/>
                <a:gd name="T11" fmla="*/ 21453 w 21453"/>
                <a:gd name="T12" fmla="*/ 21317 h 21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53" h="21317" fill="none" extrusionOk="0">
                  <a:moveTo>
                    <a:pt x="3484" y="-1"/>
                  </a:moveTo>
                  <a:cubicBezTo>
                    <a:pt x="12997" y="1554"/>
                    <a:pt x="20329" y="9225"/>
                    <a:pt x="21452" y="18800"/>
                  </a:cubicBezTo>
                </a:path>
                <a:path w="21453" h="21317" stroke="0" extrusionOk="0">
                  <a:moveTo>
                    <a:pt x="3484" y="-1"/>
                  </a:moveTo>
                  <a:cubicBezTo>
                    <a:pt x="12997" y="1554"/>
                    <a:pt x="20329" y="9225"/>
                    <a:pt x="21452" y="18800"/>
                  </a:cubicBezTo>
                  <a:lnTo>
                    <a:pt x="0" y="21317"/>
                  </a:lnTo>
                  <a:close/>
                </a:path>
              </a:pathLst>
            </a:custGeom>
            <a:noFill/>
            <a:ln w="2857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1027" name="Object 71"/>
          <p:cNvGraphicFramePr>
            <a:graphicFrameLocks noChangeAspect="1"/>
          </p:cNvGraphicFramePr>
          <p:nvPr/>
        </p:nvGraphicFramePr>
        <p:xfrm>
          <a:off x="755650" y="5608638"/>
          <a:ext cx="56356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5" imgW="419040" imgH="253800" progId="">
                  <p:embed/>
                </p:oleObj>
              </mc:Choice>
              <mc:Fallback>
                <p:oleObj name="Equation" r:id="rId5" imgW="419040" imgH="253800" progId="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608638"/>
                        <a:ext cx="563563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" name="Text Box 72"/>
          <p:cNvSpPr txBox="1">
            <a:spLocks noChangeArrowheads="1"/>
          </p:cNvSpPr>
          <p:nvPr/>
        </p:nvSpPr>
        <p:spPr bwMode="auto">
          <a:xfrm>
            <a:off x="757238" y="3500438"/>
            <a:ext cx="57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13</a:t>
            </a:r>
          </a:p>
        </p:txBody>
      </p:sp>
      <p:sp>
        <p:nvSpPr>
          <p:cNvPr id="32841" name="Rectangle 73"/>
          <p:cNvSpPr>
            <a:spLocks noChangeArrowheads="1"/>
          </p:cNvSpPr>
          <p:nvPr/>
        </p:nvSpPr>
        <p:spPr bwMode="auto">
          <a:xfrm>
            <a:off x="3708400" y="2600325"/>
            <a:ext cx="2947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Прямая </a:t>
            </a:r>
            <a:r>
              <a:rPr lang="en-US" sz="2000"/>
              <a:t>SK – </a:t>
            </a:r>
            <a:r>
              <a:rPr lang="ru-RU" sz="2000"/>
              <a:t>апофема.</a:t>
            </a:r>
          </a:p>
        </p:txBody>
      </p:sp>
      <p:sp>
        <p:nvSpPr>
          <p:cNvPr id="32844" name="Rectangle 76"/>
          <p:cNvSpPr>
            <a:spLocks noChangeArrowheads="1"/>
          </p:cNvSpPr>
          <p:nvPr/>
        </p:nvSpPr>
        <p:spPr bwMode="auto">
          <a:xfrm>
            <a:off x="3708400" y="4437063"/>
            <a:ext cx="5113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тогда отрезок </a:t>
            </a:r>
            <a:r>
              <a:rPr lang="en-US" sz="2000"/>
              <a:t>AN  - </a:t>
            </a:r>
            <a:r>
              <a:rPr lang="ru-RU" sz="2000"/>
              <a:t>проекция отрезка АМ на плоскость основания.</a:t>
            </a:r>
          </a:p>
        </p:txBody>
      </p:sp>
      <p:sp>
        <p:nvSpPr>
          <p:cNvPr id="32845" name="Line 77"/>
          <p:cNvSpPr>
            <a:spLocks noChangeShapeType="1"/>
          </p:cNvSpPr>
          <p:nvPr/>
        </p:nvSpPr>
        <p:spPr bwMode="auto">
          <a:xfrm>
            <a:off x="250825" y="5229225"/>
            <a:ext cx="2089150" cy="0"/>
          </a:xfrm>
          <a:prstGeom prst="line">
            <a:avLst/>
          </a:prstGeom>
          <a:noFill/>
          <a:ln w="19050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48" name="Oval 80"/>
          <p:cNvSpPr>
            <a:spLocks noChangeArrowheads="1"/>
          </p:cNvSpPr>
          <p:nvPr/>
        </p:nvSpPr>
        <p:spPr bwMode="auto">
          <a:xfrm>
            <a:off x="2517775" y="5192713"/>
            <a:ext cx="71438" cy="71437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849" name="Oval 81"/>
          <p:cNvSpPr>
            <a:spLocks noChangeArrowheads="1"/>
          </p:cNvSpPr>
          <p:nvPr/>
        </p:nvSpPr>
        <p:spPr bwMode="auto">
          <a:xfrm>
            <a:off x="2301875" y="4329113"/>
            <a:ext cx="71438" cy="71437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60" name="Oval 82"/>
          <p:cNvSpPr>
            <a:spLocks noChangeArrowheads="1"/>
          </p:cNvSpPr>
          <p:nvPr/>
        </p:nvSpPr>
        <p:spPr bwMode="auto">
          <a:xfrm>
            <a:off x="106363" y="547688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7E"/>
                </a:solidFill>
              </a:rPr>
              <a:t>№1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3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3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13" grpId="0" animBg="1"/>
      <p:bldP spid="32818" grpId="0" animBg="1"/>
      <p:bldP spid="32819" grpId="0" animBg="1"/>
      <p:bldP spid="32828" grpId="0"/>
      <p:bldP spid="32829" grpId="0"/>
      <p:bldP spid="32832" grpId="0"/>
      <p:bldP spid="32833" grpId="0"/>
      <p:bldP spid="32834" grpId="0"/>
      <p:bldP spid="32835" grpId="0"/>
      <p:bldP spid="32836" grpId="0"/>
      <p:bldP spid="32837" grpId="0"/>
      <p:bldP spid="32841" grpId="0"/>
      <p:bldP spid="32844" grpId="0"/>
      <p:bldP spid="32845" grpId="0" animBg="1"/>
      <p:bldP spid="32848" grpId="0" animBg="1"/>
      <p:bldP spid="328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2"/>
          <p:cNvSpPr txBox="1">
            <a:spLocks noChangeArrowheads="1"/>
          </p:cNvSpPr>
          <p:nvPr/>
        </p:nvSpPr>
        <p:spPr bwMode="auto">
          <a:xfrm>
            <a:off x="755650" y="549275"/>
            <a:ext cx="83169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chemeClr val="accent2"/>
                </a:solidFill>
              </a:rPr>
              <a:t>Точка </a:t>
            </a:r>
            <a:r>
              <a:rPr lang="ru-RU" sz="2000" b="1" i="1">
                <a:solidFill>
                  <a:schemeClr val="accent2"/>
                </a:solidFill>
              </a:rPr>
              <a:t>H </a:t>
            </a:r>
            <a:r>
              <a:rPr lang="ru-RU" sz="2000" b="1">
                <a:solidFill>
                  <a:schemeClr val="accent2"/>
                </a:solidFill>
              </a:rPr>
              <a:t>– основание высоты треугольника со сторонами 10, 12, 14 , опущенной на сторону, равную 12. Через точку </a:t>
            </a:r>
            <a:r>
              <a:rPr lang="ru-RU" sz="2000" b="1" i="1">
                <a:solidFill>
                  <a:schemeClr val="accent2"/>
                </a:solidFill>
              </a:rPr>
              <a:t>H </a:t>
            </a:r>
            <a:r>
              <a:rPr lang="ru-RU" sz="2000" b="1">
                <a:solidFill>
                  <a:schemeClr val="accent2"/>
                </a:solidFill>
              </a:rPr>
              <a:t>проведена прямая, отсекающая от треугольника подобный ему треугольник и пересекающая сторону, равную 10, в точке </a:t>
            </a:r>
            <a:r>
              <a:rPr lang="ru-RU" sz="2000" b="1" i="1">
                <a:solidFill>
                  <a:schemeClr val="accent2"/>
                </a:solidFill>
              </a:rPr>
              <a:t>M </a:t>
            </a:r>
            <a:r>
              <a:rPr lang="ru-RU" sz="2000" b="1">
                <a:solidFill>
                  <a:schemeClr val="accent2"/>
                </a:solidFill>
              </a:rPr>
              <a:t>. Найдите </a:t>
            </a:r>
            <a:r>
              <a:rPr lang="ru-RU" sz="2000" b="1" i="1">
                <a:solidFill>
                  <a:schemeClr val="accent2"/>
                </a:solidFill>
              </a:rPr>
              <a:t>HM </a:t>
            </a:r>
            <a:r>
              <a:rPr lang="ru-RU" sz="2000" b="1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4105" name="Text Box 3"/>
          <p:cNvSpPr txBox="1">
            <a:spLocks noChangeArrowheads="1"/>
          </p:cNvSpPr>
          <p:nvPr/>
        </p:nvSpPr>
        <p:spPr bwMode="auto">
          <a:xfrm>
            <a:off x="250825" y="2384425"/>
            <a:ext cx="2449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7E"/>
                </a:solidFill>
              </a:rPr>
              <a:t>Решение.</a:t>
            </a:r>
          </a:p>
        </p:txBody>
      </p:sp>
      <p:sp>
        <p:nvSpPr>
          <p:cNvPr id="4106" name="Freeform 4"/>
          <p:cNvSpPr>
            <a:spLocks/>
          </p:cNvSpPr>
          <p:nvPr/>
        </p:nvSpPr>
        <p:spPr bwMode="auto">
          <a:xfrm>
            <a:off x="611188" y="2895600"/>
            <a:ext cx="2087562" cy="2117725"/>
          </a:xfrm>
          <a:custGeom>
            <a:avLst/>
            <a:gdLst>
              <a:gd name="T0" fmla="*/ 0 w 1315"/>
              <a:gd name="T1" fmla="*/ 2101850 h 1334"/>
              <a:gd name="T2" fmla="*/ 2087562 w 1315"/>
              <a:gd name="T3" fmla="*/ 2101850 h 1334"/>
              <a:gd name="T4" fmla="*/ 1382712 w 1315"/>
              <a:gd name="T5" fmla="*/ 0 h 1334"/>
              <a:gd name="T6" fmla="*/ 0 w 1315"/>
              <a:gd name="T7" fmla="*/ 2117725 h 1334"/>
              <a:gd name="T8" fmla="*/ 0 60000 65536"/>
              <a:gd name="T9" fmla="*/ 0 60000 65536"/>
              <a:gd name="T10" fmla="*/ 0 60000 65536"/>
              <a:gd name="T11" fmla="*/ 0 60000 65536"/>
              <a:gd name="T12" fmla="*/ 0 w 1315"/>
              <a:gd name="T13" fmla="*/ 0 h 1334"/>
              <a:gd name="T14" fmla="*/ 1315 w 1315"/>
              <a:gd name="T15" fmla="*/ 1334 h 13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5" h="1334">
                <a:moveTo>
                  <a:pt x="0" y="1324"/>
                </a:moveTo>
                <a:lnTo>
                  <a:pt x="1315" y="1324"/>
                </a:lnTo>
                <a:lnTo>
                  <a:pt x="871" y="0"/>
                </a:lnTo>
                <a:lnTo>
                  <a:pt x="0" y="1334"/>
                </a:lnTo>
              </a:path>
            </a:pathLst>
          </a:custGeom>
          <a:noFill/>
          <a:ln w="28575">
            <a:solidFill>
              <a:srgbClr val="00007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Line 5"/>
          <p:cNvSpPr>
            <a:spLocks noChangeShapeType="1"/>
          </p:cNvSpPr>
          <p:nvPr/>
        </p:nvSpPr>
        <p:spPr bwMode="auto">
          <a:xfrm>
            <a:off x="1979613" y="2925763"/>
            <a:ext cx="0" cy="2087562"/>
          </a:xfrm>
          <a:prstGeom prst="line">
            <a:avLst/>
          </a:prstGeom>
          <a:noFill/>
          <a:ln w="19050">
            <a:solidFill>
              <a:srgbClr val="00007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132138" y="2125663"/>
            <a:ext cx="4176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Пусть АВ = 10, ВС = 12, АС = 14.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132138" y="3733800"/>
            <a:ext cx="56165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/>
              <a:t>По условию </a:t>
            </a:r>
            <a:r>
              <a:rPr lang="ru-RU">
                <a:sym typeface="Symbol" pitchFamily="18" charset="2"/>
              </a:rPr>
              <a:t>АВСНВМ, и имеют общий угол В, значит возможны два случая. 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049588" y="4448175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/>
              <a:t>1 случай.</a:t>
            </a:r>
            <a:r>
              <a:rPr lang="ru-RU"/>
              <a:t>   </a:t>
            </a:r>
            <a:r>
              <a:rPr lang="ru-RU">
                <a:sym typeface="Symbol" pitchFamily="18" charset="2"/>
              </a:rPr>
              <a:t>ВМН = ВАС; </a:t>
            </a:r>
            <a:endParaRPr lang="ru-RU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22263" y="2565400"/>
            <a:ext cx="2881312" cy="2887663"/>
            <a:chOff x="158" y="1298"/>
            <a:chExt cx="1815" cy="1819"/>
          </a:xfrm>
        </p:grpSpPr>
        <p:sp>
          <p:nvSpPr>
            <p:cNvPr id="4125" name="Text Box 10"/>
            <p:cNvSpPr txBox="1">
              <a:spLocks noChangeArrowheads="1"/>
            </p:cNvSpPr>
            <p:nvPr/>
          </p:nvSpPr>
          <p:spPr bwMode="auto">
            <a:xfrm>
              <a:off x="1111" y="1298"/>
              <a:ext cx="3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А</a:t>
              </a:r>
            </a:p>
          </p:txBody>
        </p:sp>
        <p:sp>
          <p:nvSpPr>
            <p:cNvPr id="4126" name="Text Box 11"/>
            <p:cNvSpPr txBox="1">
              <a:spLocks noChangeArrowheads="1"/>
            </p:cNvSpPr>
            <p:nvPr/>
          </p:nvSpPr>
          <p:spPr bwMode="auto">
            <a:xfrm>
              <a:off x="1610" y="2791"/>
              <a:ext cx="3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В</a:t>
              </a:r>
            </a:p>
          </p:txBody>
        </p:sp>
        <p:sp>
          <p:nvSpPr>
            <p:cNvPr id="4127" name="Text Box 12"/>
            <p:cNvSpPr txBox="1">
              <a:spLocks noChangeArrowheads="1"/>
            </p:cNvSpPr>
            <p:nvPr/>
          </p:nvSpPr>
          <p:spPr bwMode="auto">
            <a:xfrm>
              <a:off x="158" y="2791"/>
              <a:ext cx="3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С</a:t>
              </a:r>
            </a:p>
          </p:txBody>
        </p:sp>
        <p:sp>
          <p:nvSpPr>
            <p:cNvPr id="4128" name="Text Box 13"/>
            <p:cNvSpPr txBox="1">
              <a:spLocks noChangeArrowheads="1"/>
            </p:cNvSpPr>
            <p:nvPr/>
          </p:nvSpPr>
          <p:spPr bwMode="auto">
            <a:xfrm>
              <a:off x="1111" y="2813"/>
              <a:ext cx="3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Н</a:t>
              </a:r>
            </a:p>
          </p:txBody>
        </p:sp>
        <p:sp>
          <p:nvSpPr>
            <p:cNvPr id="4129" name="Rectangle 14"/>
            <p:cNvSpPr>
              <a:spLocks noChangeArrowheads="1"/>
            </p:cNvSpPr>
            <p:nvPr/>
          </p:nvSpPr>
          <p:spPr bwMode="auto">
            <a:xfrm>
              <a:off x="1429" y="1929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10</a:t>
              </a:r>
            </a:p>
          </p:txBody>
        </p:sp>
        <p:sp>
          <p:nvSpPr>
            <p:cNvPr id="4130" name="Rectangle 15"/>
            <p:cNvSpPr>
              <a:spLocks noChangeArrowheads="1"/>
            </p:cNvSpPr>
            <p:nvPr/>
          </p:nvSpPr>
          <p:spPr bwMode="auto">
            <a:xfrm>
              <a:off x="476" y="1933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14</a:t>
              </a:r>
            </a:p>
          </p:txBody>
        </p:sp>
        <p:sp>
          <p:nvSpPr>
            <p:cNvPr id="4131" name="Rectangle 16"/>
            <p:cNvSpPr>
              <a:spLocks noChangeArrowheads="1"/>
            </p:cNvSpPr>
            <p:nvPr/>
          </p:nvSpPr>
          <p:spPr bwMode="auto">
            <a:xfrm>
              <a:off x="793" y="2886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12</a:t>
              </a:r>
            </a:p>
          </p:txBody>
        </p:sp>
        <p:sp>
          <p:nvSpPr>
            <p:cNvPr id="4132" name="Line 17"/>
            <p:cNvSpPr>
              <a:spLocks noChangeShapeType="1"/>
            </p:cNvSpPr>
            <p:nvPr/>
          </p:nvSpPr>
          <p:spPr bwMode="auto">
            <a:xfrm flipV="1">
              <a:off x="1202" y="2387"/>
              <a:ext cx="317" cy="453"/>
            </a:xfrm>
            <a:prstGeom prst="line">
              <a:avLst/>
            </a:prstGeom>
            <a:noFill/>
            <a:ln w="19050">
              <a:solidFill>
                <a:srgbClr val="00007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3" name="Text Box 18"/>
            <p:cNvSpPr txBox="1">
              <a:spLocks noChangeArrowheads="1"/>
            </p:cNvSpPr>
            <p:nvPr/>
          </p:nvSpPr>
          <p:spPr bwMode="auto">
            <a:xfrm>
              <a:off x="1474" y="2205"/>
              <a:ext cx="3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М</a:t>
              </a:r>
            </a:p>
          </p:txBody>
        </p:sp>
      </p:grp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250825" y="5678488"/>
            <a:ext cx="3025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/>
              <a:t>2 случай.</a:t>
            </a:r>
            <a:r>
              <a:rPr lang="ru-RU"/>
              <a:t>  </a:t>
            </a:r>
            <a:r>
              <a:rPr lang="ru-RU">
                <a:sym typeface="Symbol" pitchFamily="18" charset="2"/>
              </a:rPr>
              <a:t>ВМН = АСВ;</a:t>
            </a:r>
            <a:endParaRPr lang="ru-RU"/>
          </a:p>
        </p:txBody>
      </p:sp>
      <p:graphicFrame>
        <p:nvGraphicFramePr>
          <p:cNvPr id="9236" name="Object 20"/>
          <p:cNvGraphicFramePr>
            <a:graphicFrameLocks noChangeAspect="1"/>
          </p:cNvGraphicFramePr>
          <p:nvPr/>
        </p:nvGraphicFramePr>
        <p:xfrm>
          <a:off x="6227763" y="4292600"/>
          <a:ext cx="180022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Equation" r:id="rId3" imgW="1307880" imgH="457200" progId="">
                  <p:embed/>
                </p:oleObj>
              </mc:Choice>
              <mc:Fallback>
                <p:oleObj name="Equation" r:id="rId3" imgW="1307880" imgH="45720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4292600"/>
                        <a:ext cx="1800225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7" name="Object 21"/>
          <p:cNvGraphicFramePr>
            <a:graphicFrameLocks noChangeAspect="1"/>
          </p:cNvGraphicFramePr>
          <p:nvPr/>
        </p:nvGraphicFramePr>
        <p:xfrm>
          <a:off x="3238500" y="5559425"/>
          <a:ext cx="18383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Equation" r:id="rId5" imgW="1244520" imgH="457200" progId="">
                  <p:embed/>
                </p:oleObj>
              </mc:Choice>
              <mc:Fallback>
                <p:oleObj name="Equation" r:id="rId5" imgW="1244520" imgH="45720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5559425"/>
                        <a:ext cx="1838325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8" name="Object 22"/>
          <p:cNvGraphicFramePr>
            <a:graphicFrameLocks noChangeAspect="1"/>
          </p:cNvGraphicFramePr>
          <p:nvPr/>
        </p:nvGraphicFramePr>
        <p:xfrm>
          <a:off x="3206750" y="2527300"/>
          <a:ext cx="4965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Equation" r:id="rId7" imgW="3492360" imgH="482400" progId="">
                  <p:embed/>
                </p:oleObj>
              </mc:Choice>
              <mc:Fallback>
                <p:oleObj name="Equation" r:id="rId7" imgW="3492360" imgH="482400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2527300"/>
                        <a:ext cx="49657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3130550" y="3284538"/>
            <a:ext cx="5329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ym typeface="Symbol" pitchFamily="18" charset="2"/>
              </a:rPr>
              <a:t>АВН – прямоугольный, </a:t>
            </a:r>
            <a:r>
              <a:rPr lang="en-US">
                <a:sym typeface="Symbol" pitchFamily="18" charset="2"/>
              </a:rPr>
              <a:t>B</a:t>
            </a:r>
            <a:r>
              <a:rPr lang="ru-RU">
                <a:sym typeface="Symbol" pitchFamily="18" charset="2"/>
              </a:rPr>
              <a:t>Н</a:t>
            </a:r>
            <a:r>
              <a:rPr lang="en-US">
                <a:sym typeface="Symbol" pitchFamily="18" charset="2"/>
              </a:rPr>
              <a:t> </a:t>
            </a:r>
            <a:r>
              <a:rPr lang="ru-RU">
                <a:sym typeface="Symbol" pitchFamily="18" charset="2"/>
              </a:rPr>
              <a:t>=</a:t>
            </a:r>
            <a:r>
              <a:rPr lang="en-US">
                <a:sym typeface="Symbol" pitchFamily="18" charset="2"/>
              </a:rPr>
              <a:t> </a:t>
            </a:r>
            <a:r>
              <a:rPr lang="ru-RU">
                <a:sym typeface="Symbol" pitchFamily="18" charset="2"/>
              </a:rPr>
              <a:t>АВ</a:t>
            </a:r>
            <a:r>
              <a:rPr lang="el-GR">
                <a:sym typeface="Symbol" pitchFamily="18" charset="2"/>
              </a:rPr>
              <a:t>·</a:t>
            </a:r>
            <a:r>
              <a:rPr lang="en-US">
                <a:sym typeface="Symbol" pitchFamily="18" charset="2"/>
              </a:rPr>
              <a:t>cosB = 2</a:t>
            </a:r>
            <a:r>
              <a:rPr lang="ru-RU">
                <a:sym typeface="Symbol" pitchFamily="18" charset="2"/>
              </a:rPr>
              <a:t>.</a:t>
            </a:r>
            <a:endParaRPr lang="el-GR">
              <a:sym typeface="Symbol" pitchFamily="18" charset="2"/>
            </a:endParaRP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3059113" y="5078413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значит, </a:t>
            </a:r>
          </a:p>
        </p:txBody>
      </p:sp>
      <p:graphicFrame>
        <p:nvGraphicFramePr>
          <p:cNvPr id="9241" name="Object 25"/>
          <p:cNvGraphicFramePr>
            <a:graphicFrameLocks noChangeAspect="1"/>
          </p:cNvGraphicFramePr>
          <p:nvPr/>
        </p:nvGraphicFramePr>
        <p:xfrm>
          <a:off x="4067175" y="4954588"/>
          <a:ext cx="25923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Equation" r:id="rId9" imgW="1866600" imgH="457200" progId="">
                  <p:embed/>
                </p:oleObj>
              </mc:Choice>
              <mc:Fallback>
                <p:oleObj name="Equation" r:id="rId9" imgW="1866600" imgH="457200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954588"/>
                        <a:ext cx="259238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5075238" y="5653088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, значит, </a:t>
            </a:r>
          </a:p>
        </p:txBody>
      </p:sp>
      <p:graphicFrame>
        <p:nvGraphicFramePr>
          <p:cNvPr id="9243" name="Object 27"/>
          <p:cNvGraphicFramePr>
            <a:graphicFrameLocks noChangeAspect="1"/>
          </p:cNvGraphicFramePr>
          <p:nvPr/>
        </p:nvGraphicFramePr>
        <p:xfrm>
          <a:off x="6084888" y="5534025"/>
          <a:ext cx="26638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" name="Equation" r:id="rId11" imgW="1917360" imgH="457200" progId="">
                  <p:embed/>
                </p:oleObj>
              </mc:Choice>
              <mc:Fallback>
                <p:oleObj name="Equation" r:id="rId11" imgW="1917360" imgH="457200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5534025"/>
                        <a:ext cx="266382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50825" y="6153150"/>
            <a:ext cx="3024188" cy="658813"/>
            <a:chOff x="158" y="3876"/>
            <a:chExt cx="1905" cy="415"/>
          </a:xfrm>
        </p:grpSpPr>
        <p:sp>
          <p:nvSpPr>
            <p:cNvPr id="4124" name="Text Box 29"/>
            <p:cNvSpPr txBox="1">
              <a:spLocks noChangeArrowheads="1"/>
            </p:cNvSpPr>
            <p:nvPr/>
          </p:nvSpPr>
          <p:spPr bwMode="auto">
            <a:xfrm>
              <a:off x="158" y="3974"/>
              <a:ext cx="19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Ответ: </a:t>
              </a:r>
            </a:p>
          </p:txBody>
        </p:sp>
        <p:graphicFrame>
          <p:nvGraphicFramePr>
            <p:cNvPr id="4103" name="Object 30"/>
            <p:cNvGraphicFramePr>
              <a:graphicFrameLocks noChangeAspect="1"/>
            </p:cNvGraphicFramePr>
            <p:nvPr/>
          </p:nvGraphicFramePr>
          <p:xfrm>
            <a:off x="838" y="3876"/>
            <a:ext cx="726" cy="4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7" name="Equation" r:id="rId13" imgW="799920" imgH="457200" progId="">
                    <p:embed/>
                  </p:oleObj>
                </mc:Choice>
                <mc:Fallback>
                  <p:oleObj name="Equation" r:id="rId13" imgW="799920" imgH="457200" progId="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" y="3876"/>
                          <a:ext cx="726" cy="4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47" name="Arc 31"/>
          <p:cNvSpPr>
            <a:spLocks/>
          </p:cNvSpPr>
          <p:nvPr/>
        </p:nvSpPr>
        <p:spPr bwMode="auto">
          <a:xfrm flipH="1" flipV="1">
            <a:off x="1763713" y="3216275"/>
            <a:ext cx="369887" cy="215900"/>
          </a:xfrm>
          <a:custGeom>
            <a:avLst/>
            <a:gdLst>
              <a:gd name="T0" fmla="*/ 0 w 37014"/>
              <a:gd name="T1" fmla="*/ 646301 h 21600"/>
              <a:gd name="T2" fmla="*/ 3696341 w 37014"/>
              <a:gd name="T3" fmla="*/ 2158000 h 21600"/>
              <a:gd name="T4" fmla="*/ 1539297 w 37014"/>
              <a:gd name="T5" fmla="*/ 2158000 h 21600"/>
              <a:gd name="T6" fmla="*/ 0 60000 65536"/>
              <a:gd name="T7" fmla="*/ 0 60000 65536"/>
              <a:gd name="T8" fmla="*/ 0 60000 65536"/>
              <a:gd name="T9" fmla="*/ 0 w 37014"/>
              <a:gd name="T10" fmla="*/ 0 h 21600"/>
              <a:gd name="T11" fmla="*/ 37014 w 3701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014" h="21600" fill="none" extrusionOk="0">
                <a:moveTo>
                  <a:pt x="-1" y="6468"/>
                </a:moveTo>
                <a:cubicBezTo>
                  <a:pt x="4061" y="2331"/>
                  <a:pt x="9615" y="-1"/>
                  <a:pt x="15414" y="0"/>
                </a:cubicBezTo>
                <a:cubicBezTo>
                  <a:pt x="27343" y="0"/>
                  <a:pt x="37014" y="9670"/>
                  <a:pt x="37014" y="21600"/>
                </a:cubicBezTo>
              </a:path>
              <a:path w="37014" h="21600" stroke="0" extrusionOk="0">
                <a:moveTo>
                  <a:pt x="-1" y="6468"/>
                </a:moveTo>
                <a:cubicBezTo>
                  <a:pt x="4061" y="2331"/>
                  <a:pt x="9615" y="-1"/>
                  <a:pt x="15414" y="0"/>
                </a:cubicBezTo>
                <a:cubicBezTo>
                  <a:pt x="27343" y="0"/>
                  <a:pt x="37014" y="9670"/>
                  <a:pt x="37014" y="21600"/>
                </a:cubicBezTo>
                <a:lnTo>
                  <a:pt x="15414" y="21600"/>
                </a:lnTo>
                <a:close/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8" name="Arc 32"/>
          <p:cNvSpPr>
            <a:spLocks/>
          </p:cNvSpPr>
          <p:nvPr/>
        </p:nvSpPr>
        <p:spPr bwMode="auto">
          <a:xfrm flipH="1" flipV="1">
            <a:off x="2292350" y="4440238"/>
            <a:ext cx="261938" cy="215900"/>
          </a:xfrm>
          <a:custGeom>
            <a:avLst/>
            <a:gdLst>
              <a:gd name="T0" fmla="*/ 0 w 33614"/>
              <a:gd name="T1" fmla="*/ 646301 h 21600"/>
              <a:gd name="T2" fmla="*/ 2041158 w 33614"/>
              <a:gd name="T3" fmla="*/ 995879 h 21600"/>
              <a:gd name="T4" fmla="*/ 935991 w 33614"/>
              <a:gd name="T5" fmla="*/ 2158000 h 21600"/>
              <a:gd name="T6" fmla="*/ 0 60000 65536"/>
              <a:gd name="T7" fmla="*/ 0 60000 65536"/>
              <a:gd name="T8" fmla="*/ 0 60000 65536"/>
              <a:gd name="T9" fmla="*/ 0 w 33614"/>
              <a:gd name="T10" fmla="*/ 0 h 21600"/>
              <a:gd name="T11" fmla="*/ 33614 w 3361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14" h="21600" fill="none" extrusionOk="0">
                <a:moveTo>
                  <a:pt x="-1" y="6468"/>
                </a:moveTo>
                <a:cubicBezTo>
                  <a:pt x="4061" y="2331"/>
                  <a:pt x="9615" y="-1"/>
                  <a:pt x="15414" y="0"/>
                </a:cubicBezTo>
                <a:cubicBezTo>
                  <a:pt x="22784" y="0"/>
                  <a:pt x="29645" y="3757"/>
                  <a:pt x="33614" y="9967"/>
                </a:cubicBezTo>
              </a:path>
              <a:path w="33614" h="21600" stroke="0" extrusionOk="0">
                <a:moveTo>
                  <a:pt x="-1" y="6468"/>
                </a:moveTo>
                <a:cubicBezTo>
                  <a:pt x="4061" y="2331"/>
                  <a:pt x="9615" y="-1"/>
                  <a:pt x="15414" y="0"/>
                </a:cubicBezTo>
                <a:cubicBezTo>
                  <a:pt x="22784" y="0"/>
                  <a:pt x="29645" y="3757"/>
                  <a:pt x="33614" y="9967"/>
                </a:cubicBezTo>
                <a:lnTo>
                  <a:pt x="15414" y="21600"/>
                </a:lnTo>
                <a:close/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9" name="Arc 33"/>
          <p:cNvSpPr>
            <a:spLocks/>
          </p:cNvSpPr>
          <p:nvPr/>
        </p:nvSpPr>
        <p:spPr bwMode="auto">
          <a:xfrm>
            <a:off x="827088" y="4654550"/>
            <a:ext cx="287337" cy="358775"/>
          </a:xfrm>
          <a:custGeom>
            <a:avLst/>
            <a:gdLst>
              <a:gd name="T0" fmla="*/ 0 w 21600"/>
              <a:gd name="T1" fmla="*/ 0 h 21600"/>
              <a:gd name="T2" fmla="*/ 3822341 w 21600"/>
              <a:gd name="T3" fmla="*/ 5959236 h 21600"/>
              <a:gd name="T4" fmla="*/ 0 w 21600"/>
              <a:gd name="T5" fmla="*/ 595923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20" name="Oval 34"/>
          <p:cNvSpPr>
            <a:spLocks noChangeArrowheads="1"/>
          </p:cNvSpPr>
          <p:nvPr/>
        </p:nvSpPr>
        <p:spPr bwMode="auto">
          <a:xfrm>
            <a:off x="1941513" y="4976813"/>
            <a:ext cx="71437" cy="714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21" name="Oval 35"/>
          <p:cNvSpPr>
            <a:spLocks noChangeArrowheads="1"/>
          </p:cNvSpPr>
          <p:nvPr/>
        </p:nvSpPr>
        <p:spPr bwMode="auto">
          <a:xfrm>
            <a:off x="2446338" y="4294188"/>
            <a:ext cx="71437" cy="714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22" name="AutoShape 36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539750" cy="47625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48CCE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23" name="Oval 37"/>
          <p:cNvSpPr>
            <a:spLocks noChangeArrowheads="1"/>
          </p:cNvSpPr>
          <p:nvPr/>
        </p:nvSpPr>
        <p:spPr bwMode="auto">
          <a:xfrm>
            <a:off x="106363" y="547688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7E"/>
                </a:solidFill>
              </a:rPr>
              <a:t>№2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/>
      <p:bldP spid="9224" grpId="0"/>
      <p:bldP spid="9235" grpId="0"/>
      <p:bldP spid="9239" grpId="0"/>
      <p:bldP spid="9240" grpId="0"/>
      <p:bldP spid="9242" grpId="0"/>
      <p:bldP spid="9247" grpId="0" animBg="1"/>
      <p:bldP spid="9247" grpId="1" animBg="1"/>
      <p:bldP spid="9248" grpId="0" animBg="1"/>
      <p:bldP spid="92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79838" y="3197225"/>
            <a:ext cx="5113337" cy="1879600"/>
            <a:chOff x="2381" y="3012"/>
            <a:chExt cx="3221" cy="1184"/>
          </a:xfrm>
        </p:grpSpPr>
        <p:sp>
          <p:nvSpPr>
            <p:cNvPr id="8244" name="Rectangle 3"/>
            <p:cNvSpPr>
              <a:spLocks noChangeArrowheads="1"/>
            </p:cNvSpPr>
            <p:nvPr/>
          </p:nvSpPr>
          <p:spPr bwMode="auto">
            <a:xfrm>
              <a:off x="5058" y="3924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D</a:t>
              </a:r>
              <a:endParaRPr lang="ru-RU" sz="2000" b="1"/>
            </a:p>
          </p:txBody>
        </p:sp>
        <p:sp>
          <p:nvSpPr>
            <p:cNvPr id="8245" name="Rectangle 4"/>
            <p:cNvSpPr>
              <a:spLocks noChangeArrowheads="1"/>
            </p:cNvSpPr>
            <p:nvPr/>
          </p:nvSpPr>
          <p:spPr bwMode="auto">
            <a:xfrm>
              <a:off x="2381" y="3965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A</a:t>
              </a:r>
              <a:endParaRPr lang="ru-RU" b="1"/>
            </a:p>
          </p:txBody>
        </p:sp>
        <p:sp>
          <p:nvSpPr>
            <p:cNvPr id="8246" name="Rectangle 5"/>
            <p:cNvSpPr>
              <a:spLocks noChangeArrowheads="1"/>
            </p:cNvSpPr>
            <p:nvPr/>
          </p:nvSpPr>
          <p:spPr bwMode="auto">
            <a:xfrm>
              <a:off x="2835" y="3012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B</a:t>
              </a:r>
              <a:endParaRPr lang="ru-RU" b="1"/>
            </a:p>
          </p:txBody>
        </p:sp>
        <p:sp>
          <p:nvSpPr>
            <p:cNvPr id="8247" name="Rectangle 6"/>
            <p:cNvSpPr>
              <a:spLocks noChangeArrowheads="1"/>
            </p:cNvSpPr>
            <p:nvPr/>
          </p:nvSpPr>
          <p:spPr bwMode="auto">
            <a:xfrm>
              <a:off x="5382" y="3017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C</a:t>
              </a:r>
              <a:endParaRPr lang="ru-RU" b="1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79388" y="2773363"/>
            <a:ext cx="3960812" cy="2311400"/>
            <a:chOff x="113" y="2745"/>
            <a:chExt cx="2495" cy="1456"/>
          </a:xfrm>
        </p:grpSpPr>
        <p:sp>
          <p:nvSpPr>
            <p:cNvPr id="8240" name="Rectangle 8"/>
            <p:cNvSpPr>
              <a:spLocks noChangeArrowheads="1"/>
            </p:cNvSpPr>
            <p:nvPr/>
          </p:nvSpPr>
          <p:spPr bwMode="auto">
            <a:xfrm>
              <a:off x="1844" y="3924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D</a:t>
              </a:r>
              <a:endParaRPr lang="ru-RU" sz="2000" b="1"/>
            </a:p>
          </p:txBody>
        </p:sp>
        <p:sp>
          <p:nvSpPr>
            <p:cNvPr id="8241" name="Rectangle 9"/>
            <p:cNvSpPr>
              <a:spLocks noChangeArrowheads="1"/>
            </p:cNvSpPr>
            <p:nvPr/>
          </p:nvSpPr>
          <p:spPr bwMode="auto">
            <a:xfrm>
              <a:off x="113" y="3970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A</a:t>
              </a:r>
              <a:endParaRPr lang="ru-RU" b="1"/>
            </a:p>
          </p:txBody>
        </p:sp>
        <p:sp>
          <p:nvSpPr>
            <p:cNvPr id="8242" name="Rectangle 10"/>
            <p:cNvSpPr>
              <a:spLocks noChangeArrowheads="1"/>
            </p:cNvSpPr>
            <p:nvPr/>
          </p:nvSpPr>
          <p:spPr bwMode="auto">
            <a:xfrm>
              <a:off x="574" y="2745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B</a:t>
              </a:r>
              <a:endParaRPr lang="ru-RU" b="1"/>
            </a:p>
          </p:txBody>
        </p:sp>
        <p:sp>
          <p:nvSpPr>
            <p:cNvPr id="8243" name="Rectangle 11"/>
            <p:cNvSpPr>
              <a:spLocks noChangeArrowheads="1"/>
            </p:cNvSpPr>
            <p:nvPr/>
          </p:nvSpPr>
          <p:spPr bwMode="auto">
            <a:xfrm>
              <a:off x="2388" y="2749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C</a:t>
              </a:r>
              <a:endParaRPr lang="ru-RU" b="1"/>
            </a:p>
          </p:txBody>
        </p:sp>
      </p:grpSp>
      <p:sp>
        <p:nvSpPr>
          <p:cNvPr id="8197" name="Oval 12"/>
          <p:cNvSpPr>
            <a:spLocks noChangeArrowheads="1"/>
          </p:cNvSpPr>
          <p:nvPr/>
        </p:nvSpPr>
        <p:spPr bwMode="auto">
          <a:xfrm>
            <a:off x="179388" y="620713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7E"/>
                </a:solidFill>
              </a:rPr>
              <a:t>№4</a:t>
            </a:r>
          </a:p>
        </p:txBody>
      </p:sp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755650" y="549275"/>
            <a:ext cx="85693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В параллелограмме </a:t>
            </a:r>
            <a:r>
              <a:rPr lang="en-US" sz="2000" b="1">
                <a:solidFill>
                  <a:schemeClr val="accent2"/>
                </a:solidFill>
              </a:rPr>
              <a:t>ABCD AB=12,</a:t>
            </a:r>
            <a:r>
              <a:rPr lang="ru-RU" sz="2000" b="1">
                <a:solidFill>
                  <a:schemeClr val="accent2"/>
                </a:solidFill>
              </a:rPr>
              <a:t> биссектрисы углов при стороне </a:t>
            </a:r>
            <a:r>
              <a:rPr lang="en-US" sz="2000" b="1">
                <a:solidFill>
                  <a:schemeClr val="accent2"/>
                </a:solidFill>
              </a:rPr>
              <a:t>AD</a:t>
            </a:r>
            <a:r>
              <a:rPr lang="ru-RU" sz="2000" b="1">
                <a:solidFill>
                  <a:schemeClr val="accent2"/>
                </a:solidFill>
              </a:rPr>
              <a:t> делят сторону ВС точками</a:t>
            </a:r>
            <a:r>
              <a:rPr lang="en-US" sz="2000" b="1">
                <a:solidFill>
                  <a:schemeClr val="accent2"/>
                </a:solidFill>
              </a:rPr>
              <a:t> M</a:t>
            </a:r>
            <a:r>
              <a:rPr lang="ru-RU" sz="2000" b="1">
                <a:solidFill>
                  <a:schemeClr val="accent2"/>
                </a:solidFill>
              </a:rPr>
              <a:t> и</a:t>
            </a:r>
            <a:r>
              <a:rPr lang="en-US" sz="2000" b="1">
                <a:solidFill>
                  <a:schemeClr val="accent2"/>
                </a:solidFill>
              </a:rPr>
              <a:t> N</a:t>
            </a:r>
            <a:r>
              <a:rPr lang="ru-RU" sz="2000" b="1">
                <a:solidFill>
                  <a:schemeClr val="accent2"/>
                </a:solidFill>
              </a:rPr>
              <a:t>, так что </a:t>
            </a:r>
            <a:r>
              <a:rPr lang="en-US" sz="2000" b="1">
                <a:solidFill>
                  <a:schemeClr val="accent2"/>
                </a:solidFill>
              </a:rPr>
              <a:t>BM:MN=1</a:t>
            </a:r>
            <a:r>
              <a:rPr lang="ru-RU" sz="2000" b="1">
                <a:solidFill>
                  <a:schemeClr val="accent2"/>
                </a:solidFill>
              </a:rPr>
              <a:t>:7. Найдите ВС.</a:t>
            </a: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406400" y="3132138"/>
            <a:ext cx="3455988" cy="1584325"/>
          </a:xfrm>
          <a:prstGeom prst="parallelogram">
            <a:avLst>
              <a:gd name="adj" fmla="val 47798"/>
            </a:avLst>
          </a:prstGeom>
          <a:noFill/>
          <a:ln w="38100">
            <a:solidFill>
              <a:srgbClr val="00007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Text Box 15"/>
          <p:cNvSpPr txBox="1">
            <a:spLocks noChangeArrowheads="1"/>
          </p:cNvSpPr>
          <p:nvPr/>
        </p:nvSpPr>
        <p:spPr bwMode="auto">
          <a:xfrm>
            <a:off x="250825" y="1700213"/>
            <a:ext cx="144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7E"/>
                </a:solidFill>
              </a:rPr>
              <a:t>Решение.</a:t>
            </a: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V="1">
            <a:off x="406400" y="3132138"/>
            <a:ext cx="2808288" cy="1584325"/>
          </a:xfrm>
          <a:prstGeom prst="line">
            <a:avLst/>
          </a:prstGeom>
          <a:noFill/>
          <a:ln w="28575">
            <a:solidFill>
              <a:srgbClr val="00007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 flipV="1">
            <a:off x="1809750" y="3132138"/>
            <a:ext cx="1295400" cy="1584325"/>
          </a:xfrm>
          <a:prstGeom prst="line">
            <a:avLst/>
          </a:prstGeom>
          <a:noFill/>
          <a:ln w="28575">
            <a:solidFill>
              <a:srgbClr val="00007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Arc 18"/>
          <p:cNvSpPr>
            <a:spLocks/>
          </p:cNvSpPr>
          <p:nvPr/>
        </p:nvSpPr>
        <p:spPr bwMode="auto">
          <a:xfrm>
            <a:off x="550863" y="4357688"/>
            <a:ext cx="144462" cy="196850"/>
          </a:xfrm>
          <a:custGeom>
            <a:avLst/>
            <a:gdLst>
              <a:gd name="T0" fmla="*/ 207370 w 21600"/>
              <a:gd name="T1" fmla="*/ 0 h 29672"/>
              <a:gd name="T2" fmla="*/ 886776 w 21600"/>
              <a:gd name="T3" fmla="*/ 1305942 h 29672"/>
              <a:gd name="T4" fmla="*/ 0 w 21600"/>
              <a:gd name="T5" fmla="*/ 928536 h 29672"/>
              <a:gd name="T6" fmla="*/ 0 60000 65536"/>
              <a:gd name="T7" fmla="*/ 0 60000 65536"/>
              <a:gd name="T8" fmla="*/ 0 60000 65536"/>
              <a:gd name="T9" fmla="*/ 0 w 21600"/>
              <a:gd name="T10" fmla="*/ 0 h 29672"/>
              <a:gd name="T11" fmla="*/ 21600 w 21600"/>
              <a:gd name="T12" fmla="*/ 29672 h 29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9672" fill="none" extrusionOk="0">
                <a:moveTo>
                  <a:pt x="4635" y="0"/>
                </a:moveTo>
                <a:cubicBezTo>
                  <a:pt x="14542" y="2177"/>
                  <a:pt x="21600" y="10954"/>
                  <a:pt x="21600" y="21097"/>
                </a:cubicBezTo>
                <a:cubicBezTo>
                  <a:pt x="21600" y="24046"/>
                  <a:pt x="20995" y="26964"/>
                  <a:pt x="19824" y="29671"/>
                </a:cubicBezTo>
              </a:path>
              <a:path w="21600" h="29672" stroke="0" extrusionOk="0">
                <a:moveTo>
                  <a:pt x="4635" y="0"/>
                </a:moveTo>
                <a:cubicBezTo>
                  <a:pt x="14542" y="2177"/>
                  <a:pt x="21600" y="10954"/>
                  <a:pt x="21600" y="21097"/>
                </a:cubicBezTo>
                <a:cubicBezTo>
                  <a:pt x="21600" y="24046"/>
                  <a:pt x="20995" y="26964"/>
                  <a:pt x="19824" y="29671"/>
                </a:cubicBezTo>
                <a:lnTo>
                  <a:pt x="0" y="21097"/>
                </a:lnTo>
                <a:close/>
              </a:path>
            </a:pathLst>
          </a:custGeom>
          <a:noFill/>
          <a:ln w="19050">
            <a:solidFill>
              <a:srgbClr val="00007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Arc 19"/>
          <p:cNvSpPr>
            <a:spLocks/>
          </p:cNvSpPr>
          <p:nvPr/>
        </p:nvSpPr>
        <p:spPr bwMode="auto">
          <a:xfrm>
            <a:off x="550863" y="4538663"/>
            <a:ext cx="215900" cy="177800"/>
          </a:xfrm>
          <a:custGeom>
            <a:avLst/>
            <a:gdLst>
              <a:gd name="T0" fmla="*/ 1395504 w 21600"/>
              <a:gd name="T1" fmla="*/ 0 h 25510"/>
              <a:gd name="T2" fmla="*/ 1960182 w 21600"/>
              <a:gd name="T3" fmla="*/ 1239233 h 25510"/>
              <a:gd name="T4" fmla="*/ 0 w 21600"/>
              <a:gd name="T5" fmla="*/ 800379 h 25510"/>
              <a:gd name="T6" fmla="*/ 0 60000 65536"/>
              <a:gd name="T7" fmla="*/ 0 60000 65536"/>
              <a:gd name="T8" fmla="*/ 0 60000 65536"/>
              <a:gd name="T9" fmla="*/ 0 w 21600"/>
              <a:gd name="T10" fmla="*/ 0 h 25510"/>
              <a:gd name="T11" fmla="*/ 21600 w 21600"/>
              <a:gd name="T12" fmla="*/ 25510 h 255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510" fill="none" extrusionOk="0">
                <a:moveTo>
                  <a:pt x="13967" y="0"/>
                </a:moveTo>
                <a:cubicBezTo>
                  <a:pt x="18808" y="4104"/>
                  <a:pt x="21600" y="10129"/>
                  <a:pt x="21600" y="16476"/>
                </a:cubicBezTo>
                <a:cubicBezTo>
                  <a:pt x="21600" y="19594"/>
                  <a:pt x="20924" y="22676"/>
                  <a:pt x="19620" y="25510"/>
                </a:cubicBezTo>
              </a:path>
              <a:path w="21600" h="25510" stroke="0" extrusionOk="0">
                <a:moveTo>
                  <a:pt x="13967" y="0"/>
                </a:moveTo>
                <a:cubicBezTo>
                  <a:pt x="18808" y="4104"/>
                  <a:pt x="21600" y="10129"/>
                  <a:pt x="21600" y="16476"/>
                </a:cubicBezTo>
                <a:cubicBezTo>
                  <a:pt x="21600" y="19594"/>
                  <a:pt x="20924" y="22676"/>
                  <a:pt x="19620" y="25510"/>
                </a:cubicBezTo>
                <a:lnTo>
                  <a:pt x="0" y="16476"/>
                </a:lnTo>
                <a:close/>
              </a:path>
            </a:pathLst>
          </a:custGeom>
          <a:noFill/>
          <a:ln w="19050">
            <a:solidFill>
              <a:srgbClr val="00007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2" name="Arc 20"/>
          <p:cNvSpPr>
            <a:spLocks/>
          </p:cNvSpPr>
          <p:nvPr/>
        </p:nvSpPr>
        <p:spPr bwMode="auto">
          <a:xfrm flipH="1">
            <a:off x="2854325" y="4500563"/>
            <a:ext cx="215900" cy="215900"/>
          </a:xfrm>
          <a:custGeom>
            <a:avLst/>
            <a:gdLst>
              <a:gd name="T0" fmla="*/ 1395504 w 21600"/>
              <a:gd name="T1" fmla="*/ 0 h 25510"/>
              <a:gd name="T2" fmla="*/ 1960182 w 21600"/>
              <a:gd name="T3" fmla="*/ 1827237 h 25510"/>
              <a:gd name="T4" fmla="*/ 0 w 21600"/>
              <a:gd name="T5" fmla="*/ 1180146 h 25510"/>
              <a:gd name="T6" fmla="*/ 0 60000 65536"/>
              <a:gd name="T7" fmla="*/ 0 60000 65536"/>
              <a:gd name="T8" fmla="*/ 0 60000 65536"/>
              <a:gd name="T9" fmla="*/ 0 w 21600"/>
              <a:gd name="T10" fmla="*/ 0 h 25510"/>
              <a:gd name="T11" fmla="*/ 21600 w 21600"/>
              <a:gd name="T12" fmla="*/ 25510 h 255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510" fill="none" extrusionOk="0">
                <a:moveTo>
                  <a:pt x="13967" y="0"/>
                </a:moveTo>
                <a:cubicBezTo>
                  <a:pt x="18808" y="4104"/>
                  <a:pt x="21600" y="10129"/>
                  <a:pt x="21600" y="16476"/>
                </a:cubicBezTo>
                <a:cubicBezTo>
                  <a:pt x="21600" y="19594"/>
                  <a:pt x="20924" y="22676"/>
                  <a:pt x="19620" y="25510"/>
                </a:cubicBezTo>
              </a:path>
              <a:path w="21600" h="25510" stroke="0" extrusionOk="0">
                <a:moveTo>
                  <a:pt x="13967" y="0"/>
                </a:moveTo>
                <a:cubicBezTo>
                  <a:pt x="18808" y="4104"/>
                  <a:pt x="21600" y="10129"/>
                  <a:pt x="21600" y="16476"/>
                </a:cubicBezTo>
                <a:cubicBezTo>
                  <a:pt x="21600" y="19594"/>
                  <a:pt x="20924" y="22676"/>
                  <a:pt x="19620" y="25510"/>
                </a:cubicBezTo>
                <a:lnTo>
                  <a:pt x="0" y="16476"/>
                </a:lnTo>
                <a:close/>
              </a:path>
            </a:pathLst>
          </a:custGeom>
          <a:noFill/>
          <a:ln w="38100" cmpd="dbl">
            <a:solidFill>
              <a:srgbClr val="00007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3" name="Arc 21"/>
          <p:cNvSpPr>
            <a:spLocks/>
          </p:cNvSpPr>
          <p:nvPr/>
        </p:nvSpPr>
        <p:spPr bwMode="auto">
          <a:xfrm rot="2261655" flipH="1">
            <a:off x="2927350" y="4427538"/>
            <a:ext cx="219075" cy="182562"/>
          </a:xfrm>
          <a:custGeom>
            <a:avLst/>
            <a:gdLst>
              <a:gd name="T0" fmla="*/ 0 w 21992"/>
              <a:gd name="T1" fmla="*/ 642 h 21600"/>
              <a:gd name="T2" fmla="*/ 2182332 w 21992"/>
              <a:gd name="T3" fmla="*/ 1313407 h 21600"/>
              <a:gd name="T4" fmla="*/ 62718 w 21992"/>
              <a:gd name="T5" fmla="*/ 1543004 h 21600"/>
              <a:gd name="T6" fmla="*/ 0 60000 65536"/>
              <a:gd name="T7" fmla="*/ 0 60000 65536"/>
              <a:gd name="T8" fmla="*/ 0 60000 65536"/>
              <a:gd name="T9" fmla="*/ 0 w 21992"/>
              <a:gd name="T10" fmla="*/ 0 h 21600"/>
              <a:gd name="T11" fmla="*/ 21992 w 2199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92" h="21600" fill="none" extrusionOk="0">
                <a:moveTo>
                  <a:pt x="0" y="9"/>
                </a:moveTo>
                <a:cubicBezTo>
                  <a:pt x="210" y="3"/>
                  <a:pt x="421" y="-1"/>
                  <a:pt x="632" y="0"/>
                </a:cubicBezTo>
                <a:cubicBezTo>
                  <a:pt x="11320" y="0"/>
                  <a:pt x="20401" y="7816"/>
                  <a:pt x="21991" y="18386"/>
                </a:cubicBezTo>
              </a:path>
              <a:path w="21992" h="21600" stroke="0" extrusionOk="0">
                <a:moveTo>
                  <a:pt x="0" y="9"/>
                </a:moveTo>
                <a:cubicBezTo>
                  <a:pt x="210" y="3"/>
                  <a:pt x="421" y="-1"/>
                  <a:pt x="632" y="0"/>
                </a:cubicBezTo>
                <a:cubicBezTo>
                  <a:pt x="11320" y="0"/>
                  <a:pt x="20401" y="7816"/>
                  <a:pt x="21991" y="18386"/>
                </a:cubicBezTo>
                <a:lnTo>
                  <a:pt x="632" y="21600"/>
                </a:lnTo>
                <a:close/>
              </a:path>
            </a:pathLst>
          </a:custGeom>
          <a:noFill/>
          <a:ln w="38100" cmpd="dbl">
            <a:solidFill>
              <a:srgbClr val="00007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990725" y="3636963"/>
            <a:ext cx="361950" cy="511175"/>
            <a:chOff x="1254" y="3289"/>
            <a:chExt cx="228" cy="322"/>
          </a:xfrm>
        </p:grpSpPr>
        <p:sp>
          <p:nvSpPr>
            <p:cNvPr id="8238" name="Rectangle 23"/>
            <p:cNvSpPr>
              <a:spLocks noChangeArrowheads="1"/>
            </p:cNvSpPr>
            <p:nvPr/>
          </p:nvSpPr>
          <p:spPr bwMode="auto">
            <a:xfrm>
              <a:off x="1254" y="3380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O</a:t>
              </a:r>
              <a:endParaRPr lang="ru-RU" b="1"/>
            </a:p>
          </p:txBody>
        </p:sp>
        <p:sp>
          <p:nvSpPr>
            <p:cNvPr id="8239" name="Oval 24"/>
            <p:cNvSpPr>
              <a:spLocks noChangeArrowheads="1"/>
            </p:cNvSpPr>
            <p:nvPr/>
          </p:nvSpPr>
          <p:spPr bwMode="auto">
            <a:xfrm>
              <a:off x="1390" y="3289"/>
              <a:ext cx="45" cy="4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7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414463" y="2779713"/>
            <a:ext cx="431800" cy="388937"/>
            <a:chOff x="891" y="2749"/>
            <a:chExt cx="272" cy="245"/>
          </a:xfrm>
        </p:grpSpPr>
        <p:sp>
          <p:nvSpPr>
            <p:cNvPr id="8236" name="Rectangle 26"/>
            <p:cNvSpPr>
              <a:spLocks noChangeArrowheads="1"/>
            </p:cNvSpPr>
            <p:nvPr/>
          </p:nvSpPr>
          <p:spPr bwMode="auto">
            <a:xfrm>
              <a:off x="891" y="2749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/>
                <a:t>М</a:t>
              </a:r>
            </a:p>
          </p:txBody>
        </p:sp>
        <p:sp>
          <p:nvSpPr>
            <p:cNvPr id="8237" name="Oval 27"/>
            <p:cNvSpPr>
              <a:spLocks noChangeArrowheads="1"/>
            </p:cNvSpPr>
            <p:nvPr/>
          </p:nvSpPr>
          <p:spPr bwMode="auto">
            <a:xfrm>
              <a:off x="1118" y="2949"/>
              <a:ext cx="45" cy="4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7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3181350" y="2779713"/>
            <a:ext cx="455613" cy="388937"/>
            <a:chOff x="2004" y="2749"/>
            <a:chExt cx="287" cy="245"/>
          </a:xfrm>
        </p:grpSpPr>
        <p:sp>
          <p:nvSpPr>
            <p:cNvPr id="8234" name="Rectangle 29"/>
            <p:cNvSpPr>
              <a:spLocks noChangeArrowheads="1"/>
            </p:cNvSpPr>
            <p:nvPr/>
          </p:nvSpPr>
          <p:spPr bwMode="auto">
            <a:xfrm>
              <a:off x="2071" y="2749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N</a:t>
              </a:r>
              <a:endParaRPr lang="ru-RU" b="1"/>
            </a:p>
          </p:txBody>
        </p:sp>
        <p:sp>
          <p:nvSpPr>
            <p:cNvPr id="8235" name="Oval 30"/>
            <p:cNvSpPr>
              <a:spLocks noChangeArrowheads="1"/>
            </p:cNvSpPr>
            <p:nvPr/>
          </p:nvSpPr>
          <p:spPr bwMode="auto">
            <a:xfrm>
              <a:off x="2004" y="2949"/>
              <a:ext cx="45" cy="4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7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43" name="AutoShape 31"/>
          <p:cNvSpPr>
            <a:spLocks noChangeArrowheads="1"/>
          </p:cNvSpPr>
          <p:nvPr/>
        </p:nvSpPr>
        <p:spPr bwMode="auto">
          <a:xfrm>
            <a:off x="3995738" y="3573463"/>
            <a:ext cx="4681537" cy="1150937"/>
          </a:xfrm>
          <a:prstGeom prst="parallelogram">
            <a:avLst>
              <a:gd name="adj" fmla="val 55176"/>
            </a:avLst>
          </a:prstGeom>
          <a:noFill/>
          <a:ln w="38100">
            <a:solidFill>
              <a:srgbClr val="00007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 flipH="1" flipV="1">
            <a:off x="6948488" y="3213100"/>
            <a:ext cx="1079500" cy="1511300"/>
          </a:xfrm>
          <a:prstGeom prst="line">
            <a:avLst/>
          </a:prstGeom>
          <a:noFill/>
          <a:ln w="28575">
            <a:solidFill>
              <a:srgbClr val="00007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 flipV="1">
            <a:off x="3995738" y="3213100"/>
            <a:ext cx="2952750" cy="1511300"/>
          </a:xfrm>
          <a:prstGeom prst="line">
            <a:avLst/>
          </a:prstGeom>
          <a:noFill/>
          <a:ln w="28575">
            <a:solidFill>
              <a:srgbClr val="00007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6011863" y="3213100"/>
            <a:ext cx="374650" cy="395288"/>
            <a:chOff x="3787" y="3022"/>
            <a:chExt cx="236" cy="249"/>
          </a:xfrm>
        </p:grpSpPr>
        <p:sp>
          <p:nvSpPr>
            <p:cNvPr id="8232" name="Rectangle 35"/>
            <p:cNvSpPr>
              <a:spLocks noChangeArrowheads="1"/>
            </p:cNvSpPr>
            <p:nvPr/>
          </p:nvSpPr>
          <p:spPr bwMode="auto">
            <a:xfrm>
              <a:off x="3787" y="3022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/>
                <a:t>М</a:t>
              </a:r>
            </a:p>
          </p:txBody>
        </p:sp>
        <p:sp>
          <p:nvSpPr>
            <p:cNvPr id="8233" name="Oval 36"/>
            <p:cNvSpPr>
              <a:spLocks noChangeArrowheads="1"/>
            </p:cNvSpPr>
            <p:nvPr/>
          </p:nvSpPr>
          <p:spPr bwMode="auto">
            <a:xfrm>
              <a:off x="3924" y="3226"/>
              <a:ext cx="45" cy="4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7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7164388" y="3206750"/>
            <a:ext cx="349250" cy="401638"/>
            <a:chOff x="4513" y="3018"/>
            <a:chExt cx="220" cy="253"/>
          </a:xfrm>
        </p:grpSpPr>
        <p:sp>
          <p:nvSpPr>
            <p:cNvPr id="8230" name="Rectangle 38"/>
            <p:cNvSpPr>
              <a:spLocks noChangeArrowheads="1"/>
            </p:cNvSpPr>
            <p:nvPr/>
          </p:nvSpPr>
          <p:spPr bwMode="auto">
            <a:xfrm>
              <a:off x="4513" y="3018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N</a:t>
              </a:r>
              <a:endParaRPr lang="ru-RU" b="1"/>
            </a:p>
          </p:txBody>
        </p:sp>
        <p:sp>
          <p:nvSpPr>
            <p:cNvPr id="8231" name="Oval 39"/>
            <p:cNvSpPr>
              <a:spLocks noChangeArrowheads="1"/>
            </p:cNvSpPr>
            <p:nvPr/>
          </p:nvSpPr>
          <p:spPr bwMode="auto">
            <a:xfrm>
              <a:off x="4513" y="3226"/>
              <a:ext cx="45" cy="4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7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6802438" y="2846388"/>
            <a:ext cx="361950" cy="401637"/>
            <a:chOff x="4285" y="2791"/>
            <a:chExt cx="228" cy="253"/>
          </a:xfrm>
        </p:grpSpPr>
        <p:sp>
          <p:nvSpPr>
            <p:cNvPr id="8228" name="Rectangle 41"/>
            <p:cNvSpPr>
              <a:spLocks noChangeArrowheads="1"/>
            </p:cNvSpPr>
            <p:nvPr/>
          </p:nvSpPr>
          <p:spPr bwMode="auto">
            <a:xfrm>
              <a:off x="4285" y="2791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O</a:t>
              </a:r>
              <a:endParaRPr lang="ru-RU" b="1"/>
            </a:p>
          </p:txBody>
        </p:sp>
        <p:sp>
          <p:nvSpPr>
            <p:cNvPr id="8229" name="Oval 42"/>
            <p:cNvSpPr>
              <a:spLocks noChangeArrowheads="1"/>
            </p:cNvSpPr>
            <p:nvPr/>
          </p:nvSpPr>
          <p:spPr bwMode="auto">
            <a:xfrm>
              <a:off x="4355" y="2999"/>
              <a:ext cx="45" cy="4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7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55" name="Arc 43"/>
          <p:cNvSpPr>
            <a:spLocks/>
          </p:cNvSpPr>
          <p:nvPr/>
        </p:nvSpPr>
        <p:spPr bwMode="auto">
          <a:xfrm flipH="1">
            <a:off x="7808913" y="4508500"/>
            <a:ext cx="215900" cy="215900"/>
          </a:xfrm>
          <a:custGeom>
            <a:avLst/>
            <a:gdLst>
              <a:gd name="T0" fmla="*/ 1395504 w 21600"/>
              <a:gd name="T1" fmla="*/ 0 h 25510"/>
              <a:gd name="T2" fmla="*/ 1960182 w 21600"/>
              <a:gd name="T3" fmla="*/ 1827237 h 25510"/>
              <a:gd name="T4" fmla="*/ 0 w 21600"/>
              <a:gd name="T5" fmla="*/ 1180146 h 25510"/>
              <a:gd name="T6" fmla="*/ 0 60000 65536"/>
              <a:gd name="T7" fmla="*/ 0 60000 65536"/>
              <a:gd name="T8" fmla="*/ 0 60000 65536"/>
              <a:gd name="T9" fmla="*/ 0 w 21600"/>
              <a:gd name="T10" fmla="*/ 0 h 25510"/>
              <a:gd name="T11" fmla="*/ 21600 w 21600"/>
              <a:gd name="T12" fmla="*/ 25510 h 255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510" fill="none" extrusionOk="0">
                <a:moveTo>
                  <a:pt x="13967" y="0"/>
                </a:moveTo>
                <a:cubicBezTo>
                  <a:pt x="18808" y="4104"/>
                  <a:pt x="21600" y="10129"/>
                  <a:pt x="21600" y="16476"/>
                </a:cubicBezTo>
                <a:cubicBezTo>
                  <a:pt x="21600" y="19594"/>
                  <a:pt x="20924" y="22676"/>
                  <a:pt x="19620" y="25510"/>
                </a:cubicBezTo>
              </a:path>
              <a:path w="21600" h="25510" stroke="0" extrusionOk="0">
                <a:moveTo>
                  <a:pt x="13967" y="0"/>
                </a:moveTo>
                <a:cubicBezTo>
                  <a:pt x="18808" y="4104"/>
                  <a:pt x="21600" y="10129"/>
                  <a:pt x="21600" y="16476"/>
                </a:cubicBezTo>
                <a:cubicBezTo>
                  <a:pt x="21600" y="19594"/>
                  <a:pt x="20924" y="22676"/>
                  <a:pt x="19620" y="25510"/>
                </a:cubicBezTo>
                <a:lnTo>
                  <a:pt x="0" y="16476"/>
                </a:lnTo>
                <a:close/>
              </a:path>
            </a:pathLst>
          </a:custGeom>
          <a:noFill/>
          <a:ln w="38100" cmpd="dbl">
            <a:solidFill>
              <a:srgbClr val="00007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6" name="Arc 44"/>
          <p:cNvSpPr>
            <a:spLocks/>
          </p:cNvSpPr>
          <p:nvPr/>
        </p:nvSpPr>
        <p:spPr bwMode="auto">
          <a:xfrm rot="2261655" flipH="1">
            <a:off x="7881938" y="4435475"/>
            <a:ext cx="219075" cy="182563"/>
          </a:xfrm>
          <a:custGeom>
            <a:avLst/>
            <a:gdLst>
              <a:gd name="T0" fmla="*/ 0 w 21992"/>
              <a:gd name="T1" fmla="*/ 642 h 21600"/>
              <a:gd name="T2" fmla="*/ 2182332 w 21992"/>
              <a:gd name="T3" fmla="*/ 1313423 h 21600"/>
              <a:gd name="T4" fmla="*/ 62718 w 21992"/>
              <a:gd name="T5" fmla="*/ 1543021 h 21600"/>
              <a:gd name="T6" fmla="*/ 0 60000 65536"/>
              <a:gd name="T7" fmla="*/ 0 60000 65536"/>
              <a:gd name="T8" fmla="*/ 0 60000 65536"/>
              <a:gd name="T9" fmla="*/ 0 w 21992"/>
              <a:gd name="T10" fmla="*/ 0 h 21600"/>
              <a:gd name="T11" fmla="*/ 21992 w 2199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92" h="21600" fill="none" extrusionOk="0">
                <a:moveTo>
                  <a:pt x="0" y="9"/>
                </a:moveTo>
                <a:cubicBezTo>
                  <a:pt x="210" y="3"/>
                  <a:pt x="421" y="-1"/>
                  <a:pt x="632" y="0"/>
                </a:cubicBezTo>
                <a:cubicBezTo>
                  <a:pt x="11320" y="0"/>
                  <a:pt x="20401" y="7816"/>
                  <a:pt x="21991" y="18386"/>
                </a:cubicBezTo>
              </a:path>
              <a:path w="21992" h="21600" stroke="0" extrusionOk="0">
                <a:moveTo>
                  <a:pt x="0" y="9"/>
                </a:moveTo>
                <a:cubicBezTo>
                  <a:pt x="210" y="3"/>
                  <a:pt x="421" y="-1"/>
                  <a:pt x="632" y="0"/>
                </a:cubicBezTo>
                <a:cubicBezTo>
                  <a:pt x="11320" y="0"/>
                  <a:pt x="20401" y="7816"/>
                  <a:pt x="21991" y="18386"/>
                </a:cubicBezTo>
                <a:lnTo>
                  <a:pt x="632" y="21600"/>
                </a:lnTo>
                <a:close/>
              </a:path>
            </a:pathLst>
          </a:custGeom>
          <a:noFill/>
          <a:ln w="38100" cmpd="dbl">
            <a:solidFill>
              <a:srgbClr val="00007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7" name="Arc 45"/>
          <p:cNvSpPr>
            <a:spLocks/>
          </p:cNvSpPr>
          <p:nvPr/>
        </p:nvSpPr>
        <p:spPr bwMode="auto">
          <a:xfrm>
            <a:off x="4176713" y="4362450"/>
            <a:ext cx="180975" cy="200025"/>
          </a:xfrm>
          <a:custGeom>
            <a:avLst/>
            <a:gdLst>
              <a:gd name="T0" fmla="*/ 0 w 27044"/>
              <a:gd name="T1" fmla="*/ 30625 h 30175"/>
              <a:gd name="T2" fmla="*/ 1131576 w 27044"/>
              <a:gd name="T3" fmla="*/ 1325932 h 30175"/>
              <a:gd name="T4" fmla="*/ 243792 w 27044"/>
              <a:gd name="T5" fmla="*/ 949136 h 30175"/>
              <a:gd name="T6" fmla="*/ 0 60000 65536"/>
              <a:gd name="T7" fmla="*/ 0 60000 65536"/>
              <a:gd name="T8" fmla="*/ 0 60000 65536"/>
              <a:gd name="T9" fmla="*/ 0 w 27044"/>
              <a:gd name="T10" fmla="*/ 0 h 30175"/>
              <a:gd name="T11" fmla="*/ 27044 w 27044"/>
              <a:gd name="T12" fmla="*/ 30175 h 30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044" h="30175" fill="none" extrusionOk="0">
                <a:moveTo>
                  <a:pt x="0" y="697"/>
                </a:moveTo>
                <a:cubicBezTo>
                  <a:pt x="1777" y="234"/>
                  <a:pt x="3607" y="-1"/>
                  <a:pt x="5444" y="0"/>
                </a:cubicBezTo>
                <a:cubicBezTo>
                  <a:pt x="17373" y="0"/>
                  <a:pt x="27044" y="9670"/>
                  <a:pt x="27044" y="21600"/>
                </a:cubicBezTo>
                <a:cubicBezTo>
                  <a:pt x="27044" y="24549"/>
                  <a:pt x="26439" y="27467"/>
                  <a:pt x="25268" y="30174"/>
                </a:cubicBezTo>
              </a:path>
              <a:path w="27044" h="30175" stroke="0" extrusionOk="0">
                <a:moveTo>
                  <a:pt x="0" y="697"/>
                </a:moveTo>
                <a:cubicBezTo>
                  <a:pt x="1777" y="234"/>
                  <a:pt x="3607" y="-1"/>
                  <a:pt x="5444" y="0"/>
                </a:cubicBezTo>
                <a:cubicBezTo>
                  <a:pt x="17373" y="0"/>
                  <a:pt x="27044" y="9670"/>
                  <a:pt x="27044" y="21600"/>
                </a:cubicBezTo>
                <a:cubicBezTo>
                  <a:pt x="27044" y="24549"/>
                  <a:pt x="26439" y="27467"/>
                  <a:pt x="25268" y="30174"/>
                </a:cubicBezTo>
                <a:lnTo>
                  <a:pt x="5444" y="21600"/>
                </a:lnTo>
                <a:close/>
              </a:path>
            </a:pathLst>
          </a:custGeom>
          <a:noFill/>
          <a:ln w="19050">
            <a:solidFill>
              <a:srgbClr val="00007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8" name="Arc 46"/>
          <p:cNvSpPr>
            <a:spLocks/>
          </p:cNvSpPr>
          <p:nvPr/>
        </p:nvSpPr>
        <p:spPr bwMode="auto">
          <a:xfrm>
            <a:off x="4284663" y="4530725"/>
            <a:ext cx="215900" cy="193675"/>
          </a:xfrm>
          <a:custGeom>
            <a:avLst/>
            <a:gdLst>
              <a:gd name="T0" fmla="*/ 1070604 w 21600"/>
              <a:gd name="T1" fmla="*/ 0 h 27788"/>
              <a:gd name="T2" fmla="*/ 1960182 w 21600"/>
              <a:gd name="T3" fmla="*/ 1349864 h 27788"/>
              <a:gd name="T4" fmla="*/ 0 w 21600"/>
              <a:gd name="T5" fmla="*/ 911014 h 27788"/>
              <a:gd name="T6" fmla="*/ 0 60000 65536"/>
              <a:gd name="T7" fmla="*/ 0 60000 65536"/>
              <a:gd name="T8" fmla="*/ 0 60000 65536"/>
              <a:gd name="T9" fmla="*/ 0 w 21600"/>
              <a:gd name="T10" fmla="*/ 0 h 27788"/>
              <a:gd name="T11" fmla="*/ 21600 w 21600"/>
              <a:gd name="T12" fmla="*/ 27788 h 277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788" fill="none" extrusionOk="0">
                <a:moveTo>
                  <a:pt x="10716" y="-1"/>
                </a:moveTo>
                <a:cubicBezTo>
                  <a:pt x="17446" y="3845"/>
                  <a:pt x="21600" y="11002"/>
                  <a:pt x="21600" y="18754"/>
                </a:cubicBezTo>
                <a:cubicBezTo>
                  <a:pt x="21600" y="21872"/>
                  <a:pt x="20924" y="24954"/>
                  <a:pt x="19620" y="27788"/>
                </a:cubicBezTo>
              </a:path>
              <a:path w="21600" h="27788" stroke="0" extrusionOk="0">
                <a:moveTo>
                  <a:pt x="10716" y="-1"/>
                </a:moveTo>
                <a:cubicBezTo>
                  <a:pt x="17446" y="3845"/>
                  <a:pt x="21600" y="11002"/>
                  <a:pt x="21600" y="18754"/>
                </a:cubicBezTo>
                <a:cubicBezTo>
                  <a:pt x="21600" y="21872"/>
                  <a:pt x="20924" y="24954"/>
                  <a:pt x="19620" y="27788"/>
                </a:cubicBezTo>
                <a:lnTo>
                  <a:pt x="0" y="18754"/>
                </a:lnTo>
                <a:close/>
              </a:path>
            </a:pathLst>
          </a:custGeom>
          <a:noFill/>
          <a:ln w="19050">
            <a:solidFill>
              <a:srgbClr val="00007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1692275" y="1700213"/>
            <a:ext cx="745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Пусть О – точка пересечения биссектрис</a:t>
            </a:r>
            <a:r>
              <a:rPr lang="en-US" sz="2000"/>
              <a:t>.</a:t>
            </a:r>
            <a:endParaRPr lang="ru-RU" sz="2000"/>
          </a:p>
        </p:txBody>
      </p: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863600" y="2063750"/>
            <a:ext cx="7667625" cy="603250"/>
            <a:chOff x="544" y="1300"/>
            <a:chExt cx="4830" cy="380"/>
          </a:xfrm>
        </p:grpSpPr>
        <p:sp>
          <p:nvSpPr>
            <p:cNvPr id="8227" name="Text Box 49"/>
            <p:cNvSpPr txBox="1">
              <a:spLocks noChangeArrowheads="1"/>
            </p:cNvSpPr>
            <p:nvPr/>
          </p:nvSpPr>
          <p:spPr bwMode="auto">
            <a:xfrm>
              <a:off x="544" y="1362"/>
              <a:ext cx="48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/>
                <a:t>По условию </a:t>
              </a:r>
              <a:r>
                <a:rPr lang="en-US" sz="2000"/>
                <a:t>                   </a:t>
              </a:r>
              <a:r>
                <a:rPr lang="ru-RU" sz="2000"/>
                <a:t>значит М лежит между точками В и </a:t>
              </a:r>
              <a:r>
                <a:rPr lang="en-US" sz="2000"/>
                <a:t>N.</a:t>
              </a:r>
              <a:endParaRPr lang="ru-RU" sz="2000"/>
            </a:p>
          </p:txBody>
        </p:sp>
        <p:graphicFrame>
          <p:nvGraphicFramePr>
            <p:cNvPr id="8194" name="Object 50"/>
            <p:cNvGraphicFramePr>
              <a:graphicFrameLocks noChangeAspect="1"/>
            </p:cNvGraphicFramePr>
            <p:nvPr/>
          </p:nvGraphicFramePr>
          <p:xfrm>
            <a:off x="1564" y="1300"/>
            <a:ext cx="771" cy="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6" name="Equation" r:id="rId3" imgW="927000" imgH="457200" progId="">
                    <p:embed/>
                  </p:oleObj>
                </mc:Choice>
                <mc:Fallback>
                  <p:oleObj name="Equation" r:id="rId3" imgW="927000" imgH="457200" progId="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4" y="1300"/>
                          <a:ext cx="771" cy="3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63" name="Rectangle 51"/>
          <p:cNvSpPr>
            <a:spLocks noChangeArrowheads="1"/>
          </p:cNvSpPr>
          <p:nvPr/>
        </p:nvSpPr>
        <p:spPr bwMode="auto">
          <a:xfrm>
            <a:off x="719138" y="5084763"/>
            <a:ext cx="286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Возможны два случая.</a:t>
            </a:r>
          </a:p>
        </p:txBody>
      </p:sp>
      <p:sp>
        <p:nvSpPr>
          <p:cNvPr id="13364" name="Text Box 52"/>
          <p:cNvSpPr txBox="1">
            <a:spLocks noChangeArrowheads="1"/>
          </p:cNvSpPr>
          <p:nvPr/>
        </p:nvSpPr>
        <p:spPr bwMode="auto">
          <a:xfrm>
            <a:off x="682625" y="5384800"/>
            <a:ext cx="6985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/>
              <a:t>1) точка О – лежит внутри параллелограмма;</a:t>
            </a:r>
          </a:p>
        </p:txBody>
      </p:sp>
      <p:sp>
        <p:nvSpPr>
          <p:cNvPr id="13365" name="Text Box 53"/>
          <p:cNvSpPr txBox="1">
            <a:spLocks noChangeArrowheads="1"/>
          </p:cNvSpPr>
          <p:nvPr/>
        </p:nvSpPr>
        <p:spPr bwMode="auto">
          <a:xfrm>
            <a:off x="704850" y="6205538"/>
            <a:ext cx="4392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Рассмотрим первый случай.</a:t>
            </a:r>
          </a:p>
        </p:txBody>
      </p:sp>
      <p:sp>
        <p:nvSpPr>
          <p:cNvPr id="13366" name="Rectangle 54"/>
          <p:cNvSpPr>
            <a:spLocks noChangeArrowheads="1"/>
          </p:cNvSpPr>
          <p:nvPr/>
        </p:nvSpPr>
        <p:spPr bwMode="auto">
          <a:xfrm>
            <a:off x="704850" y="5816600"/>
            <a:ext cx="5162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/>
              <a:t>2) точка О – лежит вне параллелограмма.</a:t>
            </a:r>
          </a:p>
        </p:txBody>
      </p:sp>
      <p:sp>
        <p:nvSpPr>
          <p:cNvPr id="13367" name="Text Box 55"/>
          <p:cNvSpPr txBox="1">
            <a:spLocks noChangeArrowheads="1"/>
          </p:cNvSpPr>
          <p:nvPr/>
        </p:nvSpPr>
        <p:spPr bwMode="auto">
          <a:xfrm>
            <a:off x="466725" y="34940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7E"/>
                </a:solidFill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 animBg="1"/>
      <p:bldP spid="13328" grpId="0" animBg="1"/>
      <p:bldP spid="13329" grpId="0" animBg="1"/>
      <p:bldP spid="13330" grpId="0" animBg="1"/>
      <p:bldP spid="13331" grpId="0" animBg="1"/>
      <p:bldP spid="13332" grpId="0" animBg="1"/>
      <p:bldP spid="13333" grpId="0" animBg="1"/>
      <p:bldP spid="13343" grpId="0" animBg="1"/>
      <p:bldP spid="13344" grpId="0" animBg="1"/>
      <p:bldP spid="13345" grpId="0" animBg="1"/>
      <p:bldP spid="13355" grpId="0" animBg="1"/>
      <p:bldP spid="13356" grpId="0" animBg="1"/>
      <p:bldP spid="13357" grpId="0" animBg="1"/>
      <p:bldP spid="13358" grpId="0" animBg="1"/>
      <p:bldP spid="13359" grpId="0"/>
      <p:bldP spid="13363" grpId="0"/>
      <p:bldP spid="13364" grpId="0"/>
      <p:bldP spid="13365" grpId="0"/>
      <p:bldP spid="13366" grpId="0"/>
      <p:bldP spid="133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auto">
          <a:xfrm>
            <a:off x="1835150" y="3141663"/>
            <a:ext cx="2000250" cy="1555750"/>
          </a:xfrm>
          <a:custGeom>
            <a:avLst/>
            <a:gdLst>
              <a:gd name="T0" fmla="*/ 1252537 w 1260"/>
              <a:gd name="T1" fmla="*/ 1555750 h 980"/>
              <a:gd name="T2" fmla="*/ 0 w 1260"/>
              <a:gd name="T3" fmla="*/ 9525 h 980"/>
              <a:gd name="T4" fmla="*/ 2000250 w 1260"/>
              <a:gd name="T5" fmla="*/ 0 h 980"/>
              <a:gd name="T6" fmla="*/ 1252537 w 1260"/>
              <a:gd name="T7" fmla="*/ 1555750 h 980"/>
              <a:gd name="T8" fmla="*/ 0 60000 65536"/>
              <a:gd name="T9" fmla="*/ 0 60000 65536"/>
              <a:gd name="T10" fmla="*/ 0 60000 65536"/>
              <a:gd name="T11" fmla="*/ 0 60000 65536"/>
              <a:gd name="T12" fmla="*/ 0 w 1260"/>
              <a:gd name="T13" fmla="*/ 0 h 980"/>
              <a:gd name="T14" fmla="*/ 1260 w 1260"/>
              <a:gd name="T15" fmla="*/ 980 h 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0" h="980">
                <a:moveTo>
                  <a:pt x="789" y="980"/>
                </a:moveTo>
                <a:lnTo>
                  <a:pt x="0" y="6"/>
                </a:lnTo>
                <a:lnTo>
                  <a:pt x="1260" y="0"/>
                </a:lnTo>
                <a:lnTo>
                  <a:pt x="789" y="980"/>
                </a:lnTo>
                <a:close/>
              </a:path>
            </a:pathLst>
          </a:custGeom>
          <a:solidFill>
            <a:srgbClr val="0000FF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39" name="Freeform 3"/>
          <p:cNvSpPr>
            <a:spLocks/>
          </p:cNvSpPr>
          <p:nvPr/>
        </p:nvSpPr>
        <p:spPr bwMode="auto">
          <a:xfrm>
            <a:off x="395288" y="3141663"/>
            <a:ext cx="2808287" cy="1606550"/>
          </a:xfrm>
          <a:custGeom>
            <a:avLst/>
            <a:gdLst>
              <a:gd name="T0" fmla="*/ 0 w 1769"/>
              <a:gd name="T1" fmla="*/ 1606550 h 1012"/>
              <a:gd name="T2" fmla="*/ 781050 w 1769"/>
              <a:gd name="T3" fmla="*/ 0 h 1012"/>
              <a:gd name="T4" fmla="*/ 2808287 w 1769"/>
              <a:gd name="T5" fmla="*/ 22225 h 1012"/>
              <a:gd name="T6" fmla="*/ 0 w 1769"/>
              <a:gd name="T7" fmla="*/ 1606550 h 1012"/>
              <a:gd name="T8" fmla="*/ 0 60000 65536"/>
              <a:gd name="T9" fmla="*/ 0 60000 65536"/>
              <a:gd name="T10" fmla="*/ 0 60000 65536"/>
              <a:gd name="T11" fmla="*/ 0 60000 65536"/>
              <a:gd name="T12" fmla="*/ 0 w 1769"/>
              <a:gd name="T13" fmla="*/ 0 h 1012"/>
              <a:gd name="T14" fmla="*/ 1769 w 1769"/>
              <a:gd name="T15" fmla="*/ 1012 h 10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9" h="1012">
                <a:moveTo>
                  <a:pt x="0" y="1012"/>
                </a:moveTo>
                <a:lnTo>
                  <a:pt x="492" y="0"/>
                </a:lnTo>
                <a:lnTo>
                  <a:pt x="1769" y="14"/>
                </a:lnTo>
                <a:lnTo>
                  <a:pt x="0" y="1012"/>
                </a:lnTo>
                <a:close/>
              </a:path>
            </a:pathLst>
          </a:custGeom>
          <a:solidFill>
            <a:srgbClr val="BBE0E3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388" y="2773363"/>
            <a:ext cx="3960812" cy="2311400"/>
            <a:chOff x="113" y="2745"/>
            <a:chExt cx="2495" cy="1456"/>
          </a:xfrm>
        </p:grpSpPr>
        <p:sp>
          <p:nvSpPr>
            <p:cNvPr id="9258" name="Rectangle 5"/>
            <p:cNvSpPr>
              <a:spLocks noChangeArrowheads="1"/>
            </p:cNvSpPr>
            <p:nvPr/>
          </p:nvSpPr>
          <p:spPr bwMode="auto">
            <a:xfrm>
              <a:off x="1844" y="3924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D</a:t>
              </a:r>
              <a:endParaRPr lang="ru-RU" sz="2000" b="1"/>
            </a:p>
          </p:txBody>
        </p:sp>
        <p:sp>
          <p:nvSpPr>
            <p:cNvPr id="9259" name="Rectangle 6"/>
            <p:cNvSpPr>
              <a:spLocks noChangeArrowheads="1"/>
            </p:cNvSpPr>
            <p:nvPr/>
          </p:nvSpPr>
          <p:spPr bwMode="auto">
            <a:xfrm>
              <a:off x="113" y="3970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A</a:t>
              </a:r>
              <a:endParaRPr lang="ru-RU" b="1"/>
            </a:p>
          </p:txBody>
        </p:sp>
        <p:sp>
          <p:nvSpPr>
            <p:cNvPr id="9260" name="Rectangle 7"/>
            <p:cNvSpPr>
              <a:spLocks noChangeArrowheads="1"/>
            </p:cNvSpPr>
            <p:nvPr/>
          </p:nvSpPr>
          <p:spPr bwMode="auto">
            <a:xfrm>
              <a:off x="574" y="2745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B</a:t>
              </a:r>
              <a:endParaRPr lang="ru-RU" b="1"/>
            </a:p>
          </p:txBody>
        </p:sp>
        <p:sp>
          <p:nvSpPr>
            <p:cNvPr id="9261" name="Rectangle 8"/>
            <p:cNvSpPr>
              <a:spLocks noChangeArrowheads="1"/>
            </p:cNvSpPr>
            <p:nvPr/>
          </p:nvSpPr>
          <p:spPr bwMode="auto">
            <a:xfrm>
              <a:off x="2388" y="2749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C</a:t>
              </a:r>
              <a:endParaRPr lang="ru-RU" b="1"/>
            </a:p>
          </p:txBody>
        </p:sp>
      </p:grpSp>
      <p:sp>
        <p:nvSpPr>
          <p:cNvPr id="9223" name="Oval 9"/>
          <p:cNvSpPr>
            <a:spLocks noChangeArrowheads="1"/>
          </p:cNvSpPr>
          <p:nvPr/>
        </p:nvSpPr>
        <p:spPr bwMode="auto">
          <a:xfrm>
            <a:off x="179388" y="620713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7E"/>
                </a:solidFill>
              </a:rPr>
              <a:t>№4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755650" y="549275"/>
            <a:ext cx="85693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В параллелограмме </a:t>
            </a:r>
            <a:r>
              <a:rPr lang="en-US" sz="2000" b="1">
                <a:solidFill>
                  <a:schemeClr val="accent2"/>
                </a:solidFill>
              </a:rPr>
              <a:t>ABCD AB=12,</a:t>
            </a:r>
            <a:r>
              <a:rPr lang="ru-RU" sz="2000" b="1">
                <a:solidFill>
                  <a:schemeClr val="accent2"/>
                </a:solidFill>
              </a:rPr>
              <a:t> биссектрисы углов при стороне </a:t>
            </a:r>
            <a:r>
              <a:rPr lang="en-US" sz="2000" b="1">
                <a:solidFill>
                  <a:schemeClr val="accent2"/>
                </a:solidFill>
              </a:rPr>
              <a:t>AD</a:t>
            </a:r>
            <a:r>
              <a:rPr lang="ru-RU" sz="2000" b="1">
                <a:solidFill>
                  <a:schemeClr val="accent2"/>
                </a:solidFill>
              </a:rPr>
              <a:t> делят сторону ВС точками</a:t>
            </a:r>
            <a:r>
              <a:rPr lang="en-US" sz="2000" b="1">
                <a:solidFill>
                  <a:schemeClr val="accent2"/>
                </a:solidFill>
              </a:rPr>
              <a:t> M</a:t>
            </a:r>
            <a:r>
              <a:rPr lang="ru-RU" sz="2000" b="1">
                <a:solidFill>
                  <a:schemeClr val="accent2"/>
                </a:solidFill>
              </a:rPr>
              <a:t> и</a:t>
            </a:r>
            <a:r>
              <a:rPr lang="en-US" sz="2000" b="1">
                <a:solidFill>
                  <a:schemeClr val="accent2"/>
                </a:solidFill>
              </a:rPr>
              <a:t> N</a:t>
            </a:r>
            <a:r>
              <a:rPr lang="ru-RU" sz="2000" b="1">
                <a:solidFill>
                  <a:schemeClr val="accent2"/>
                </a:solidFill>
              </a:rPr>
              <a:t>, так что </a:t>
            </a:r>
            <a:r>
              <a:rPr lang="en-US" sz="2000" b="1">
                <a:solidFill>
                  <a:schemeClr val="accent2"/>
                </a:solidFill>
              </a:rPr>
              <a:t>BM:MN=1</a:t>
            </a:r>
            <a:r>
              <a:rPr lang="ru-RU" sz="2000" b="1">
                <a:solidFill>
                  <a:schemeClr val="accent2"/>
                </a:solidFill>
              </a:rPr>
              <a:t>:7. Найдите ВС.</a:t>
            </a:r>
          </a:p>
        </p:txBody>
      </p:sp>
      <p:sp>
        <p:nvSpPr>
          <p:cNvPr id="9225" name="AutoShape 11"/>
          <p:cNvSpPr>
            <a:spLocks noChangeArrowheads="1"/>
          </p:cNvSpPr>
          <p:nvPr/>
        </p:nvSpPr>
        <p:spPr bwMode="auto">
          <a:xfrm>
            <a:off x="406400" y="3132138"/>
            <a:ext cx="3455988" cy="1584325"/>
          </a:xfrm>
          <a:prstGeom prst="parallelogram">
            <a:avLst>
              <a:gd name="adj" fmla="val 47798"/>
            </a:avLst>
          </a:prstGeom>
          <a:noFill/>
          <a:ln w="38100">
            <a:solidFill>
              <a:srgbClr val="00007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250825" y="1700213"/>
            <a:ext cx="144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7E"/>
                </a:solidFill>
              </a:rPr>
              <a:t>Решение.</a:t>
            </a: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V="1">
            <a:off x="406400" y="3132138"/>
            <a:ext cx="2808288" cy="1584325"/>
          </a:xfrm>
          <a:prstGeom prst="line">
            <a:avLst/>
          </a:prstGeom>
          <a:noFill/>
          <a:ln w="28575">
            <a:solidFill>
              <a:srgbClr val="00007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8" name="Line 14"/>
          <p:cNvSpPr>
            <a:spLocks noChangeShapeType="1"/>
          </p:cNvSpPr>
          <p:nvPr/>
        </p:nvSpPr>
        <p:spPr bwMode="auto">
          <a:xfrm flipH="1" flipV="1">
            <a:off x="1809750" y="3132138"/>
            <a:ext cx="1295400" cy="1584325"/>
          </a:xfrm>
          <a:prstGeom prst="line">
            <a:avLst/>
          </a:prstGeom>
          <a:noFill/>
          <a:ln w="28575">
            <a:solidFill>
              <a:srgbClr val="00007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9" name="Arc 15"/>
          <p:cNvSpPr>
            <a:spLocks/>
          </p:cNvSpPr>
          <p:nvPr/>
        </p:nvSpPr>
        <p:spPr bwMode="auto">
          <a:xfrm>
            <a:off x="550863" y="4357688"/>
            <a:ext cx="144462" cy="196850"/>
          </a:xfrm>
          <a:custGeom>
            <a:avLst/>
            <a:gdLst>
              <a:gd name="T0" fmla="*/ 207370 w 21600"/>
              <a:gd name="T1" fmla="*/ 0 h 29672"/>
              <a:gd name="T2" fmla="*/ 886776 w 21600"/>
              <a:gd name="T3" fmla="*/ 1305942 h 29672"/>
              <a:gd name="T4" fmla="*/ 0 w 21600"/>
              <a:gd name="T5" fmla="*/ 928536 h 29672"/>
              <a:gd name="T6" fmla="*/ 0 60000 65536"/>
              <a:gd name="T7" fmla="*/ 0 60000 65536"/>
              <a:gd name="T8" fmla="*/ 0 60000 65536"/>
              <a:gd name="T9" fmla="*/ 0 w 21600"/>
              <a:gd name="T10" fmla="*/ 0 h 29672"/>
              <a:gd name="T11" fmla="*/ 21600 w 21600"/>
              <a:gd name="T12" fmla="*/ 29672 h 29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9672" fill="none" extrusionOk="0">
                <a:moveTo>
                  <a:pt x="4635" y="0"/>
                </a:moveTo>
                <a:cubicBezTo>
                  <a:pt x="14542" y="2177"/>
                  <a:pt x="21600" y="10954"/>
                  <a:pt x="21600" y="21097"/>
                </a:cubicBezTo>
                <a:cubicBezTo>
                  <a:pt x="21600" y="24046"/>
                  <a:pt x="20995" y="26964"/>
                  <a:pt x="19824" y="29671"/>
                </a:cubicBezTo>
              </a:path>
              <a:path w="21600" h="29672" stroke="0" extrusionOk="0">
                <a:moveTo>
                  <a:pt x="4635" y="0"/>
                </a:moveTo>
                <a:cubicBezTo>
                  <a:pt x="14542" y="2177"/>
                  <a:pt x="21600" y="10954"/>
                  <a:pt x="21600" y="21097"/>
                </a:cubicBezTo>
                <a:cubicBezTo>
                  <a:pt x="21600" y="24046"/>
                  <a:pt x="20995" y="26964"/>
                  <a:pt x="19824" y="29671"/>
                </a:cubicBezTo>
                <a:lnTo>
                  <a:pt x="0" y="21097"/>
                </a:lnTo>
                <a:close/>
              </a:path>
            </a:pathLst>
          </a:custGeom>
          <a:noFill/>
          <a:ln w="19050">
            <a:solidFill>
              <a:srgbClr val="00007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0" name="Arc 16"/>
          <p:cNvSpPr>
            <a:spLocks/>
          </p:cNvSpPr>
          <p:nvPr/>
        </p:nvSpPr>
        <p:spPr bwMode="auto">
          <a:xfrm>
            <a:off x="550863" y="4538663"/>
            <a:ext cx="215900" cy="177800"/>
          </a:xfrm>
          <a:custGeom>
            <a:avLst/>
            <a:gdLst>
              <a:gd name="T0" fmla="*/ 1395504 w 21600"/>
              <a:gd name="T1" fmla="*/ 0 h 25510"/>
              <a:gd name="T2" fmla="*/ 1960182 w 21600"/>
              <a:gd name="T3" fmla="*/ 1239233 h 25510"/>
              <a:gd name="T4" fmla="*/ 0 w 21600"/>
              <a:gd name="T5" fmla="*/ 800379 h 25510"/>
              <a:gd name="T6" fmla="*/ 0 60000 65536"/>
              <a:gd name="T7" fmla="*/ 0 60000 65536"/>
              <a:gd name="T8" fmla="*/ 0 60000 65536"/>
              <a:gd name="T9" fmla="*/ 0 w 21600"/>
              <a:gd name="T10" fmla="*/ 0 h 25510"/>
              <a:gd name="T11" fmla="*/ 21600 w 21600"/>
              <a:gd name="T12" fmla="*/ 25510 h 255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510" fill="none" extrusionOk="0">
                <a:moveTo>
                  <a:pt x="13967" y="0"/>
                </a:moveTo>
                <a:cubicBezTo>
                  <a:pt x="18808" y="4104"/>
                  <a:pt x="21600" y="10129"/>
                  <a:pt x="21600" y="16476"/>
                </a:cubicBezTo>
                <a:cubicBezTo>
                  <a:pt x="21600" y="19594"/>
                  <a:pt x="20924" y="22676"/>
                  <a:pt x="19620" y="25510"/>
                </a:cubicBezTo>
              </a:path>
              <a:path w="21600" h="25510" stroke="0" extrusionOk="0">
                <a:moveTo>
                  <a:pt x="13967" y="0"/>
                </a:moveTo>
                <a:cubicBezTo>
                  <a:pt x="18808" y="4104"/>
                  <a:pt x="21600" y="10129"/>
                  <a:pt x="21600" y="16476"/>
                </a:cubicBezTo>
                <a:cubicBezTo>
                  <a:pt x="21600" y="19594"/>
                  <a:pt x="20924" y="22676"/>
                  <a:pt x="19620" y="25510"/>
                </a:cubicBezTo>
                <a:lnTo>
                  <a:pt x="0" y="16476"/>
                </a:lnTo>
                <a:close/>
              </a:path>
            </a:pathLst>
          </a:custGeom>
          <a:noFill/>
          <a:ln w="19050">
            <a:solidFill>
              <a:srgbClr val="00007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1" name="Arc 17"/>
          <p:cNvSpPr>
            <a:spLocks/>
          </p:cNvSpPr>
          <p:nvPr/>
        </p:nvSpPr>
        <p:spPr bwMode="auto">
          <a:xfrm flipH="1">
            <a:off x="2854325" y="4500563"/>
            <a:ext cx="215900" cy="215900"/>
          </a:xfrm>
          <a:custGeom>
            <a:avLst/>
            <a:gdLst>
              <a:gd name="T0" fmla="*/ 1395504 w 21600"/>
              <a:gd name="T1" fmla="*/ 0 h 25510"/>
              <a:gd name="T2" fmla="*/ 1960182 w 21600"/>
              <a:gd name="T3" fmla="*/ 1827237 h 25510"/>
              <a:gd name="T4" fmla="*/ 0 w 21600"/>
              <a:gd name="T5" fmla="*/ 1180146 h 25510"/>
              <a:gd name="T6" fmla="*/ 0 60000 65536"/>
              <a:gd name="T7" fmla="*/ 0 60000 65536"/>
              <a:gd name="T8" fmla="*/ 0 60000 65536"/>
              <a:gd name="T9" fmla="*/ 0 w 21600"/>
              <a:gd name="T10" fmla="*/ 0 h 25510"/>
              <a:gd name="T11" fmla="*/ 21600 w 21600"/>
              <a:gd name="T12" fmla="*/ 25510 h 255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510" fill="none" extrusionOk="0">
                <a:moveTo>
                  <a:pt x="13967" y="0"/>
                </a:moveTo>
                <a:cubicBezTo>
                  <a:pt x="18808" y="4104"/>
                  <a:pt x="21600" y="10129"/>
                  <a:pt x="21600" y="16476"/>
                </a:cubicBezTo>
                <a:cubicBezTo>
                  <a:pt x="21600" y="19594"/>
                  <a:pt x="20924" y="22676"/>
                  <a:pt x="19620" y="25510"/>
                </a:cubicBezTo>
              </a:path>
              <a:path w="21600" h="25510" stroke="0" extrusionOk="0">
                <a:moveTo>
                  <a:pt x="13967" y="0"/>
                </a:moveTo>
                <a:cubicBezTo>
                  <a:pt x="18808" y="4104"/>
                  <a:pt x="21600" y="10129"/>
                  <a:pt x="21600" y="16476"/>
                </a:cubicBezTo>
                <a:cubicBezTo>
                  <a:pt x="21600" y="19594"/>
                  <a:pt x="20924" y="22676"/>
                  <a:pt x="19620" y="25510"/>
                </a:cubicBezTo>
                <a:lnTo>
                  <a:pt x="0" y="16476"/>
                </a:lnTo>
                <a:close/>
              </a:path>
            </a:pathLst>
          </a:custGeom>
          <a:noFill/>
          <a:ln w="38100" cmpd="dbl">
            <a:solidFill>
              <a:srgbClr val="00007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2" name="Arc 18"/>
          <p:cNvSpPr>
            <a:spLocks/>
          </p:cNvSpPr>
          <p:nvPr/>
        </p:nvSpPr>
        <p:spPr bwMode="auto">
          <a:xfrm rot="2261655" flipH="1">
            <a:off x="2927350" y="4427538"/>
            <a:ext cx="219075" cy="182562"/>
          </a:xfrm>
          <a:custGeom>
            <a:avLst/>
            <a:gdLst>
              <a:gd name="T0" fmla="*/ 0 w 21992"/>
              <a:gd name="T1" fmla="*/ 642 h 21600"/>
              <a:gd name="T2" fmla="*/ 2182332 w 21992"/>
              <a:gd name="T3" fmla="*/ 1313407 h 21600"/>
              <a:gd name="T4" fmla="*/ 62718 w 21992"/>
              <a:gd name="T5" fmla="*/ 1543004 h 21600"/>
              <a:gd name="T6" fmla="*/ 0 60000 65536"/>
              <a:gd name="T7" fmla="*/ 0 60000 65536"/>
              <a:gd name="T8" fmla="*/ 0 60000 65536"/>
              <a:gd name="T9" fmla="*/ 0 w 21992"/>
              <a:gd name="T10" fmla="*/ 0 h 21600"/>
              <a:gd name="T11" fmla="*/ 21992 w 2199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92" h="21600" fill="none" extrusionOk="0">
                <a:moveTo>
                  <a:pt x="0" y="9"/>
                </a:moveTo>
                <a:cubicBezTo>
                  <a:pt x="210" y="3"/>
                  <a:pt x="421" y="-1"/>
                  <a:pt x="632" y="0"/>
                </a:cubicBezTo>
                <a:cubicBezTo>
                  <a:pt x="11320" y="0"/>
                  <a:pt x="20401" y="7816"/>
                  <a:pt x="21991" y="18386"/>
                </a:cubicBezTo>
              </a:path>
              <a:path w="21992" h="21600" stroke="0" extrusionOk="0">
                <a:moveTo>
                  <a:pt x="0" y="9"/>
                </a:moveTo>
                <a:cubicBezTo>
                  <a:pt x="210" y="3"/>
                  <a:pt x="421" y="-1"/>
                  <a:pt x="632" y="0"/>
                </a:cubicBezTo>
                <a:cubicBezTo>
                  <a:pt x="11320" y="0"/>
                  <a:pt x="20401" y="7816"/>
                  <a:pt x="21991" y="18386"/>
                </a:cubicBezTo>
                <a:lnTo>
                  <a:pt x="632" y="21600"/>
                </a:lnTo>
                <a:close/>
              </a:path>
            </a:pathLst>
          </a:custGeom>
          <a:noFill/>
          <a:ln w="38100" cmpd="dbl">
            <a:solidFill>
              <a:srgbClr val="00007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990725" y="3636963"/>
            <a:ext cx="361950" cy="511175"/>
            <a:chOff x="1254" y="3289"/>
            <a:chExt cx="228" cy="322"/>
          </a:xfrm>
        </p:grpSpPr>
        <p:sp>
          <p:nvSpPr>
            <p:cNvPr id="9256" name="Rectangle 20"/>
            <p:cNvSpPr>
              <a:spLocks noChangeArrowheads="1"/>
            </p:cNvSpPr>
            <p:nvPr/>
          </p:nvSpPr>
          <p:spPr bwMode="auto">
            <a:xfrm>
              <a:off x="1254" y="3380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O</a:t>
              </a:r>
              <a:endParaRPr lang="ru-RU" b="1"/>
            </a:p>
          </p:txBody>
        </p:sp>
        <p:sp>
          <p:nvSpPr>
            <p:cNvPr id="9257" name="Oval 21"/>
            <p:cNvSpPr>
              <a:spLocks noChangeArrowheads="1"/>
            </p:cNvSpPr>
            <p:nvPr/>
          </p:nvSpPr>
          <p:spPr bwMode="auto">
            <a:xfrm>
              <a:off x="1390" y="3289"/>
              <a:ext cx="45" cy="4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7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34" name="Rectangle 22"/>
          <p:cNvSpPr>
            <a:spLocks noChangeArrowheads="1"/>
          </p:cNvSpPr>
          <p:nvPr/>
        </p:nvSpPr>
        <p:spPr bwMode="auto">
          <a:xfrm>
            <a:off x="1604963" y="2779713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М</a:t>
            </a:r>
          </a:p>
        </p:txBody>
      </p:sp>
      <p:sp>
        <p:nvSpPr>
          <p:cNvPr id="9235" name="Oval 23"/>
          <p:cNvSpPr>
            <a:spLocks noChangeArrowheads="1"/>
          </p:cNvSpPr>
          <p:nvPr/>
        </p:nvSpPr>
        <p:spPr bwMode="auto">
          <a:xfrm>
            <a:off x="1774825" y="3097213"/>
            <a:ext cx="71438" cy="71437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7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Rectangle 24"/>
          <p:cNvSpPr>
            <a:spLocks noChangeArrowheads="1"/>
          </p:cNvSpPr>
          <p:nvPr/>
        </p:nvSpPr>
        <p:spPr bwMode="auto">
          <a:xfrm>
            <a:off x="3059113" y="27797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N</a:t>
            </a:r>
            <a:endParaRPr lang="ru-RU" b="1"/>
          </a:p>
        </p:txBody>
      </p:sp>
      <p:sp>
        <p:nvSpPr>
          <p:cNvPr id="9237" name="Oval 25"/>
          <p:cNvSpPr>
            <a:spLocks noChangeArrowheads="1"/>
          </p:cNvSpPr>
          <p:nvPr/>
        </p:nvSpPr>
        <p:spPr bwMode="auto">
          <a:xfrm>
            <a:off x="3181350" y="3097213"/>
            <a:ext cx="71438" cy="71437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7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8" name="Text Box 26"/>
          <p:cNvSpPr txBox="1">
            <a:spLocks noChangeArrowheads="1"/>
          </p:cNvSpPr>
          <p:nvPr/>
        </p:nvSpPr>
        <p:spPr bwMode="auto">
          <a:xfrm>
            <a:off x="1692275" y="1700213"/>
            <a:ext cx="745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Пусть О – точка пересечения биссектрис</a:t>
            </a:r>
            <a:r>
              <a:rPr lang="en-US" sz="2000"/>
              <a:t>.</a:t>
            </a:r>
            <a:endParaRPr lang="ru-RU" sz="2000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863600" y="2063750"/>
            <a:ext cx="7667625" cy="603250"/>
            <a:chOff x="544" y="1300"/>
            <a:chExt cx="4830" cy="380"/>
          </a:xfrm>
        </p:grpSpPr>
        <p:sp>
          <p:nvSpPr>
            <p:cNvPr id="9255" name="Text Box 28"/>
            <p:cNvSpPr txBox="1">
              <a:spLocks noChangeArrowheads="1"/>
            </p:cNvSpPr>
            <p:nvPr/>
          </p:nvSpPr>
          <p:spPr bwMode="auto">
            <a:xfrm>
              <a:off x="544" y="1362"/>
              <a:ext cx="48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/>
                <a:t>По условию </a:t>
              </a:r>
              <a:r>
                <a:rPr lang="en-US" sz="2000"/>
                <a:t>                   </a:t>
              </a:r>
              <a:r>
                <a:rPr lang="ru-RU" sz="2000"/>
                <a:t>значит М лежит между точками В и </a:t>
              </a:r>
              <a:r>
                <a:rPr lang="en-US" sz="2000"/>
                <a:t>N.</a:t>
              </a:r>
              <a:endParaRPr lang="ru-RU" sz="2000"/>
            </a:p>
          </p:txBody>
        </p:sp>
        <p:graphicFrame>
          <p:nvGraphicFramePr>
            <p:cNvPr id="9219" name="Object 29"/>
            <p:cNvGraphicFramePr>
              <a:graphicFrameLocks noChangeAspect="1"/>
            </p:cNvGraphicFramePr>
            <p:nvPr/>
          </p:nvGraphicFramePr>
          <p:xfrm>
            <a:off x="1564" y="1300"/>
            <a:ext cx="771" cy="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8" name="Equation" r:id="rId3" imgW="927000" imgH="457200" progId="">
                    <p:embed/>
                  </p:oleObj>
                </mc:Choice>
                <mc:Fallback>
                  <p:oleObj name="Equation" r:id="rId3" imgW="927000" imgH="457200" progId="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4" y="1300"/>
                          <a:ext cx="771" cy="3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704850" y="6205538"/>
            <a:ext cx="4392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Рассмотрим первый случай.</a:t>
            </a:r>
          </a:p>
        </p:txBody>
      </p:sp>
      <p:sp>
        <p:nvSpPr>
          <p:cNvPr id="9241" name="Text Box 31"/>
          <p:cNvSpPr txBox="1">
            <a:spLocks noChangeArrowheads="1"/>
          </p:cNvSpPr>
          <p:nvPr/>
        </p:nvSpPr>
        <p:spPr bwMode="auto">
          <a:xfrm>
            <a:off x="466725" y="34940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7E"/>
                </a:solidFill>
              </a:rPr>
              <a:t>12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4356100" y="2624138"/>
            <a:ext cx="4321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ym typeface="Symbol" pitchFamily="18" charset="2"/>
              </a:rPr>
              <a:t>1) </a:t>
            </a:r>
            <a:r>
              <a:rPr lang="en-US" sz="2000">
                <a:sym typeface="Symbol" pitchFamily="18" charset="2"/>
              </a:rPr>
              <a:t>ABN</a:t>
            </a:r>
            <a:r>
              <a:rPr lang="ru-RU" sz="2000">
                <a:sym typeface="Symbol" pitchFamily="18" charset="2"/>
              </a:rPr>
              <a:t> – равнобедренный, т.к.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4356100" y="3054350"/>
            <a:ext cx="4392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ym typeface="Symbol" pitchFamily="18" charset="2"/>
              </a:rPr>
              <a:t>В</a:t>
            </a:r>
            <a:r>
              <a:rPr lang="en-US" sz="2000">
                <a:sym typeface="Symbol" pitchFamily="18" charset="2"/>
              </a:rPr>
              <a:t>N</a:t>
            </a:r>
            <a:r>
              <a:rPr lang="ru-RU" sz="2000">
                <a:sym typeface="Symbol" pitchFamily="18" charset="2"/>
              </a:rPr>
              <a:t>А</a:t>
            </a:r>
            <a:r>
              <a:rPr lang="en-US" sz="2000">
                <a:sym typeface="Symbol" pitchFamily="18" charset="2"/>
              </a:rPr>
              <a:t>=NAD</a:t>
            </a:r>
            <a:r>
              <a:rPr lang="ru-RU" sz="2000">
                <a:sym typeface="Symbol" pitchFamily="18" charset="2"/>
              </a:rPr>
              <a:t>- накрест лежащие;</a:t>
            </a:r>
            <a:endParaRPr lang="en-US" sz="2000">
              <a:sym typeface="Symbol" pitchFamily="18" charset="2"/>
            </a:endParaRP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4356100" y="3919538"/>
            <a:ext cx="4465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ym typeface="Symbol" pitchFamily="18" charset="2"/>
              </a:rPr>
              <a:t>значит В</a:t>
            </a:r>
            <a:r>
              <a:rPr lang="en-US" sz="2000">
                <a:sym typeface="Symbol" pitchFamily="18" charset="2"/>
              </a:rPr>
              <a:t>N</a:t>
            </a:r>
            <a:r>
              <a:rPr lang="ru-RU" sz="2000">
                <a:sym typeface="Symbol" pitchFamily="18" charset="2"/>
              </a:rPr>
              <a:t>А</a:t>
            </a:r>
            <a:r>
              <a:rPr lang="en-US" sz="2000">
                <a:sym typeface="Symbol" pitchFamily="18" charset="2"/>
              </a:rPr>
              <a:t>= </a:t>
            </a:r>
            <a:r>
              <a:rPr lang="ru-RU" sz="2000">
                <a:sym typeface="Symbol" pitchFamily="18" charset="2"/>
              </a:rPr>
              <a:t>В</a:t>
            </a:r>
            <a:r>
              <a:rPr lang="en-US" sz="2000">
                <a:sym typeface="Symbol" pitchFamily="18" charset="2"/>
              </a:rPr>
              <a:t>AN </a:t>
            </a:r>
            <a:r>
              <a:rPr lang="ru-RU" sz="2000">
                <a:sym typeface="Symbol" pitchFamily="18" charset="2"/>
              </a:rPr>
              <a:t>и </a:t>
            </a:r>
            <a:r>
              <a:rPr lang="en-US" sz="2000">
                <a:sym typeface="Symbol" pitchFamily="18" charset="2"/>
              </a:rPr>
              <a:t>AB=BN=12,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4356100" y="3486150"/>
            <a:ext cx="367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А</a:t>
            </a:r>
            <a:r>
              <a:rPr lang="en-US" sz="2000"/>
              <a:t>N</a:t>
            </a:r>
            <a:r>
              <a:rPr lang="ru-RU" sz="2000"/>
              <a:t> – биссектриса </a:t>
            </a:r>
            <a:r>
              <a:rPr lang="ru-RU" sz="2000">
                <a:sym typeface="Symbol" pitchFamily="18" charset="2"/>
              </a:rPr>
              <a:t>А, </a:t>
            </a:r>
          </a:p>
        </p:txBody>
      </p:sp>
      <p:sp>
        <p:nvSpPr>
          <p:cNvPr id="14372" name="Arc 36"/>
          <p:cNvSpPr>
            <a:spLocks/>
          </p:cNvSpPr>
          <p:nvPr/>
        </p:nvSpPr>
        <p:spPr bwMode="auto">
          <a:xfrm flipH="1" flipV="1">
            <a:off x="2771775" y="3141663"/>
            <a:ext cx="215900" cy="177800"/>
          </a:xfrm>
          <a:custGeom>
            <a:avLst/>
            <a:gdLst>
              <a:gd name="T0" fmla="*/ 1395504 w 21600"/>
              <a:gd name="T1" fmla="*/ 0 h 25510"/>
              <a:gd name="T2" fmla="*/ 1960182 w 21600"/>
              <a:gd name="T3" fmla="*/ 1239233 h 25510"/>
              <a:gd name="T4" fmla="*/ 0 w 21600"/>
              <a:gd name="T5" fmla="*/ 800379 h 25510"/>
              <a:gd name="T6" fmla="*/ 0 60000 65536"/>
              <a:gd name="T7" fmla="*/ 0 60000 65536"/>
              <a:gd name="T8" fmla="*/ 0 60000 65536"/>
              <a:gd name="T9" fmla="*/ 0 w 21600"/>
              <a:gd name="T10" fmla="*/ 0 h 25510"/>
              <a:gd name="T11" fmla="*/ 21600 w 21600"/>
              <a:gd name="T12" fmla="*/ 25510 h 255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510" fill="none" extrusionOk="0">
                <a:moveTo>
                  <a:pt x="13967" y="0"/>
                </a:moveTo>
                <a:cubicBezTo>
                  <a:pt x="18808" y="4104"/>
                  <a:pt x="21600" y="10129"/>
                  <a:pt x="21600" y="16476"/>
                </a:cubicBezTo>
                <a:cubicBezTo>
                  <a:pt x="21600" y="19594"/>
                  <a:pt x="20924" y="22676"/>
                  <a:pt x="19620" y="25510"/>
                </a:cubicBezTo>
              </a:path>
              <a:path w="21600" h="25510" stroke="0" extrusionOk="0">
                <a:moveTo>
                  <a:pt x="13967" y="0"/>
                </a:moveTo>
                <a:cubicBezTo>
                  <a:pt x="18808" y="4104"/>
                  <a:pt x="21600" y="10129"/>
                  <a:pt x="21600" y="16476"/>
                </a:cubicBezTo>
                <a:cubicBezTo>
                  <a:pt x="21600" y="19594"/>
                  <a:pt x="20924" y="22676"/>
                  <a:pt x="19620" y="25510"/>
                </a:cubicBezTo>
                <a:lnTo>
                  <a:pt x="0" y="16476"/>
                </a:lnTo>
                <a:close/>
              </a:path>
            </a:pathLst>
          </a:custGeom>
          <a:noFill/>
          <a:ln w="19050">
            <a:solidFill>
              <a:srgbClr val="00007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4391025" y="4389438"/>
            <a:ext cx="104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тогда </a:t>
            </a:r>
          </a:p>
        </p:txBody>
      </p:sp>
      <p:graphicFrame>
        <p:nvGraphicFramePr>
          <p:cNvPr id="14374" name="Object 38"/>
          <p:cNvGraphicFramePr>
            <a:graphicFrameLocks noChangeAspect="1"/>
          </p:cNvGraphicFramePr>
          <p:nvPr/>
        </p:nvGraphicFramePr>
        <p:xfrm>
          <a:off x="5384800" y="4316413"/>
          <a:ext cx="25003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5" imgW="1828800" imgH="457200" progId="">
                  <p:embed/>
                </p:oleObj>
              </mc:Choice>
              <mc:Fallback>
                <p:oleObj name="Equation" r:id="rId5" imgW="1828800" imgH="457200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4316413"/>
                        <a:ext cx="2500313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4391025" y="4868863"/>
            <a:ext cx="4357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Найдем </a:t>
            </a:r>
            <a:r>
              <a:rPr lang="en-US" sz="2000"/>
              <a:t>MN=BN-BM=12-1,5=10,5.</a:t>
            </a:r>
            <a:endParaRPr lang="ru-RU" sz="2000"/>
          </a:p>
        </p:txBody>
      </p:sp>
      <p:sp>
        <p:nvSpPr>
          <p:cNvPr id="14376" name="Rectangle 40"/>
          <p:cNvSpPr>
            <a:spLocks noChangeArrowheads="1"/>
          </p:cNvSpPr>
          <p:nvPr/>
        </p:nvSpPr>
        <p:spPr bwMode="auto">
          <a:xfrm>
            <a:off x="468313" y="5264150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ym typeface="Symbol" pitchFamily="18" charset="2"/>
              </a:rPr>
              <a:t>2) Аналогично, </a:t>
            </a:r>
            <a:r>
              <a:rPr lang="en-US" sz="2000">
                <a:sym typeface="Symbol" pitchFamily="18" charset="2"/>
              </a:rPr>
              <a:t>DMC</a:t>
            </a:r>
            <a:r>
              <a:rPr lang="ru-RU" sz="2000">
                <a:sym typeface="Symbol" pitchFamily="18" charset="2"/>
              </a:rPr>
              <a:t> – равнобедренный, </a:t>
            </a:r>
            <a:r>
              <a:rPr lang="en-US" sz="2000"/>
              <a:t>MC=DC=12</a:t>
            </a:r>
            <a:r>
              <a:rPr lang="ru-RU" sz="2000">
                <a:sym typeface="Symbol" pitchFamily="18" charset="2"/>
              </a:rPr>
              <a:t>.</a:t>
            </a:r>
          </a:p>
        </p:txBody>
      </p:sp>
      <p:sp>
        <p:nvSpPr>
          <p:cNvPr id="14377" name="Text Box 41"/>
          <p:cNvSpPr txBox="1">
            <a:spLocks noChangeArrowheads="1"/>
          </p:cNvSpPr>
          <p:nvPr/>
        </p:nvSpPr>
        <p:spPr bwMode="auto">
          <a:xfrm>
            <a:off x="468313" y="5734050"/>
            <a:ext cx="4103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000"/>
              <a:t>Тогда </a:t>
            </a:r>
            <a:r>
              <a:rPr lang="en-US" sz="2000"/>
              <a:t>NC= MC-MN=12-10,5=1,5.</a:t>
            </a:r>
            <a:endParaRPr lang="ru-RU" sz="2000"/>
          </a:p>
        </p:txBody>
      </p:sp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395288" y="6200775"/>
            <a:ext cx="4824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3) Значит, ВС=ВМ+</a:t>
            </a:r>
            <a:r>
              <a:rPr lang="en-US" sz="2000"/>
              <a:t>MN+NC=13,5.</a:t>
            </a:r>
            <a:endParaRPr lang="ru-RU" sz="2000"/>
          </a:p>
        </p:txBody>
      </p:sp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1187450" y="3097213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1,5</a:t>
            </a:r>
          </a:p>
        </p:txBody>
      </p:sp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2051050" y="3105150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10,5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/>
        </p:nvSpPr>
        <p:spPr bwMode="auto">
          <a:xfrm>
            <a:off x="3203575" y="3105150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1,5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8" grpId="1" animBg="1"/>
      <p:bldP spid="14339" grpId="0" animBg="1"/>
      <p:bldP spid="14339" grpId="1" animBg="1"/>
      <p:bldP spid="14366" grpId="0"/>
      <p:bldP spid="14368" grpId="0"/>
      <p:bldP spid="14369" grpId="0"/>
      <p:bldP spid="14370" grpId="0"/>
      <p:bldP spid="14371" grpId="0"/>
      <p:bldP spid="14372" grpId="0" animBg="1"/>
      <p:bldP spid="14373" grpId="0"/>
      <p:bldP spid="14375" grpId="0"/>
      <p:bldP spid="14376" grpId="0"/>
      <p:bldP spid="14377" grpId="0"/>
      <p:bldP spid="14378" grpId="0"/>
      <p:bldP spid="14379" grpId="0"/>
      <p:bldP spid="14380" grpId="0"/>
      <p:bldP spid="143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2"/>
          <p:cNvSpPr>
            <a:spLocks/>
          </p:cNvSpPr>
          <p:nvPr/>
        </p:nvSpPr>
        <p:spPr bwMode="auto">
          <a:xfrm>
            <a:off x="3348038" y="3141663"/>
            <a:ext cx="1511300" cy="1150937"/>
          </a:xfrm>
          <a:custGeom>
            <a:avLst/>
            <a:gdLst>
              <a:gd name="T0" fmla="*/ 863600 w 952"/>
              <a:gd name="T1" fmla="*/ 1150937 h 725"/>
              <a:gd name="T2" fmla="*/ 0 w 952"/>
              <a:gd name="T3" fmla="*/ 0 h 725"/>
              <a:gd name="T4" fmla="*/ 1511300 w 952"/>
              <a:gd name="T5" fmla="*/ 0 h 725"/>
              <a:gd name="T6" fmla="*/ 863600 w 952"/>
              <a:gd name="T7" fmla="*/ 1150937 h 725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725"/>
              <a:gd name="T14" fmla="*/ 952 w 952"/>
              <a:gd name="T15" fmla="*/ 725 h 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725">
                <a:moveTo>
                  <a:pt x="544" y="725"/>
                </a:moveTo>
                <a:lnTo>
                  <a:pt x="0" y="0"/>
                </a:lnTo>
                <a:lnTo>
                  <a:pt x="952" y="0"/>
                </a:lnTo>
                <a:lnTo>
                  <a:pt x="544" y="725"/>
                </a:lnTo>
                <a:close/>
              </a:path>
            </a:pathLst>
          </a:custGeom>
          <a:solidFill>
            <a:srgbClr val="0099CC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3" name="Freeform 3"/>
          <p:cNvSpPr>
            <a:spLocks/>
          </p:cNvSpPr>
          <p:nvPr/>
        </p:nvSpPr>
        <p:spPr bwMode="auto">
          <a:xfrm>
            <a:off x="179388" y="3141663"/>
            <a:ext cx="2232025" cy="1150937"/>
          </a:xfrm>
          <a:custGeom>
            <a:avLst/>
            <a:gdLst>
              <a:gd name="T0" fmla="*/ 0 w 1406"/>
              <a:gd name="T1" fmla="*/ 1150937 h 725"/>
              <a:gd name="T2" fmla="*/ 647700 w 1406"/>
              <a:gd name="T3" fmla="*/ 0 h 725"/>
              <a:gd name="T4" fmla="*/ 2232025 w 1406"/>
              <a:gd name="T5" fmla="*/ 0 h 725"/>
              <a:gd name="T6" fmla="*/ 0 w 1406"/>
              <a:gd name="T7" fmla="*/ 1150937 h 725"/>
              <a:gd name="T8" fmla="*/ 0 60000 65536"/>
              <a:gd name="T9" fmla="*/ 0 60000 65536"/>
              <a:gd name="T10" fmla="*/ 0 60000 65536"/>
              <a:gd name="T11" fmla="*/ 0 60000 65536"/>
              <a:gd name="T12" fmla="*/ 0 w 1406"/>
              <a:gd name="T13" fmla="*/ 0 h 725"/>
              <a:gd name="T14" fmla="*/ 1406 w 1406"/>
              <a:gd name="T15" fmla="*/ 725 h 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6" h="725">
                <a:moveTo>
                  <a:pt x="0" y="725"/>
                </a:moveTo>
                <a:lnTo>
                  <a:pt x="408" y="0"/>
                </a:lnTo>
                <a:lnTo>
                  <a:pt x="1406" y="0"/>
                </a:lnTo>
                <a:lnTo>
                  <a:pt x="0" y="725"/>
                </a:lnTo>
                <a:close/>
              </a:path>
            </a:pathLst>
          </a:custGeom>
          <a:solidFill>
            <a:srgbClr val="BBE0E3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Oval 4"/>
          <p:cNvSpPr>
            <a:spLocks noChangeArrowheads="1"/>
          </p:cNvSpPr>
          <p:nvPr/>
        </p:nvSpPr>
        <p:spPr bwMode="auto">
          <a:xfrm>
            <a:off x="106363" y="547688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7E"/>
                </a:solidFill>
              </a:rPr>
              <a:t>№4</a:t>
            </a:r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755650" y="549275"/>
            <a:ext cx="85693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В параллелограмме </a:t>
            </a:r>
            <a:r>
              <a:rPr lang="en-US" sz="2000" b="1">
                <a:solidFill>
                  <a:schemeClr val="accent2"/>
                </a:solidFill>
              </a:rPr>
              <a:t>ABCD AB=12,</a:t>
            </a:r>
            <a:r>
              <a:rPr lang="ru-RU" sz="2000" b="1">
                <a:solidFill>
                  <a:schemeClr val="accent2"/>
                </a:solidFill>
              </a:rPr>
              <a:t> биссектрисы углов при стороне </a:t>
            </a:r>
            <a:r>
              <a:rPr lang="en-US" sz="2000" b="1">
                <a:solidFill>
                  <a:schemeClr val="accent2"/>
                </a:solidFill>
              </a:rPr>
              <a:t>AD</a:t>
            </a:r>
            <a:r>
              <a:rPr lang="ru-RU" sz="2000" b="1">
                <a:solidFill>
                  <a:schemeClr val="accent2"/>
                </a:solidFill>
              </a:rPr>
              <a:t> делят сторону ВС точками</a:t>
            </a:r>
            <a:r>
              <a:rPr lang="en-US" sz="2000" b="1">
                <a:solidFill>
                  <a:schemeClr val="accent2"/>
                </a:solidFill>
              </a:rPr>
              <a:t> M</a:t>
            </a:r>
            <a:r>
              <a:rPr lang="ru-RU" sz="2000" b="1">
                <a:solidFill>
                  <a:schemeClr val="accent2"/>
                </a:solidFill>
              </a:rPr>
              <a:t> и</a:t>
            </a:r>
            <a:r>
              <a:rPr lang="en-US" sz="2000" b="1">
                <a:solidFill>
                  <a:schemeClr val="accent2"/>
                </a:solidFill>
              </a:rPr>
              <a:t> N</a:t>
            </a:r>
            <a:r>
              <a:rPr lang="ru-RU" sz="2000" b="1">
                <a:solidFill>
                  <a:schemeClr val="accent2"/>
                </a:solidFill>
              </a:rPr>
              <a:t>, так что </a:t>
            </a:r>
            <a:r>
              <a:rPr lang="en-US" sz="2000" b="1">
                <a:solidFill>
                  <a:schemeClr val="accent2"/>
                </a:solidFill>
              </a:rPr>
              <a:t>BM:MN=1</a:t>
            </a:r>
            <a:r>
              <a:rPr lang="ru-RU" sz="2000" b="1">
                <a:solidFill>
                  <a:schemeClr val="accent2"/>
                </a:solidFill>
              </a:rPr>
              <a:t>:7. Найдите ВС.</a:t>
            </a:r>
          </a:p>
        </p:txBody>
      </p:sp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250825" y="1700213"/>
            <a:ext cx="144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7E"/>
                </a:solidFill>
              </a:rPr>
              <a:t>Решение.</a:t>
            </a:r>
          </a:p>
        </p:txBody>
      </p:sp>
      <p:sp>
        <p:nvSpPr>
          <p:cNvPr id="10249" name="Text Box 7"/>
          <p:cNvSpPr txBox="1">
            <a:spLocks noChangeArrowheads="1"/>
          </p:cNvSpPr>
          <p:nvPr/>
        </p:nvSpPr>
        <p:spPr bwMode="auto">
          <a:xfrm>
            <a:off x="1619250" y="1719263"/>
            <a:ext cx="5473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Рассмотрим второй случай:</a:t>
            </a:r>
            <a:endParaRPr lang="en-US" sz="2000"/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000"/>
              <a:t>точка О – лежит вне параллелограмма. 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076825" y="2565400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ym typeface="Symbol" pitchFamily="18" charset="2"/>
              </a:rPr>
              <a:t>1)</a:t>
            </a:r>
            <a:r>
              <a:rPr lang="en-US" sz="2000">
                <a:sym typeface="Symbol" pitchFamily="18" charset="2"/>
              </a:rPr>
              <a:t>AB</a:t>
            </a:r>
            <a:r>
              <a:rPr lang="ru-RU" sz="2000">
                <a:sym typeface="Symbol" pitchFamily="18" charset="2"/>
              </a:rPr>
              <a:t>М– равнобедренный</a:t>
            </a:r>
            <a:r>
              <a:rPr lang="en-US" sz="2000">
                <a:sym typeface="Symbol" pitchFamily="18" charset="2"/>
              </a:rPr>
              <a:t>,</a:t>
            </a:r>
            <a:r>
              <a:rPr lang="ru-RU" sz="2000">
                <a:sym typeface="Symbol" pitchFamily="18" charset="2"/>
              </a:rPr>
              <a:t> т.к.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148263" y="4400550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Тогда АВ=ВМ</a:t>
            </a:r>
            <a:r>
              <a:rPr lang="en-US" sz="2000"/>
              <a:t>=12</a:t>
            </a:r>
            <a:r>
              <a:rPr lang="ru-RU" sz="2000"/>
              <a:t>.</a:t>
            </a:r>
          </a:p>
        </p:txBody>
      </p:sp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3678238" y="4748213"/>
          <a:ext cx="3198812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3" imgW="2286000" imgH="457200" progId="">
                  <p:embed/>
                </p:oleObj>
              </mc:Choice>
              <mc:Fallback>
                <p:oleObj name="Equation" r:id="rId3" imgW="2286000" imgH="45720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8238" y="4748213"/>
                        <a:ext cx="3198812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79388" y="5445125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ym typeface="Symbol" pitchFamily="18" charset="2"/>
              </a:rPr>
              <a:t>2) Аналогично </a:t>
            </a:r>
            <a:r>
              <a:rPr lang="en-US" sz="2000">
                <a:sym typeface="Symbol" pitchFamily="18" charset="2"/>
              </a:rPr>
              <a:t>DNC</a:t>
            </a:r>
            <a:r>
              <a:rPr lang="ru-RU" sz="2000">
                <a:sym typeface="Symbol" pitchFamily="18" charset="2"/>
              </a:rPr>
              <a:t>– равнобедренный, </a:t>
            </a:r>
            <a:endParaRPr lang="ru-RU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79388" y="5949950"/>
            <a:ext cx="4824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3) Значит, ВС=В</a:t>
            </a:r>
            <a:r>
              <a:rPr lang="en-US" sz="2000"/>
              <a:t>N+NC=96+12=108.</a:t>
            </a:r>
            <a:endParaRPr lang="ru-RU" sz="200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36513" y="2771775"/>
            <a:ext cx="5113338" cy="1879600"/>
            <a:chOff x="2381" y="3012"/>
            <a:chExt cx="3221" cy="1184"/>
          </a:xfrm>
        </p:grpSpPr>
        <p:sp>
          <p:nvSpPr>
            <p:cNvPr id="10285" name="Rectangle 14"/>
            <p:cNvSpPr>
              <a:spLocks noChangeArrowheads="1"/>
            </p:cNvSpPr>
            <p:nvPr/>
          </p:nvSpPr>
          <p:spPr bwMode="auto">
            <a:xfrm>
              <a:off x="5058" y="3924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D</a:t>
              </a:r>
              <a:endParaRPr lang="ru-RU" sz="2000" b="1"/>
            </a:p>
          </p:txBody>
        </p:sp>
        <p:sp>
          <p:nvSpPr>
            <p:cNvPr id="10286" name="Rectangle 15"/>
            <p:cNvSpPr>
              <a:spLocks noChangeArrowheads="1"/>
            </p:cNvSpPr>
            <p:nvPr/>
          </p:nvSpPr>
          <p:spPr bwMode="auto">
            <a:xfrm>
              <a:off x="2381" y="3965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A</a:t>
              </a:r>
              <a:endParaRPr lang="ru-RU" b="1"/>
            </a:p>
          </p:txBody>
        </p:sp>
        <p:sp>
          <p:nvSpPr>
            <p:cNvPr id="10287" name="Rectangle 16"/>
            <p:cNvSpPr>
              <a:spLocks noChangeArrowheads="1"/>
            </p:cNvSpPr>
            <p:nvPr/>
          </p:nvSpPr>
          <p:spPr bwMode="auto">
            <a:xfrm>
              <a:off x="2835" y="3012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B</a:t>
              </a:r>
              <a:endParaRPr lang="ru-RU" b="1"/>
            </a:p>
          </p:txBody>
        </p:sp>
        <p:sp>
          <p:nvSpPr>
            <p:cNvPr id="10288" name="Rectangle 17"/>
            <p:cNvSpPr>
              <a:spLocks noChangeArrowheads="1"/>
            </p:cNvSpPr>
            <p:nvPr/>
          </p:nvSpPr>
          <p:spPr bwMode="auto">
            <a:xfrm>
              <a:off x="5382" y="3017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C</a:t>
              </a:r>
              <a:endParaRPr lang="ru-RU" b="1"/>
            </a:p>
          </p:txBody>
        </p:sp>
      </p:grpSp>
      <p:sp>
        <p:nvSpPr>
          <p:cNvPr id="10255" name="AutoShape 18"/>
          <p:cNvSpPr>
            <a:spLocks noChangeArrowheads="1"/>
          </p:cNvSpPr>
          <p:nvPr/>
        </p:nvSpPr>
        <p:spPr bwMode="auto">
          <a:xfrm>
            <a:off x="179388" y="3148013"/>
            <a:ext cx="4681537" cy="1150937"/>
          </a:xfrm>
          <a:prstGeom prst="parallelogram">
            <a:avLst>
              <a:gd name="adj" fmla="val 55176"/>
            </a:avLst>
          </a:prstGeom>
          <a:noFill/>
          <a:ln w="38100">
            <a:solidFill>
              <a:srgbClr val="00007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Line 19"/>
          <p:cNvSpPr>
            <a:spLocks noChangeShapeType="1"/>
          </p:cNvSpPr>
          <p:nvPr/>
        </p:nvSpPr>
        <p:spPr bwMode="auto">
          <a:xfrm flipH="1" flipV="1">
            <a:off x="3132138" y="2787650"/>
            <a:ext cx="1079500" cy="1511300"/>
          </a:xfrm>
          <a:prstGeom prst="line">
            <a:avLst/>
          </a:prstGeom>
          <a:noFill/>
          <a:ln w="28575">
            <a:solidFill>
              <a:srgbClr val="00007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 flipV="1">
            <a:off x="179388" y="2787650"/>
            <a:ext cx="2952750" cy="1511300"/>
          </a:xfrm>
          <a:prstGeom prst="line">
            <a:avLst/>
          </a:prstGeom>
          <a:noFill/>
          <a:ln w="28575">
            <a:solidFill>
              <a:srgbClr val="00007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195513" y="2787650"/>
            <a:ext cx="374650" cy="395288"/>
            <a:chOff x="3787" y="3022"/>
            <a:chExt cx="236" cy="249"/>
          </a:xfrm>
        </p:grpSpPr>
        <p:sp>
          <p:nvSpPr>
            <p:cNvPr id="10283" name="Rectangle 22"/>
            <p:cNvSpPr>
              <a:spLocks noChangeArrowheads="1"/>
            </p:cNvSpPr>
            <p:nvPr/>
          </p:nvSpPr>
          <p:spPr bwMode="auto">
            <a:xfrm>
              <a:off x="3787" y="3022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/>
                <a:t>М</a:t>
              </a:r>
            </a:p>
          </p:txBody>
        </p:sp>
        <p:sp>
          <p:nvSpPr>
            <p:cNvPr id="10284" name="Oval 23"/>
            <p:cNvSpPr>
              <a:spLocks noChangeArrowheads="1"/>
            </p:cNvSpPr>
            <p:nvPr/>
          </p:nvSpPr>
          <p:spPr bwMode="auto">
            <a:xfrm>
              <a:off x="3924" y="3226"/>
              <a:ext cx="45" cy="4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7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348038" y="2781300"/>
            <a:ext cx="349250" cy="401638"/>
            <a:chOff x="4513" y="3018"/>
            <a:chExt cx="220" cy="253"/>
          </a:xfrm>
        </p:grpSpPr>
        <p:sp>
          <p:nvSpPr>
            <p:cNvPr id="10281" name="Rectangle 25"/>
            <p:cNvSpPr>
              <a:spLocks noChangeArrowheads="1"/>
            </p:cNvSpPr>
            <p:nvPr/>
          </p:nvSpPr>
          <p:spPr bwMode="auto">
            <a:xfrm>
              <a:off x="4513" y="3018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N</a:t>
              </a:r>
              <a:endParaRPr lang="ru-RU" b="1"/>
            </a:p>
          </p:txBody>
        </p:sp>
        <p:sp>
          <p:nvSpPr>
            <p:cNvPr id="10282" name="Oval 26"/>
            <p:cNvSpPr>
              <a:spLocks noChangeArrowheads="1"/>
            </p:cNvSpPr>
            <p:nvPr/>
          </p:nvSpPr>
          <p:spPr bwMode="auto">
            <a:xfrm>
              <a:off x="4513" y="3226"/>
              <a:ext cx="45" cy="4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7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986088" y="2420938"/>
            <a:ext cx="361950" cy="401637"/>
            <a:chOff x="4285" y="2791"/>
            <a:chExt cx="228" cy="253"/>
          </a:xfrm>
        </p:grpSpPr>
        <p:sp>
          <p:nvSpPr>
            <p:cNvPr id="10279" name="Rectangle 28"/>
            <p:cNvSpPr>
              <a:spLocks noChangeArrowheads="1"/>
            </p:cNvSpPr>
            <p:nvPr/>
          </p:nvSpPr>
          <p:spPr bwMode="auto">
            <a:xfrm>
              <a:off x="4285" y="2791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O</a:t>
              </a:r>
              <a:endParaRPr lang="ru-RU" b="1"/>
            </a:p>
          </p:txBody>
        </p:sp>
        <p:sp>
          <p:nvSpPr>
            <p:cNvPr id="10280" name="Oval 29"/>
            <p:cNvSpPr>
              <a:spLocks noChangeArrowheads="1"/>
            </p:cNvSpPr>
            <p:nvPr/>
          </p:nvSpPr>
          <p:spPr bwMode="auto">
            <a:xfrm>
              <a:off x="4355" y="2999"/>
              <a:ext cx="45" cy="4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7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61" name="Arc 30"/>
          <p:cNvSpPr>
            <a:spLocks/>
          </p:cNvSpPr>
          <p:nvPr/>
        </p:nvSpPr>
        <p:spPr bwMode="auto">
          <a:xfrm flipH="1">
            <a:off x="3992563" y="4083050"/>
            <a:ext cx="215900" cy="215900"/>
          </a:xfrm>
          <a:custGeom>
            <a:avLst/>
            <a:gdLst>
              <a:gd name="T0" fmla="*/ 1395504 w 21600"/>
              <a:gd name="T1" fmla="*/ 0 h 25510"/>
              <a:gd name="T2" fmla="*/ 1960182 w 21600"/>
              <a:gd name="T3" fmla="*/ 1827237 h 25510"/>
              <a:gd name="T4" fmla="*/ 0 w 21600"/>
              <a:gd name="T5" fmla="*/ 1180146 h 25510"/>
              <a:gd name="T6" fmla="*/ 0 60000 65536"/>
              <a:gd name="T7" fmla="*/ 0 60000 65536"/>
              <a:gd name="T8" fmla="*/ 0 60000 65536"/>
              <a:gd name="T9" fmla="*/ 0 w 21600"/>
              <a:gd name="T10" fmla="*/ 0 h 25510"/>
              <a:gd name="T11" fmla="*/ 21600 w 21600"/>
              <a:gd name="T12" fmla="*/ 25510 h 255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510" fill="none" extrusionOk="0">
                <a:moveTo>
                  <a:pt x="13967" y="0"/>
                </a:moveTo>
                <a:cubicBezTo>
                  <a:pt x="18808" y="4104"/>
                  <a:pt x="21600" y="10129"/>
                  <a:pt x="21600" y="16476"/>
                </a:cubicBezTo>
                <a:cubicBezTo>
                  <a:pt x="21600" y="19594"/>
                  <a:pt x="20924" y="22676"/>
                  <a:pt x="19620" y="25510"/>
                </a:cubicBezTo>
              </a:path>
              <a:path w="21600" h="25510" stroke="0" extrusionOk="0">
                <a:moveTo>
                  <a:pt x="13967" y="0"/>
                </a:moveTo>
                <a:cubicBezTo>
                  <a:pt x="18808" y="4104"/>
                  <a:pt x="21600" y="10129"/>
                  <a:pt x="21600" y="16476"/>
                </a:cubicBezTo>
                <a:cubicBezTo>
                  <a:pt x="21600" y="19594"/>
                  <a:pt x="20924" y="22676"/>
                  <a:pt x="19620" y="25510"/>
                </a:cubicBezTo>
                <a:lnTo>
                  <a:pt x="0" y="16476"/>
                </a:lnTo>
                <a:close/>
              </a:path>
            </a:pathLst>
          </a:custGeom>
          <a:noFill/>
          <a:ln w="38100" cmpd="dbl">
            <a:solidFill>
              <a:srgbClr val="00007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2" name="Arc 31"/>
          <p:cNvSpPr>
            <a:spLocks/>
          </p:cNvSpPr>
          <p:nvPr/>
        </p:nvSpPr>
        <p:spPr bwMode="auto">
          <a:xfrm rot="2261655" flipH="1">
            <a:off x="4065588" y="4010025"/>
            <a:ext cx="219075" cy="182563"/>
          </a:xfrm>
          <a:custGeom>
            <a:avLst/>
            <a:gdLst>
              <a:gd name="T0" fmla="*/ 0 w 21992"/>
              <a:gd name="T1" fmla="*/ 642 h 21600"/>
              <a:gd name="T2" fmla="*/ 2182332 w 21992"/>
              <a:gd name="T3" fmla="*/ 1313423 h 21600"/>
              <a:gd name="T4" fmla="*/ 62718 w 21992"/>
              <a:gd name="T5" fmla="*/ 1543021 h 21600"/>
              <a:gd name="T6" fmla="*/ 0 60000 65536"/>
              <a:gd name="T7" fmla="*/ 0 60000 65536"/>
              <a:gd name="T8" fmla="*/ 0 60000 65536"/>
              <a:gd name="T9" fmla="*/ 0 w 21992"/>
              <a:gd name="T10" fmla="*/ 0 h 21600"/>
              <a:gd name="T11" fmla="*/ 21992 w 2199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92" h="21600" fill="none" extrusionOk="0">
                <a:moveTo>
                  <a:pt x="0" y="9"/>
                </a:moveTo>
                <a:cubicBezTo>
                  <a:pt x="210" y="3"/>
                  <a:pt x="421" y="-1"/>
                  <a:pt x="632" y="0"/>
                </a:cubicBezTo>
                <a:cubicBezTo>
                  <a:pt x="11320" y="0"/>
                  <a:pt x="20401" y="7816"/>
                  <a:pt x="21991" y="18386"/>
                </a:cubicBezTo>
              </a:path>
              <a:path w="21992" h="21600" stroke="0" extrusionOk="0">
                <a:moveTo>
                  <a:pt x="0" y="9"/>
                </a:moveTo>
                <a:cubicBezTo>
                  <a:pt x="210" y="3"/>
                  <a:pt x="421" y="-1"/>
                  <a:pt x="632" y="0"/>
                </a:cubicBezTo>
                <a:cubicBezTo>
                  <a:pt x="11320" y="0"/>
                  <a:pt x="20401" y="7816"/>
                  <a:pt x="21991" y="18386"/>
                </a:cubicBezTo>
                <a:lnTo>
                  <a:pt x="632" y="21600"/>
                </a:lnTo>
                <a:close/>
              </a:path>
            </a:pathLst>
          </a:custGeom>
          <a:noFill/>
          <a:ln w="38100" cmpd="dbl">
            <a:solidFill>
              <a:srgbClr val="00007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92" name="Arc 32"/>
          <p:cNvSpPr>
            <a:spLocks/>
          </p:cNvSpPr>
          <p:nvPr/>
        </p:nvSpPr>
        <p:spPr bwMode="auto">
          <a:xfrm>
            <a:off x="360363" y="3937000"/>
            <a:ext cx="180975" cy="200025"/>
          </a:xfrm>
          <a:custGeom>
            <a:avLst/>
            <a:gdLst>
              <a:gd name="T0" fmla="*/ 0 w 27044"/>
              <a:gd name="T1" fmla="*/ 30625 h 30175"/>
              <a:gd name="T2" fmla="*/ 1131576 w 27044"/>
              <a:gd name="T3" fmla="*/ 1325932 h 30175"/>
              <a:gd name="T4" fmla="*/ 243792 w 27044"/>
              <a:gd name="T5" fmla="*/ 949136 h 30175"/>
              <a:gd name="T6" fmla="*/ 0 60000 65536"/>
              <a:gd name="T7" fmla="*/ 0 60000 65536"/>
              <a:gd name="T8" fmla="*/ 0 60000 65536"/>
              <a:gd name="T9" fmla="*/ 0 w 27044"/>
              <a:gd name="T10" fmla="*/ 0 h 30175"/>
              <a:gd name="T11" fmla="*/ 27044 w 27044"/>
              <a:gd name="T12" fmla="*/ 30175 h 30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044" h="30175" fill="none" extrusionOk="0">
                <a:moveTo>
                  <a:pt x="0" y="697"/>
                </a:moveTo>
                <a:cubicBezTo>
                  <a:pt x="1777" y="234"/>
                  <a:pt x="3607" y="-1"/>
                  <a:pt x="5444" y="0"/>
                </a:cubicBezTo>
                <a:cubicBezTo>
                  <a:pt x="17373" y="0"/>
                  <a:pt x="27044" y="9670"/>
                  <a:pt x="27044" y="21600"/>
                </a:cubicBezTo>
                <a:cubicBezTo>
                  <a:pt x="27044" y="24549"/>
                  <a:pt x="26439" y="27467"/>
                  <a:pt x="25268" y="30174"/>
                </a:cubicBezTo>
              </a:path>
              <a:path w="27044" h="30175" stroke="0" extrusionOk="0">
                <a:moveTo>
                  <a:pt x="0" y="697"/>
                </a:moveTo>
                <a:cubicBezTo>
                  <a:pt x="1777" y="234"/>
                  <a:pt x="3607" y="-1"/>
                  <a:pt x="5444" y="0"/>
                </a:cubicBezTo>
                <a:cubicBezTo>
                  <a:pt x="17373" y="0"/>
                  <a:pt x="27044" y="9670"/>
                  <a:pt x="27044" y="21600"/>
                </a:cubicBezTo>
                <a:cubicBezTo>
                  <a:pt x="27044" y="24549"/>
                  <a:pt x="26439" y="27467"/>
                  <a:pt x="25268" y="30174"/>
                </a:cubicBezTo>
                <a:lnTo>
                  <a:pt x="5444" y="21600"/>
                </a:lnTo>
                <a:close/>
              </a:path>
            </a:pathLst>
          </a:custGeom>
          <a:noFill/>
          <a:ln w="19050">
            <a:solidFill>
              <a:srgbClr val="00007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4" name="Arc 33"/>
          <p:cNvSpPr>
            <a:spLocks/>
          </p:cNvSpPr>
          <p:nvPr/>
        </p:nvSpPr>
        <p:spPr bwMode="auto">
          <a:xfrm>
            <a:off x="468313" y="4105275"/>
            <a:ext cx="215900" cy="193675"/>
          </a:xfrm>
          <a:custGeom>
            <a:avLst/>
            <a:gdLst>
              <a:gd name="T0" fmla="*/ 1070604 w 21600"/>
              <a:gd name="T1" fmla="*/ 0 h 27788"/>
              <a:gd name="T2" fmla="*/ 1960182 w 21600"/>
              <a:gd name="T3" fmla="*/ 1349864 h 27788"/>
              <a:gd name="T4" fmla="*/ 0 w 21600"/>
              <a:gd name="T5" fmla="*/ 911014 h 27788"/>
              <a:gd name="T6" fmla="*/ 0 60000 65536"/>
              <a:gd name="T7" fmla="*/ 0 60000 65536"/>
              <a:gd name="T8" fmla="*/ 0 60000 65536"/>
              <a:gd name="T9" fmla="*/ 0 w 21600"/>
              <a:gd name="T10" fmla="*/ 0 h 27788"/>
              <a:gd name="T11" fmla="*/ 21600 w 21600"/>
              <a:gd name="T12" fmla="*/ 27788 h 277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788" fill="none" extrusionOk="0">
                <a:moveTo>
                  <a:pt x="10716" y="-1"/>
                </a:moveTo>
                <a:cubicBezTo>
                  <a:pt x="17446" y="3845"/>
                  <a:pt x="21600" y="11002"/>
                  <a:pt x="21600" y="18754"/>
                </a:cubicBezTo>
                <a:cubicBezTo>
                  <a:pt x="21600" y="21872"/>
                  <a:pt x="20924" y="24954"/>
                  <a:pt x="19620" y="27788"/>
                </a:cubicBezTo>
              </a:path>
              <a:path w="21600" h="27788" stroke="0" extrusionOk="0">
                <a:moveTo>
                  <a:pt x="10716" y="-1"/>
                </a:moveTo>
                <a:cubicBezTo>
                  <a:pt x="17446" y="3845"/>
                  <a:pt x="21600" y="11002"/>
                  <a:pt x="21600" y="18754"/>
                </a:cubicBezTo>
                <a:cubicBezTo>
                  <a:pt x="21600" y="21872"/>
                  <a:pt x="20924" y="24954"/>
                  <a:pt x="19620" y="27788"/>
                </a:cubicBezTo>
                <a:lnTo>
                  <a:pt x="0" y="18754"/>
                </a:lnTo>
                <a:close/>
              </a:path>
            </a:pathLst>
          </a:custGeom>
          <a:noFill/>
          <a:ln w="19050">
            <a:solidFill>
              <a:srgbClr val="00007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94" name="Arc 34"/>
          <p:cNvSpPr>
            <a:spLocks/>
          </p:cNvSpPr>
          <p:nvPr/>
        </p:nvSpPr>
        <p:spPr bwMode="auto">
          <a:xfrm>
            <a:off x="3490913" y="3141663"/>
            <a:ext cx="215900" cy="261937"/>
          </a:xfrm>
          <a:custGeom>
            <a:avLst/>
            <a:gdLst>
              <a:gd name="T0" fmla="*/ 1873962 w 21600"/>
              <a:gd name="T1" fmla="*/ 0 h 31119"/>
              <a:gd name="T2" fmla="*/ 707143 w 21600"/>
              <a:gd name="T3" fmla="*/ 2204794 h 31119"/>
              <a:gd name="T4" fmla="*/ 0 w 21600"/>
              <a:gd name="T5" fmla="*/ 758952 h 31119"/>
              <a:gd name="T6" fmla="*/ 0 60000 65536"/>
              <a:gd name="T7" fmla="*/ 0 60000 65536"/>
              <a:gd name="T8" fmla="*/ 0 60000 65536"/>
              <a:gd name="T9" fmla="*/ 0 w 21600"/>
              <a:gd name="T10" fmla="*/ 0 h 31119"/>
              <a:gd name="T11" fmla="*/ 21600 w 21600"/>
              <a:gd name="T12" fmla="*/ 31119 h 311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119" fill="none" extrusionOk="0">
                <a:moveTo>
                  <a:pt x="18756" y="0"/>
                </a:moveTo>
                <a:cubicBezTo>
                  <a:pt x="20619" y="3262"/>
                  <a:pt x="21600" y="6954"/>
                  <a:pt x="21600" y="10712"/>
                </a:cubicBezTo>
                <a:cubicBezTo>
                  <a:pt x="21600" y="19913"/>
                  <a:pt x="15771" y="28104"/>
                  <a:pt x="7078" y="31119"/>
                </a:cubicBezTo>
              </a:path>
              <a:path w="21600" h="31119" stroke="0" extrusionOk="0">
                <a:moveTo>
                  <a:pt x="18756" y="0"/>
                </a:moveTo>
                <a:cubicBezTo>
                  <a:pt x="20619" y="3262"/>
                  <a:pt x="21600" y="6954"/>
                  <a:pt x="21600" y="10712"/>
                </a:cubicBezTo>
                <a:cubicBezTo>
                  <a:pt x="21600" y="19913"/>
                  <a:pt x="15771" y="28104"/>
                  <a:pt x="7078" y="31119"/>
                </a:cubicBezTo>
                <a:lnTo>
                  <a:pt x="0" y="10712"/>
                </a:lnTo>
                <a:close/>
              </a:path>
            </a:pathLst>
          </a:custGeom>
          <a:noFill/>
          <a:ln w="38100" cmpd="dbl">
            <a:solidFill>
              <a:srgbClr val="00007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95" name="Arc 35"/>
          <p:cNvSpPr>
            <a:spLocks/>
          </p:cNvSpPr>
          <p:nvPr/>
        </p:nvSpPr>
        <p:spPr bwMode="auto">
          <a:xfrm flipH="1" flipV="1">
            <a:off x="1978025" y="3140075"/>
            <a:ext cx="215900" cy="177800"/>
          </a:xfrm>
          <a:custGeom>
            <a:avLst/>
            <a:gdLst>
              <a:gd name="T0" fmla="*/ 1395504 w 21600"/>
              <a:gd name="T1" fmla="*/ 0 h 25510"/>
              <a:gd name="T2" fmla="*/ 1960182 w 21600"/>
              <a:gd name="T3" fmla="*/ 1239233 h 25510"/>
              <a:gd name="T4" fmla="*/ 0 w 21600"/>
              <a:gd name="T5" fmla="*/ 800379 h 25510"/>
              <a:gd name="T6" fmla="*/ 0 60000 65536"/>
              <a:gd name="T7" fmla="*/ 0 60000 65536"/>
              <a:gd name="T8" fmla="*/ 0 60000 65536"/>
              <a:gd name="T9" fmla="*/ 0 w 21600"/>
              <a:gd name="T10" fmla="*/ 0 h 25510"/>
              <a:gd name="T11" fmla="*/ 21600 w 21600"/>
              <a:gd name="T12" fmla="*/ 25510 h 255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510" fill="none" extrusionOk="0">
                <a:moveTo>
                  <a:pt x="13967" y="0"/>
                </a:moveTo>
                <a:cubicBezTo>
                  <a:pt x="18808" y="4104"/>
                  <a:pt x="21600" y="10129"/>
                  <a:pt x="21600" y="16476"/>
                </a:cubicBezTo>
                <a:cubicBezTo>
                  <a:pt x="21600" y="19594"/>
                  <a:pt x="20924" y="22676"/>
                  <a:pt x="19620" y="25510"/>
                </a:cubicBezTo>
              </a:path>
              <a:path w="21600" h="25510" stroke="0" extrusionOk="0">
                <a:moveTo>
                  <a:pt x="13967" y="0"/>
                </a:moveTo>
                <a:cubicBezTo>
                  <a:pt x="18808" y="4104"/>
                  <a:pt x="21600" y="10129"/>
                  <a:pt x="21600" y="16476"/>
                </a:cubicBezTo>
                <a:cubicBezTo>
                  <a:pt x="21600" y="19594"/>
                  <a:pt x="20924" y="22676"/>
                  <a:pt x="19620" y="25510"/>
                </a:cubicBezTo>
                <a:lnTo>
                  <a:pt x="0" y="16476"/>
                </a:lnTo>
                <a:close/>
              </a:path>
            </a:pathLst>
          </a:custGeom>
          <a:noFill/>
          <a:ln w="19050">
            <a:solidFill>
              <a:srgbClr val="00007E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7" name="Text Box 36"/>
          <p:cNvSpPr txBox="1">
            <a:spLocks noChangeArrowheads="1"/>
          </p:cNvSpPr>
          <p:nvPr/>
        </p:nvSpPr>
        <p:spPr bwMode="auto">
          <a:xfrm>
            <a:off x="34925" y="34940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7E"/>
                </a:solidFill>
              </a:rPr>
              <a:t>12</a:t>
            </a: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1403350" y="278130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7E"/>
                </a:solidFill>
              </a:rPr>
              <a:t>12</a:t>
            </a: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3995738" y="278130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7E"/>
                </a:solidFill>
              </a:rPr>
              <a:t>12</a:t>
            </a: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4572000" y="350043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7E"/>
                </a:solidFill>
              </a:rPr>
              <a:t>12</a:t>
            </a: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5076825" y="3068638"/>
            <a:ext cx="4392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ym typeface="Symbol" pitchFamily="18" charset="2"/>
              </a:rPr>
              <a:t>В</a:t>
            </a:r>
            <a:r>
              <a:rPr lang="en-US" sz="2000">
                <a:sym typeface="Symbol" pitchFamily="18" charset="2"/>
              </a:rPr>
              <a:t>M</a:t>
            </a:r>
            <a:r>
              <a:rPr lang="ru-RU" sz="2000">
                <a:sym typeface="Symbol" pitchFamily="18" charset="2"/>
              </a:rPr>
              <a:t>А</a:t>
            </a:r>
            <a:r>
              <a:rPr lang="en-US" sz="2000">
                <a:sym typeface="Symbol" pitchFamily="18" charset="2"/>
              </a:rPr>
              <a:t>=MAD</a:t>
            </a:r>
            <a:r>
              <a:rPr lang="ru-RU" sz="2000">
                <a:sym typeface="Symbol" pitchFamily="18" charset="2"/>
              </a:rPr>
              <a:t>- накрест лежащие;</a:t>
            </a:r>
            <a:endParaRPr lang="en-US" sz="2000">
              <a:sym typeface="Symbol" pitchFamily="18" charset="2"/>
            </a:endParaRP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5148263" y="3933825"/>
            <a:ext cx="3455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ym typeface="Symbol" pitchFamily="18" charset="2"/>
              </a:rPr>
              <a:t>значит В</a:t>
            </a:r>
            <a:r>
              <a:rPr lang="en-US" sz="2000">
                <a:sym typeface="Symbol" pitchFamily="18" charset="2"/>
              </a:rPr>
              <a:t>M</a:t>
            </a:r>
            <a:r>
              <a:rPr lang="ru-RU" sz="2000">
                <a:sym typeface="Symbol" pitchFamily="18" charset="2"/>
              </a:rPr>
              <a:t>А</a:t>
            </a:r>
            <a:r>
              <a:rPr lang="en-US" sz="2000">
                <a:sym typeface="Symbol" pitchFamily="18" charset="2"/>
              </a:rPr>
              <a:t>= </a:t>
            </a:r>
            <a:r>
              <a:rPr lang="ru-RU" sz="2000">
                <a:sym typeface="Symbol" pitchFamily="18" charset="2"/>
              </a:rPr>
              <a:t>В</a:t>
            </a:r>
            <a:r>
              <a:rPr lang="en-US" sz="2000">
                <a:sym typeface="Symbol" pitchFamily="18" charset="2"/>
              </a:rPr>
              <a:t>AM</a:t>
            </a:r>
            <a:r>
              <a:rPr lang="ru-RU" sz="2000">
                <a:sym typeface="Symbol" pitchFamily="18" charset="2"/>
              </a:rPr>
              <a:t>.</a:t>
            </a:r>
            <a:endParaRPr lang="en-US" sz="2000">
              <a:sym typeface="Symbol" pitchFamily="18" charset="2"/>
            </a:endParaRPr>
          </a:p>
        </p:txBody>
      </p:sp>
      <p:sp>
        <p:nvSpPr>
          <p:cNvPr id="15402" name="Text Box 42"/>
          <p:cNvSpPr txBox="1">
            <a:spLocks noChangeArrowheads="1"/>
          </p:cNvSpPr>
          <p:nvPr/>
        </p:nvSpPr>
        <p:spPr bwMode="auto">
          <a:xfrm>
            <a:off x="5148263" y="3500438"/>
            <a:ext cx="3671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АМ – биссектриса </a:t>
            </a:r>
            <a:r>
              <a:rPr lang="ru-RU" sz="2000">
                <a:sym typeface="Symbol" pitchFamily="18" charset="2"/>
              </a:rPr>
              <a:t>А, </a:t>
            </a:r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179388" y="4724400"/>
            <a:ext cx="4032250" cy="603250"/>
            <a:chOff x="113" y="2976"/>
            <a:chExt cx="2540" cy="380"/>
          </a:xfrm>
        </p:grpSpPr>
        <p:sp>
          <p:nvSpPr>
            <p:cNvPr id="10278" name="Text Box 44"/>
            <p:cNvSpPr txBox="1">
              <a:spLocks noChangeArrowheads="1"/>
            </p:cNvSpPr>
            <p:nvPr/>
          </p:nvSpPr>
          <p:spPr bwMode="auto">
            <a:xfrm>
              <a:off x="113" y="3038"/>
              <a:ext cx="25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/>
                <a:t>По условию </a:t>
              </a:r>
              <a:r>
                <a:rPr lang="en-US" sz="2000"/>
                <a:t>            </a:t>
              </a:r>
              <a:r>
                <a:rPr lang="ru-RU" sz="2000"/>
                <a:t>   значит</a:t>
              </a:r>
            </a:p>
          </p:txBody>
        </p:sp>
        <p:graphicFrame>
          <p:nvGraphicFramePr>
            <p:cNvPr id="10243" name="Object 45"/>
            <p:cNvGraphicFramePr>
              <a:graphicFrameLocks noChangeAspect="1"/>
            </p:cNvGraphicFramePr>
            <p:nvPr/>
          </p:nvGraphicFramePr>
          <p:xfrm>
            <a:off x="1111" y="2976"/>
            <a:ext cx="592" cy="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3" name="Equation" r:id="rId5" imgW="711000" imgH="457200" progId="">
                    <p:embed/>
                  </p:oleObj>
                </mc:Choice>
                <mc:Fallback>
                  <p:oleObj name="Equation" r:id="rId5" imgW="711000" imgH="457200" progId="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1" y="2976"/>
                          <a:ext cx="592" cy="3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250825" y="6381750"/>
            <a:ext cx="5183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Ответ: 13,5 или 108.</a:t>
            </a:r>
          </a:p>
        </p:txBody>
      </p:sp>
      <p:sp>
        <p:nvSpPr>
          <p:cNvPr id="15407" name="Rectangle 47"/>
          <p:cNvSpPr>
            <a:spLocks noChangeArrowheads="1"/>
          </p:cNvSpPr>
          <p:nvPr/>
        </p:nvSpPr>
        <p:spPr bwMode="auto">
          <a:xfrm>
            <a:off x="5032375" y="5445125"/>
            <a:ext cx="2276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ym typeface="Symbol" pitchFamily="18" charset="2"/>
              </a:rPr>
              <a:t>тогда </a:t>
            </a:r>
            <a:r>
              <a:rPr lang="en-US" sz="2000"/>
              <a:t>NC=DC=12</a:t>
            </a:r>
            <a:r>
              <a:rPr lang="ru-RU" sz="2000"/>
              <a:t>.</a:t>
            </a:r>
          </a:p>
        </p:txBody>
      </p:sp>
      <p:sp>
        <p:nvSpPr>
          <p:cNvPr id="10277" name="AutoShape 48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539750" cy="47625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48CCE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8" grpId="0"/>
      <p:bldP spid="15369" grpId="0"/>
      <p:bldP spid="15371" grpId="0"/>
      <p:bldP spid="15372" grpId="0"/>
      <p:bldP spid="15392" grpId="0" animBg="1"/>
      <p:bldP spid="15394" grpId="0" animBg="1"/>
      <p:bldP spid="15395" grpId="0" animBg="1"/>
      <p:bldP spid="15397" grpId="0"/>
      <p:bldP spid="15398" grpId="0"/>
      <p:bldP spid="15399" grpId="0"/>
      <p:bldP spid="15400" grpId="0"/>
      <p:bldP spid="15401" grpId="0"/>
      <p:bldP spid="15402" grpId="0"/>
      <p:bldP spid="15406" grpId="0"/>
      <p:bldP spid="154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3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В правильной треугольной пирамиде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SABC, Q-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середина АВ,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S-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вершина, ВС = 7, а площадь боковой поверхности пирамиды 42. Найти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SQ.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4. В правильной четырёхугольной пирамиде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SABCD,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О- центр основания,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S-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вершина,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SO=8, BD=30.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Найти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SC.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Text Box 40"/>
          <p:cNvSpPr txBox="1">
            <a:spLocks noChangeArrowheads="1"/>
          </p:cNvSpPr>
          <p:nvPr/>
        </p:nvSpPr>
        <p:spPr bwMode="auto">
          <a:xfrm>
            <a:off x="152400" y="457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Задача 1. </a:t>
            </a:r>
            <a:r>
              <a:rPr lang="ru-RU">
                <a:cs typeface="Times New Roman" pitchFamily="18" charset="0"/>
              </a:rPr>
              <a:t>В правильной шестиугольной призме </a:t>
            </a:r>
            <a:r>
              <a:rPr lang="en-US" i="1">
                <a:cs typeface="Times New Roman" pitchFamily="18" charset="0"/>
              </a:rPr>
              <a:t>A </a:t>
            </a:r>
            <a:r>
              <a:rPr lang="ru-RU">
                <a:cs typeface="Times New Roman" pitchFamily="18" charset="0"/>
              </a:rPr>
              <a:t>… </a:t>
            </a:r>
            <a:r>
              <a:rPr lang="en-US" i="1">
                <a:cs typeface="Times New Roman" pitchFamily="18" charset="0"/>
              </a:rPr>
              <a:t>F</a:t>
            </a:r>
            <a:r>
              <a:rPr lang="ru-RU" baseline="-30000">
                <a:cs typeface="Times New Roman" pitchFamily="18" charset="0"/>
              </a:rPr>
              <a:t>1</a:t>
            </a:r>
            <a:r>
              <a:rPr lang="ru-RU">
                <a:cs typeface="Times New Roman" pitchFamily="18" charset="0"/>
              </a:rPr>
              <a:t>, все ребра которой равны 1, найдите косинус угла  между прямыми </a:t>
            </a:r>
            <a:r>
              <a:rPr lang="en-US" i="1">
                <a:cs typeface="Times New Roman" pitchFamily="18" charset="0"/>
              </a:rPr>
              <a:t>AB</a:t>
            </a:r>
            <a:r>
              <a:rPr lang="ru-RU" baseline="-30000">
                <a:cs typeface="Times New Roman" pitchFamily="18" charset="0"/>
              </a:rPr>
              <a:t>1</a:t>
            </a:r>
            <a:r>
              <a:rPr lang="ru-RU">
                <a:cs typeface="Times New Roman" pitchFamily="18" charset="0"/>
              </a:rPr>
              <a:t> и </a:t>
            </a:r>
            <a:r>
              <a:rPr lang="en-US" i="1">
                <a:cs typeface="Times New Roman" pitchFamily="18" charset="0"/>
              </a:rPr>
              <a:t>BD</a:t>
            </a:r>
            <a:r>
              <a:rPr lang="ru-RU" baseline="-30000">
                <a:cs typeface="Times New Roman" pitchFamily="18" charset="0"/>
              </a:rPr>
              <a:t>1</a:t>
            </a:r>
            <a:r>
              <a:rPr lang="ru-RU">
                <a:cs typeface="Times New Roman" pitchFamily="18" charset="0"/>
              </a:rPr>
              <a:t>. </a:t>
            </a:r>
          </a:p>
        </p:txBody>
      </p:sp>
      <p:pic>
        <p:nvPicPr>
          <p:cNvPr id="3119" name="Picture 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133600"/>
            <a:ext cx="3302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52400" y="304800"/>
            <a:ext cx="88392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cs typeface="Times New Roman" pitchFamily="18" charset="0"/>
              </a:rPr>
              <a:t>Решение</a:t>
            </a:r>
            <a:r>
              <a:rPr lang="ru-RU" b="1" dirty="0"/>
              <a:t> 1</a:t>
            </a:r>
            <a:r>
              <a:rPr lang="ru-RU" b="1" dirty="0">
                <a:cs typeface="Times New Roman" pitchFamily="18" charset="0"/>
              </a:rPr>
              <a:t>.</a:t>
            </a:r>
            <a:r>
              <a:rPr lang="ru-RU" dirty="0">
                <a:cs typeface="Times New Roman" pitchFamily="18" charset="0"/>
              </a:rPr>
              <a:t> Прямая </a:t>
            </a:r>
            <a:r>
              <a:rPr lang="en-US" i="1" dirty="0">
                <a:cs typeface="Times New Roman" pitchFamily="18" charset="0"/>
              </a:rPr>
              <a:t>AE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параллельна прямой </a:t>
            </a:r>
            <a:r>
              <a:rPr lang="en-US" i="1" dirty="0">
                <a:cs typeface="Times New Roman" pitchFamily="18" charset="0"/>
              </a:rPr>
              <a:t>BD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.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Угол  </a:t>
            </a:r>
            <a:r>
              <a:rPr lang="en-US" dirty="0">
                <a:cs typeface="Times New Roman" pitchFamily="18" charset="0"/>
              </a:rPr>
              <a:t>    </a:t>
            </a:r>
            <a:r>
              <a:rPr lang="ru-RU" dirty="0">
                <a:cs typeface="Times New Roman" pitchFamily="18" charset="0"/>
              </a:rPr>
              <a:t>между прямыми </a:t>
            </a:r>
            <a:r>
              <a:rPr lang="en-US" i="1" dirty="0">
                <a:cs typeface="Times New Roman" pitchFamily="18" charset="0"/>
              </a:rPr>
              <a:t>AB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BD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 равен углу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AE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. В треугольнике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AE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имеем: </a:t>
            </a:r>
            <a:r>
              <a:rPr lang="en-US" i="1" dirty="0">
                <a:cs typeface="Times New Roman" pitchFamily="18" charset="0"/>
              </a:rPr>
              <a:t>AB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=</a:t>
            </a:r>
            <a:r>
              <a:rPr lang="ru-RU" dirty="0"/>
              <a:t>       </a:t>
            </a:r>
            <a:r>
              <a:rPr lang="en-US" dirty="0">
                <a:cs typeface="Times New Roman" pitchFamily="18" charset="0"/>
              </a:rPr>
              <a:t>,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en-US" i="1" dirty="0"/>
              <a:t>A</a:t>
            </a:r>
            <a:r>
              <a:rPr lang="en-US" i="1" dirty="0">
                <a:cs typeface="Times New Roman" pitchFamily="18" charset="0"/>
              </a:rPr>
              <a:t>E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= 2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E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 =        </a:t>
            </a:r>
            <a:r>
              <a:rPr lang="ru-RU" dirty="0">
                <a:cs typeface="Times New Roman" pitchFamily="18" charset="0"/>
              </a:rPr>
              <a:t>. </a:t>
            </a:r>
            <a:endParaRPr lang="en-US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Применяя теорему косинусов, получим </a:t>
            </a:r>
            <a:r>
              <a:rPr lang="en-US" dirty="0">
                <a:cs typeface="Times New Roman" pitchFamily="18" charset="0"/>
              </a:rPr>
              <a:t>                   . </a:t>
            </a:r>
            <a:endParaRPr lang="ru-RU" dirty="0"/>
          </a:p>
        </p:txBody>
      </p:sp>
      <p:graphicFrame>
        <p:nvGraphicFramePr>
          <p:cNvPr id="10251" name="Object 11"/>
          <p:cNvGraphicFramePr>
            <a:graphicFrameLocks noChangeAspect="1"/>
          </p:cNvGraphicFramePr>
          <p:nvPr/>
        </p:nvGraphicFramePr>
        <p:xfrm>
          <a:off x="5486400" y="1371600"/>
          <a:ext cx="1384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Equation" r:id="rId3" imgW="1384200" imgH="787320" progId="">
                  <p:embed/>
                </p:oleObj>
              </mc:Choice>
              <mc:Fallback>
                <p:oleObj name="Equation" r:id="rId3" imgW="1384200" imgH="7873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371600"/>
                        <a:ext cx="13843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438400"/>
            <a:ext cx="327025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53" name="Object 13"/>
          <p:cNvGraphicFramePr>
            <a:graphicFrameLocks noChangeAspect="1"/>
          </p:cNvGraphicFramePr>
          <p:nvPr/>
        </p:nvGraphicFramePr>
        <p:xfrm>
          <a:off x="7308304" y="620688"/>
          <a:ext cx="419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Equation" r:id="rId6" imgW="419040" imgH="380880" progId="">
                  <p:embed/>
                </p:oleObj>
              </mc:Choice>
              <mc:Fallback>
                <p:oleObj name="Equation" r:id="rId6" imgW="419040" imgH="3808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620688"/>
                        <a:ext cx="4191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/>
        </p:nvGraphicFramePr>
        <p:xfrm>
          <a:off x="899592" y="836712"/>
          <a:ext cx="406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Equation" r:id="rId8" imgW="406080" imgH="393480" progId="">
                  <p:embed/>
                </p:oleObj>
              </mc:Choice>
              <mc:Fallback>
                <p:oleObj name="Equation" r:id="rId8" imgW="406080" imgH="3934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836712"/>
                        <a:ext cx="4064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15"/>
          <p:cNvGraphicFramePr>
            <a:graphicFrameLocks noChangeAspect="1"/>
          </p:cNvGraphicFramePr>
          <p:nvPr/>
        </p:nvGraphicFramePr>
        <p:xfrm>
          <a:off x="6660232" y="332656"/>
          <a:ext cx="215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Equation" r:id="rId10" imgW="215640" imgH="266400" progId="">
                  <p:embed/>
                </p:oleObj>
              </mc:Choice>
              <mc:Fallback>
                <p:oleObj name="Equation" r:id="rId10" imgW="215640" imgH="2664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332656"/>
                        <a:ext cx="2159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0" y="260648"/>
            <a:ext cx="8534400" cy="2465388"/>
            <a:chOff x="240" y="192"/>
            <a:chExt cx="5376" cy="1553"/>
          </a:xfrm>
        </p:grpSpPr>
        <p:sp>
          <p:nvSpPr>
            <p:cNvPr id="12325" name="Text Box 37"/>
            <p:cNvSpPr txBox="1">
              <a:spLocks noChangeArrowheads="1"/>
            </p:cNvSpPr>
            <p:nvPr/>
          </p:nvSpPr>
          <p:spPr bwMode="auto">
            <a:xfrm>
              <a:off x="240" y="192"/>
              <a:ext cx="5376" cy="1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b="1" dirty="0">
                  <a:cs typeface="Times New Roman" pitchFamily="18" charset="0"/>
                </a:rPr>
                <a:t>Решение </a:t>
              </a:r>
              <a:r>
                <a:rPr lang="ru-RU" b="1" dirty="0"/>
                <a:t>2</a:t>
              </a:r>
              <a:r>
                <a:rPr lang="ru-RU" b="1" dirty="0">
                  <a:cs typeface="Times New Roman" pitchFamily="18" charset="0"/>
                </a:rPr>
                <a:t>.</a:t>
              </a:r>
              <a:r>
                <a:rPr lang="ru-RU" dirty="0">
                  <a:cs typeface="Times New Roman" pitchFamily="18" charset="0"/>
                </a:rPr>
                <a:t> </a:t>
              </a:r>
              <a:r>
                <a:rPr lang="ru-RU" dirty="0"/>
                <a:t>Введем систему координат, считая началом координат точку </a:t>
              </a:r>
              <a:r>
                <a:rPr lang="en-US" i="1" dirty="0"/>
                <a:t>A</a:t>
              </a:r>
              <a:r>
                <a:rPr lang="en-US" dirty="0"/>
                <a:t>, </a:t>
              </a:r>
              <a:r>
                <a:rPr lang="ru-RU" dirty="0"/>
                <a:t>точка </a:t>
              </a:r>
              <a:r>
                <a:rPr lang="en-US" i="1" dirty="0"/>
                <a:t>B </a:t>
              </a:r>
              <a:r>
                <a:rPr lang="ru-RU" dirty="0"/>
                <a:t>имеет координаты </a:t>
              </a:r>
              <a:r>
                <a:rPr lang="en-US" dirty="0"/>
                <a:t>(1, 0, 0), </a:t>
              </a:r>
              <a:r>
                <a:rPr lang="ru-RU" dirty="0"/>
                <a:t>точка </a:t>
              </a:r>
              <a:r>
                <a:rPr lang="en-US" i="1" dirty="0"/>
                <a:t>A</a:t>
              </a:r>
              <a:r>
                <a:rPr lang="en-US" baseline="-25000" dirty="0"/>
                <a:t>1</a:t>
              </a:r>
              <a:r>
                <a:rPr lang="en-US" dirty="0"/>
                <a:t> </a:t>
              </a:r>
              <a:r>
                <a:rPr lang="ru-RU" dirty="0"/>
                <a:t>имеет координаты </a:t>
              </a:r>
              <a:r>
                <a:rPr lang="en-US" dirty="0"/>
                <a:t>(0, 0, 1)</a:t>
              </a:r>
              <a:r>
                <a:rPr lang="ru-RU" dirty="0"/>
                <a:t>. Тогда точка </a:t>
              </a:r>
              <a:r>
                <a:rPr lang="en-US" i="1" dirty="0"/>
                <a:t>D</a:t>
              </a:r>
              <a:r>
                <a:rPr lang="en-US" baseline="-25000" dirty="0"/>
                <a:t>1</a:t>
              </a:r>
              <a:r>
                <a:rPr lang="en-US" dirty="0"/>
                <a:t> </a:t>
              </a:r>
              <a:r>
                <a:rPr lang="ru-RU" dirty="0"/>
                <a:t>имеет координаты (1,          , 1). Вектор 	</a:t>
              </a:r>
              <a:r>
                <a:rPr lang="en-US" dirty="0"/>
                <a:t>        </a:t>
              </a:r>
              <a:r>
                <a:rPr lang="ru-RU" dirty="0"/>
                <a:t>имеет координаты (1, 0, 1), вектор        	имеет координаты (0,       , 1). Воспользуемся формулой </a:t>
              </a:r>
            </a:p>
            <a:p>
              <a:pPr algn="just">
                <a:spcBef>
                  <a:spcPct val="50000"/>
                </a:spcBef>
              </a:pPr>
              <a:endParaRPr lang="ru-RU" dirty="0"/>
            </a:p>
          </p:txBody>
        </p:sp>
        <p:graphicFrame>
          <p:nvGraphicFramePr>
            <p:cNvPr id="12326" name="Object 38"/>
            <p:cNvGraphicFramePr>
              <a:graphicFrameLocks noChangeAspect="1"/>
            </p:cNvGraphicFramePr>
            <p:nvPr/>
          </p:nvGraphicFramePr>
          <p:xfrm>
            <a:off x="4594" y="736"/>
            <a:ext cx="25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56" name="Equation" r:id="rId3" imgW="406080" imgH="393480" progId="">
                    <p:embed/>
                  </p:oleObj>
                </mc:Choice>
                <mc:Fallback>
                  <p:oleObj name="Equation" r:id="rId3" imgW="406080" imgH="39348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4" y="736"/>
                          <a:ext cx="256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27" name="Object 39"/>
            <p:cNvGraphicFramePr>
              <a:graphicFrameLocks noChangeAspect="1"/>
            </p:cNvGraphicFramePr>
            <p:nvPr/>
          </p:nvGraphicFramePr>
          <p:xfrm>
            <a:off x="2962" y="510"/>
            <a:ext cx="25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57" name="Equation" r:id="rId5" imgW="406080" imgH="393480" progId="">
                    <p:embed/>
                  </p:oleObj>
                </mc:Choice>
                <mc:Fallback>
                  <p:oleObj name="Equation" r:id="rId5" imgW="406080" imgH="39348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2" y="510"/>
                          <a:ext cx="256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28" name="Object 40"/>
            <p:cNvGraphicFramePr>
              <a:graphicFrameLocks noChangeAspect="1"/>
            </p:cNvGraphicFramePr>
            <p:nvPr/>
          </p:nvGraphicFramePr>
          <p:xfrm>
            <a:off x="4163" y="510"/>
            <a:ext cx="320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58" name="Equation" r:id="rId6" imgW="507960" imgH="444240" progId="">
                    <p:embed/>
                  </p:oleObj>
                </mc:Choice>
                <mc:Fallback>
                  <p:oleObj name="Equation" r:id="rId6" imgW="507960" imgH="44424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3" y="510"/>
                          <a:ext cx="320" cy="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29" name="Object 41"/>
            <p:cNvGraphicFramePr>
              <a:graphicFrameLocks noChangeAspect="1"/>
            </p:cNvGraphicFramePr>
            <p:nvPr/>
          </p:nvGraphicFramePr>
          <p:xfrm>
            <a:off x="2213" y="736"/>
            <a:ext cx="336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59" name="Equation" r:id="rId8" imgW="533160" imgH="444240" progId="">
                    <p:embed/>
                  </p:oleObj>
                </mc:Choice>
                <mc:Fallback>
                  <p:oleObj name="Equation" r:id="rId8" imgW="533160" imgH="44424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3" y="736"/>
                          <a:ext cx="336" cy="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330" name="Object 42"/>
          <p:cNvGraphicFramePr>
            <a:graphicFrameLocks noChangeAspect="1"/>
          </p:cNvGraphicFramePr>
          <p:nvPr/>
        </p:nvGraphicFramePr>
        <p:xfrm>
          <a:off x="3635896" y="1844824"/>
          <a:ext cx="20320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0" name="Equation" r:id="rId10" imgW="2031840" imgH="850680" progId="">
                  <p:embed/>
                </p:oleObj>
              </mc:Choice>
              <mc:Fallback>
                <p:oleObj name="Equation" r:id="rId10" imgW="2031840" imgH="8506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1844824"/>
                        <a:ext cx="203200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0" y="2780928"/>
            <a:ext cx="8839200" cy="1854200"/>
            <a:chOff x="96" y="1824"/>
            <a:chExt cx="5568" cy="1168"/>
          </a:xfrm>
        </p:grpSpPr>
        <p:sp>
          <p:nvSpPr>
            <p:cNvPr id="12318" name="Text Box 30"/>
            <p:cNvSpPr txBox="1">
              <a:spLocks noChangeArrowheads="1"/>
            </p:cNvSpPr>
            <p:nvPr/>
          </p:nvSpPr>
          <p:spPr bwMode="auto">
            <a:xfrm>
              <a:off x="96" y="1824"/>
              <a:ext cx="5568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/>
                <a:t>выражающий косинус угла между векторами через их скалярное произведение и длины. Имеем</a:t>
              </a:r>
              <a:r>
                <a:rPr lang="en-US"/>
                <a:t>        </a:t>
              </a:r>
              <a:r>
                <a:rPr lang="ru-RU"/>
                <a:t>  </a:t>
              </a:r>
              <a:r>
                <a:rPr lang="en-US"/>
                <a:t>                  </a:t>
              </a:r>
              <a:r>
                <a:rPr lang="ru-RU"/>
                <a:t>,</a:t>
              </a:r>
              <a:r>
                <a:rPr lang="en-US"/>
                <a:t>                          , 	     	. </a:t>
              </a:r>
              <a:r>
                <a:rPr lang="ru-RU"/>
                <a:t>Следовательно,</a:t>
              </a:r>
              <a:r>
                <a:rPr lang="ru-RU">
                  <a:cs typeface="Times New Roman" pitchFamily="18" charset="0"/>
                </a:rPr>
                <a:t> </a:t>
              </a:r>
              <a:r>
                <a:rPr lang="ru-RU"/>
                <a:t>косинус </a:t>
              </a:r>
              <a:r>
                <a:rPr lang="ru-RU">
                  <a:cs typeface="Times New Roman" pitchFamily="18" charset="0"/>
                </a:rPr>
                <a:t>уг</a:t>
              </a:r>
              <a:r>
                <a:rPr lang="ru-RU"/>
                <a:t>ла</a:t>
              </a:r>
              <a:r>
                <a:rPr lang="ru-RU">
                  <a:cs typeface="Times New Roman" pitchFamily="18" charset="0"/>
                </a:rPr>
                <a:t> </a:t>
              </a:r>
              <a:r>
                <a:rPr lang="ru-RU"/>
                <a:t>между прямыми </a:t>
              </a:r>
              <a:r>
                <a:rPr lang="en-US" i="1"/>
                <a:t>AB</a:t>
              </a:r>
              <a:r>
                <a:rPr lang="en-US" baseline="-25000"/>
                <a:t>1</a:t>
              </a:r>
              <a:r>
                <a:rPr lang="en-US"/>
                <a:t> </a:t>
              </a:r>
              <a:r>
                <a:rPr lang="ru-RU"/>
                <a:t>и </a:t>
              </a:r>
              <a:r>
                <a:rPr lang="en-US" i="1"/>
                <a:t>B</a:t>
              </a:r>
              <a:r>
                <a:rPr lang="ru-RU" i="1"/>
                <a:t>С</a:t>
              </a:r>
              <a:r>
                <a:rPr lang="en-US" baseline="-25000"/>
                <a:t>1</a:t>
              </a:r>
              <a:r>
                <a:rPr lang="ru-RU">
                  <a:cs typeface="Times New Roman" pitchFamily="18" charset="0"/>
                </a:rPr>
                <a:t> равен </a:t>
              </a:r>
              <a:r>
                <a:rPr lang="en-US">
                  <a:cs typeface="Times New Roman" pitchFamily="18" charset="0"/>
                </a:rPr>
                <a:t>        </a:t>
              </a:r>
              <a:r>
                <a:rPr lang="ru-RU">
                  <a:cs typeface="Times New Roman" pitchFamily="18" charset="0"/>
                </a:rPr>
                <a:t>.</a:t>
              </a:r>
            </a:p>
          </p:txBody>
        </p:sp>
        <p:graphicFrame>
          <p:nvGraphicFramePr>
            <p:cNvPr id="12319" name="Object 31"/>
            <p:cNvGraphicFramePr>
              <a:graphicFrameLocks noChangeAspect="1"/>
            </p:cNvGraphicFramePr>
            <p:nvPr/>
          </p:nvGraphicFramePr>
          <p:xfrm>
            <a:off x="2522" y="1960"/>
            <a:ext cx="976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61" name="Equation" r:id="rId12" imgW="1549080" imgH="444240" progId="">
                    <p:embed/>
                  </p:oleObj>
                </mc:Choice>
                <mc:Fallback>
                  <p:oleObj name="Equation" r:id="rId12" imgW="1549080" imgH="44424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2" y="1960"/>
                          <a:ext cx="976" cy="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32" name="Object 44"/>
            <p:cNvGraphicFramePr>
              <a:graphicFrameLocks noChangeAspect="1"/>
            </p:cNvGraphicFramePr>
            <p:nvPr/>
          </p:nvGraphicFramePr>
          <p:xfrm>
            <a:off x="3702" y="1960"/>
            <a:ext cx="848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62" name="Equation" r:id="rId14" imgW="1346040" imgH="444240" progId="">
                    <p:embed/>
                  </p:oleObj>
                </mc:Choice>
                <mc:Fallback>
                  <p:oleObj name="Equation" r:id="rId14" imgW="1346040" imgH="44424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2" y="1960"/>
                          <a:ext cx="848" cy="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33" name="Object 45"/>
            <p:cNvGraphicFramePr>
              <a:graphicFrameLocks noChangeAspect="1"/>
            </p:cNvGraphicFramePr>
            <p:nvPr/>
          </p:nvGraphicFramePr>
          <p:xfrm>
            <a:off x="260" y="2304"/>
            <a:ext cx="712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63" name="Equation" r:id="rId16" imgW="1130040" imgH="444240" progId="">
                    <p:embed/>
                  </p:oleObj>
                </mc:Choice>
                <mc:Fallback>
                  <p:oleObj name="Equation" r:id="rId16" imgW="1130040" imgH="44424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" y="2304"/>
                          <a:ext cx="712" cy="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34" name="Object 46"/>
            <p:cNvGraphicFramePr>
              <a:graphicFrameLocks noChangeAspect="1"/>
            </p:cNvGraphicFramePr>
            <p:nvPr/>
          </p:nvGraphicFramePr>
          <p:xfrm>
            <a:off x="1200" y="2496"/>
            <a:ext cx="296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64" name="Equation" r:id="rId18" imgW="469800" imgH="787320" progId="">
                    <p:embed/>
                  </p:oleObj>
                </mc:Choice>
                <mc:Fallback>
                  <p:oleObj name="Equation" r:id="rId18" imgW="469800" imgH="78732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2496"/>
                          <a:ext cx="296" cy="4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2335" name="Picture 4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200400" y="4095750"/>
            <a:ext cx="32162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Text Box 40"/>
          <p:cNvSpPr txBox="1">
            <a:spLocks noChangeArrowheads="1"/>
          </p:cNvSpPr>
          <p:nvPr/>
        </p:nvSpPr>
        <p:spPr bwMode="auto">
          <a:xfrm>
            <a:off x="152400" y="4572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Задача 1. </a:t>
            </a:r>
            <a:r>
              <a:rPr lang="ru-RU">
                <a:cs typeface="Times New Roman" pitchFamily="18" charset="0"/>
              </a:rPr>
              <a:t>В правильной шестиугольной призме </a:t>
            </a:r>
            <a:r>
              <a:rPr lang="en-US" i="1">
                <a:cs typeface="Times New Roman" pitchFamily="18" charset="0"/>
              </a:rPr>
              <a:t>A </a:t>
            </a:r>
            <a:r>
              <a:rPr lang="ru-RU">
                <a:cs typeface="Times New Roman" pitchFamily="18" charset="0"/>
              </a:rPr>
              <a:t>… </a:t>
            </a:r>
            <a:r>
              <a:rPr lang="en-US" i="1">
                <a:cs typeface="Times New Roman" pitchFamily="18" charset="0"/>
              </a:rPr>
              <a:t>F</a:t>
            </a:r>
            <a:r>
              <a:rPr lang="ru-RU" baseline="-30000">
                <a:cs typeface="Times New Roman" pitchFamily="18" charset="0"/>
              </a:rPr>
              <a:t>1</a:t>
            </a:r>
            <a:r>
              <a:rPr lang="ru-RU">
                <a:cs typeface="Times New Roman" pitchFamily="18" charset="0"/>
              </a:rPr>
              <a:t>, все ребра которой равны 1, найдите косинус угла  между прямыми </a:t>
            </a:r>
            <a:r>
              <a:rPr lang="en-US" i="1">
                <a:cs typeface="Times New Roman" pitchFamily="18" charset="0"/>
              </a:rPr>
              <a:t>AB</a:t>
            </a:r>
            <a:r>
              <a:rPr lang="ru-RU" baseline="-30000">
                <a:cs typeface="Times New Roman" pitchFamily="18" charset="0"/>
              </a:rPr>
              <a:t>1</a:t>
            </a:r>
            <a:r>
              <a:rPr lang="ru-RU">
                <a:cs typeface="Times New Roman" pitchFamily="18" charset="0"/>
              </a:rPr>
              <a:t> и </a:t>
            </a:r>
            <a:r>
              <a:rPr lang="en-US" i="1">
                <a:cs typeface="Times New Roman" pitchFamily="18" charset="0"/>
              </a:rPr>
              <a:t>BC</a:t>
            </a:r>
            <a:r>
              <a:rPr lang="ru-RU" baseline="-30000">
                <a:cs typeface="Times New Roman" pitchFamily="18" charset="0"/>
              </a:rPr>
              <a:t>1</a:t>
            </a:r>
            <a:r>
              <a:rPr lang="ru-RU">
                <a:cs typeface="Times New Roman" pitchFamily="18" charset="0"/>
              </a:rPr>
              <a:t>. </a:t>
            </a:r>
          </a:p>
        </p:txBody>
      </p:sp>
      <p:pic>
        <p:nvPicPr>
          <p:cNvPr id="3118" name="Picture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057400"/>
            <a:ext cx="31623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52400" y="304800"/>
            <a:ext cx="88392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cs typeface="Times New Roman" pitchFamily="18" charset="0"/>
              </a:rPr>
              <a:t>Решение</a:t>
            </a:r>
            <a:r>
              <a:rPr lang="ru-RU" b="1"/>
              <a:t> 1</a:t>
            </a:r>
            <a:r>
              <a:rPr lang="ru-RU" b="1">
                <a:cs typeface="Times New Roman" pitchFamily="18" charset="0"/>
              </a:rPr>
              <a:t>.</a:t>
            </a:r>
            <a:r>
              <a:rPr lang="ru-RU">
                <a:cs typeface="Times New Roman" pitchFamily="18" charset="0"/>
              </a:rPr>
              <a:t> Пусть </a:t>
            </a:r>
            <a:r>
              <a:rPr lang="en-US" i="1">
                <a:cs typeface="Times New Roman" pitchFamily="18" charset="0"/>
              </a:rPr>
              <a:t>O</a:t>
            </a:r>
            <a:r>
              <a:rPr lang="ru-RU" baseline="-30000">
                <a:cs typeface="Times New Roman" pitchFamily="18" charset="0"/>
              </a:rPr>
              <a:t>1</a:t>
            </a:r>
            <a:r>
              <a:rPr lang="ru-RU">
                <a:cs typeface="Times New Roman" pitchFamily="18" charset="0"/>
              </a:rPr>
              <a:t> – центр правильного шестиугольника </a:t>
            </a:r>
            <a:r>
              <a:rPr lang="en-US" i="1">
                <a:cs typeface="Times New Roman" pitchFamily="18" charset="0"/>
              </a:rPr>
              <a:t>A</a:t>
            </a:r>
            <a:r>
              <a:rPr lang="ru-RU" baseline="-30000">
                <a:cs typeface="Times New Roman" pitchFamily="18" charset="0"/>
              </a:rPr>
              <a:t>1</a:t>
            </a:r>
            <a:r>
              <a:rPr lang="ru-RU">
                <a:cs typeface="Times New Roman" pitchFamily="18" charset="0"/>
              </a:rPr>
              <a:t>…</a:t>
            </a:r>
            <a:r>
              <a:rPr lang="en-US" i="1">
                <a:cs typeface="Times New Roman" pitchFamily="18" charset="0"/>
              </a:rPr>
              <a:t>F</a:t>
            </a:r>
            <a:r>
              <a:rPr lang="ru-RU" baseline="-30000">
                <a:cs typeface="Times New Roman" pitchFamily="18" charset="0"/>
              </a:rPr>
              <a:t>1</a:t>
            </a:r>
            <a:r>
              <a:rPr lang="ru-RU">
                <a:cs typeface="Times New Roman" pitchFamily="18" charset="0"/>
              </a:rPr>
              <a:t>. Тогда прямая </a:t>
            </a:r>
            <a:r>
              <a:rPr lang="en-US" i="1">
                <a:cs typeface="Times New Roman" pitchFamily="18" charset="0"/>
              </a:rPr>
              <a:t>AO</a:t>
            </a:r>
            <a:r>
              <a:rPr lang="ru-RU" baseline="-30000">
                <a:cs typeface="Times New Roman" pitchFamily="18" charset="0"/>
              </a:rPr>
              <a:t>1</a:t>
            </a:r>
            <a:r>
              <a:rPr lang="ru-RU">
                <a:cs typeface="Times New Roman" pitchFamily="18" charset="0"/>
              </a:rPr>
              <a:t> параллельна прямой </a:t>
            </a:r>
            <a:r>
              <a:rPr lang="en-US" i="1">
                <a:cs typeface="Times New Roman" pitchFamily="18" charset="0"/>
              </a:rPr>
              <a:t>BC</a:t>
            </a:r>
            <a:r>
              <a:rPr lang="ru-RU" baseline="-30000">
                <a:cs typeface="Times New Roman" pitchFamily="18" charset="0"/>
              </a:rPr>
              <a:t>1</a:t>
            </a:r>
            <a:r>
              <a:rPr lang="ru-RU">
                <a:cs typeface="Times New Roman" pitchFamily="18" charset="0"/>
              </a:rPr>
              <a:t>, и искомый угол  </a:t>
            </a:r>
            <a:r>
              <a:rPr lang="ru-RU"/>
              <a:t>   </a:t>
            </a:r>
            <a:r>
              <a:rPr lang="ru-RU">
                <a:cs typeface="Times New Roman" pitchFamily="18" charset="0"/>
              </a:rPr>
              <a:t>между прямыми </a:t>
            </a:r>
            <a:r>
              <a:rPr lang="en-US" i="1">
                <a:cs typeface="Times New Roman" pitchFamily="18" charset="0"/>
              </a:rPr>
              <a:t>AB</a:t>
            </a:r>
            <a:r>
              <a:rPr lang="ru-RU" baseline="-30000">
                <a:cs typeface="Times New Roman" pitchFamily="18" charset="0"/>
              </a:rPr>
              <a:t>1</a:t>
            </a:r>
            <a:r>
              <a:rPr lang="ru-RU">
                <a:cs typeface="Times New Roman" pitchFamily="18" charset="0"/>
              </a:rPr>
              <a:t> и </a:t>
            </a:r>
            <a:r>
              <a:rPr lang="en-US" i="1">
                <a:cs typeface="Times New Roman" pitchFamily="18" charset="0"/>
              </a:rPr>
              <a:t>BC</a:t>
            </a:r>
            <a:r>
              <a:rPr lang="ru-RU" baseline="-30000">
                <a:cs typeface="Times New Roman" pitchFamily="18" charset="0"/>
              </a:rPr>
              <a:t>1</a:t>
            </a:r>
            <a:r>
              <a:rPr lang="ru-RU">
                <a:cs typeface="Times New Roman" pitchFamily="18" charset="0"/>
              </a:rPr>
              <a:t>  равен углу </a:t>
            </a:r>
            <a:r>
              <a:rPr lang="en-US" i="1">
                <a:cs typeface="Times New Roman" pitchFamily="18" charset="0"/>
              </a:rPr>
              <a:t>B</a:t>
            </a:r>
            <a:r>
              <a:rPr lang="ru-RU" baseline="-30000">
                <a:cs typeface="Times New Roman" pitchFamily="18" charset="0"/>
              </a:rPr>
              <a:t>1</a:t>
            </a:r>
            <a:r>
              <a:rPr lang="en-US" i="1">
                <a:cs typeface="Times New Roman" pitchFamily="18" charset="0"/>
              </a:rPr>
              <a:t>AO</a:t>
            </a:r>
            <a:r>
              <a:rPr lang="ru-RU" baseline="-30000">
                <a:cs typeface="Times New Roman" pitchFamily="18" charset="0"/>
              </a:rPr>
              <a:t>1</a:t>
            </a:r>
            <a:r>
              <a:rPr lang="ru-RU">
                <a:cs typeface="Times New Roman" pitchFamily="18" charset="0"/>
              </a:rPr>
              <a:t>. В равнобедренном треугольнике </a:t>
            </a:r>
            <a:r>
              <a:rPr lang="en-US" i="1">
                <a:cs typeface="Times New Roman" pitchFamily="18" charset="0"/>
              </a:rPr>
              <a:t>B</a:t>
            </a:r>
            <a:r>
              <a:rPr lang="ru-RU" baseline="-30000">
                <a:cs typeface="Times New Roman" pitchFamily="18" charset="0"/>
              </a:rPr>
              <a:t>1</a:t>
            </a:r>
            <a:r>
              <a:rPr lang="en-US" i="1">
                <a:cs typeface="Times New Roman" pitchFamily="18" charset="0"/>
              </a:rPr>
              <a:t>AO</a:t>
            </a:r>
            <a:r>
              <a:rPr lang="ru-RU" baseline="-30000">
                <a:cs typeface="Times New Roman" pitchFamily="18" charset="0"/>
              </a:rPr>
              <a:t>1</a:t>
            </a:r>
            <a:r>
              <a:rPr lang="ru-RU">
                <a:cs typeface="Times New Roman" pitchFamily="18" charset="0"/>
              </a:rPr>
              <a:t> имеем: </a:t>
            </a:r>
            <a:r>
              <a:rPr lang="en-US" i="1">
                <a:cs typeface="Times New Roman" pitchFamily="18" charset="0"/>
              </a:rPr>
              <a:t>O</a:t>
            </a:r>
            <a:r>
              <a:rPr lang="ru-RU" baseline="-30000">
                <a:cs typeface="Times New Roman" pitchFamily="18" charset="0"/>
              </a:rPr>
              <a:t>1</a:t>
            </a:r>
            <a:r>
              <a:rPr lang="en-US" i="1">
                <a:cs typeface="Times New Roman" pitchFamily="18" charset="0"/>
              </a:rPr>
              <a:t>B</a:t>
            </a:r>
            <a:r>
              <a:rPr lang="ru-RU" baseline="-30000">
                <a:cs typeface="Times New Roman" pitchFamily="18" charset="0"/>
              </a:rPr>
              <a:t>1</a:t>
            </a:r>
            <a:r>
              <a:rPr lang="ru-RU" baseline="-30000"/>
              <a:t> </a:t>
            </a:r>
            <a:r>
              <a:rPr lang="ru-RU">
                <a:cs typeface="Times New Roman" pitchFamily="18" charset="0"/>
              </a:rPr>
              <a:t>=</a:t>
            </a:r>
            <a:r>
              <a:rPr lang="ru-RU"/>
              <a:t> </a:t>
            </a:r>
            <a:r>
              <a:rPr lang="ru-RU">
                <a:cs typeface="Times New Roman" pitchFamily="18" charset="0"/>
              </a:rPr>
              <a:t>1; </a:t>
            </a:r>
            <a:r>
              <a:rPr lang="en-US" i="1">
                <a:cs typeface="Times New Roman" pitchFamily="18" charset="0"/>
              </a:rPr>
              <a:t>AB</a:t>
            </a:r>
            <a:r>
              <a:rPr lang="ru-RU" baseline="-30000">
                <a:cs typeface="Times New Roman" pitchFamily="18" charset="0"/>
              </a:rPr>
              <a:t>1</a:t>
            </a:r>
            <a:r>
              <a:rPr lang="ru-RU">
                <a:cs typeface="Times New Roman" pitchFamily="18" charset="0"/>
              </a:rPr>
              <a:t>=</a:t>
            </a:r>
            <a:r>
              <a:rPr lang="en-US" i="1">
                <a:cs typeface="Times New Roman" pitchFamily="18" charset="0"/>
              </a:rPr>
              <a:t>AO</a:t>
            </a:r>
            <a:r>
              <a:rPr lang="ru-RU" baseline="-30000">
                <a:cs typeface="Times New Roman" pitchFamily="18" charset="0"/>
              </a:rPr>
              <a:t>1</a:t>
            </a:r>
            <a:r>
              <a:rPr lang="ru-RU">
                <a:cs typeface="Times New Roman" pitchFamily="18" charset="0"/>
              </a:rPr>
              <a:t>= </a:t>
            </a:r>
            <a:r>
              <a:rPr lang="ru-RU"/>
              <a:t> </a:t>
            </a:r>
          </a:p>
          <a:p>
            <a:pPr>
              <a:spcBef>
                <a:spcPct val="50000"/>
              </a:spcBef>
            </a:pPr>
            <a:r>
              <a:rPr lang="ru-RU"/>
              <a:t>	. </a:t>
            </a:r>
            <a:r>
              <a:rPr lang="ru-RU">
                <a:cs typeface="Times New Roman" pitchFamily="18" charset="0"/>
              </a:rPr>
              <a:t>Применяя теорему косинусов, получим </a:t>
            </a:r>
            <a:r>
              <a:rPr lang="ru-RU"/>
              <a:t>                .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667000"/>
            <a:ext cx="31623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6300192" y="620688"/>
          <a:ext cx="215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Equation" r:id="rId4" imgW="215640" imgH="266400" progId="">
                  <p:embed/>
                </p:oleObj>
              </mc:Choice>
              <mc:Fallback>
                <p:oleObj name="Equation" r:id="rId4" imgW="215640" imgH="266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620688"/>
                        <a:ext cx="2159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1835696" y="1124744"/>
          <a:ext cx="419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6" imgW="419040" imgH="380880" progId="">
                  <p:embed/>
                </p:oleObj>
              </mc:Choice>
              <mc:Fallback>
                <p:oleObj name="Equation" r:id="rId6" imgW="419040" imgH="3808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124744"/>
                        <a:ext cx="4191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/>
        </p:nvGraphicFramePr>
        <p:xfrm>
          <a:off x="6553200" y="1828800"/>
          <a:ext cx="1155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Equation" r:id="rId8" imgW="1155600" imgH="723600" progId="">
                  <p:embed/>
                </p:oleObj>
              </mc:Choice>
              <mc:Fallback>
                <p:oleObj name="Equation" r:id="rId8" imgW="1155600" imgH="723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828800"/>
                        <a:ext cx="11557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/>
              <a:t>В 1.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b="1" dirty="0" smtClean="0"/>
              <a:t>С.А. купил американский автомобиль, на спидометре которого скорость измеряется в милях в час. Американская миля равна 1609 м. Какова скорость автомобиля в километрах в час, если спидометр показывает 42 мили в час</a:t>
            </a:r>
            <a:r>
              <a:rPr lang="en-US" b="1" dirty="0" smtClean="0"/>
              <a:t>?</a:t>
            </a:r>
            <a:r>
              <a:rPr lang="ru-RU" b="1" dirty="0" smtClean="0"/>
              <a:t> Ответ округлите до целого числа.</a:t>
            </a:r>
          </a:p>
          <a:p>
            <a:pPr marL="457200" indent="-457200">
              <a:buAutoNum type="arabicPeriod"/>
            </a:pPr>
            <a:endParaRPr lang="ru-RU" b="1" dirty="0" smtClean="0"/>
          </a:p>
          <a:p>
            <a:pPr marL="457200" indent="-457200">
              <a:buNone/>
            </a:pPr>
            <a:r>
              <a:rPr lang="ru-RU" b="1" dirty="0" smtClean="0"/>
              <a:t>2. 1 киловатт-час электроэнергии стоит 3рубля 08 копеек. 1 ноября счётчик показывал 32544 к/час, а 1 декабря 32726 к/час. Сколько надо заплатить за ноябрь</a:t>
            </a:r>
            <a:r>
              <a:rPr lang="en-US" b="1" dirty="0" smtClean="0"/>
              <a:t>?</a:t>
            </a:r>
            <a:endParaRPr lang="ru-RU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3. В обменном пункте 1 украинская гривна стоит 3 рубля 70 копеек. Отдыхающие обменяли рубли на гривны и купили 3 кг помидоров по цене 4 гривны за 1 кг. Во сколько рублей обошлась им эта покупка</a:t>
            </a:r>
            <a:r>
              <a:rPr lang="en-US" b="1" dirty="0" smtClean="0"/>
              <a:t>?</a:t>
            </a:r>
            <a:r>
              <a:rPr lang="ru-RU" b="1" dirty="0" smtClean="0"/>
              <a:t> Ответ округлите до целого числа.</a:t>
            </a:r>
          </a:p>
          <a:p>
            <a:pPr>
              <a:buNone/>
            </a:pPr>
            <a:r>
              <a:rPr lang="ru-RU" b="1" dirty="0" smtClean="0"/>
              <a:t>4. Клиент взял в банке кредит 48000 рублей под 14% годовых. Он должен погашать кредит, внося в банк ежемесячно одинаковую сумму денег, с тем чтобы через год выплатить всю сумму, взятую в кредит, вместе с процентами. Сколько рублей он должен вносить в банк ежемесячно</a:t>
            </a:r>
            <a:r>
              <a:rPr lang="en-US" b="1" dirty="0" smtClean="0"/>
              <a:t>?</a:t>
            </a:r>
            <a:endParaRPr lang="ru-RU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5. Среди 40000 жителей города 60% не интересуются футболом. Среди футбольных болельщиков 80% смотрело по телевизору финал Лиги чемпионов. Сколько жителей города смотрело этот матч</a:t>
            </a:r>
            <a:r>
              <a:rPr lang="en-US" b="1" dirty="0" smtClean="0"/>
              <a:t>?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6. В июне 1 кг помидоров стоил 80 рублей. В июле цена понизилась на 40%, а в августе ещё на 50%. Сколько рублей стоил 1 кг в августе</a:t>
            </a:r>
            <a:r>
              <a:rPr lang="en-US" b="1" dirty="0" smtClean="0"/>
              <a:t>?</a:t>
            </a:r>
            <a:endParaRPr lang="ru-RU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smtClean="0"/>
              <a:t>7</a:t>
            </a:r>
            <a:r>
              <a:rPr lang="ru-RU" sz="2800" b="1" dirty="0" smtClean="0"/>
              <a:t>. Чтобы связать свитер нужно 800 </a:t>
            </a:r>
            <a:r>
              <a:rPr lang="ru-RU" sz="2800" b="1" dirty="0" err="1" smtClean="0"/>
              <a:t>гр</a:t>
            </a:r>
            <a:r>
              <a:rPr lang="ru-RU" sz="2800" b="1" dirty="0" smtClean="0"/>
              <a:t> шерсти синего цвета. Можно купить синюю пряжу по 60 рублей за 100 </a:t>
            </a:r>
            <a:r>
              <a:rPr lang="ru-RU" sz="2800" b="1" dirty="0" err="1" smtClean="0"/>
              <a:t>гр</a:t>
            </a:r>
            <a:r>
              <a:rPr lang="ru-RU" sz="2800" b="1" dirty="0" smtClean="0"/>
              <a:t>, а можно купить неокрашенную по цене 50 рублей за 100 </a:t>
            </a:r>
            <a:r>
              <a:rPr lang="ru-RU" sz="2800" b="1" dirty="0" err="1" smtClean="0"/>
              <a:t>гр</a:t>
            </a:r>
            <a:r>
              <a:rPr lang="ru-RU" sz="2800" b="1" dirty="0" smtClean="0"/>
              <a:t> и окрасить её. Один пакетик краски стоит 50 рублей и рассчитан на 400 </a:t>
            </a:r>
            <a:r>
              <a:rPr lang="ru-RU" sz="2800" b="1" dirty="0" err="1" smtClean="0"/>
              <a:t>гр</a:t>
            </a:r>
            <a:r>
              <a:rPr lang="ru-RU" sz="2800" b="1" dirty="0" smtClean="0"/>
              <a:t> пряжи. Какой вариант дешевле</a:t>
            </a:r>
            <a:r>
              <a:rPr lang="en-US" sz="2800" b="1" dirty="0" smtClean="0"/>
              <a:t>?</a:t>
            </a:r>
            <a:r>
              <a:rPr lang="ru-RU" sz="2800" b="1" dirty="0" smtClean="0"/>
              <a:t> В ответе сколько рублей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ru-RU" dirty="0" smtClean="0"/>
              <a:t>1. </a:t>
            </a:r>
            <a:r>
              <a:rPr lang="ru-RU" b="1" dirty="0" smtClean="0"/>
              <a:t>В детском саду на каждого ребёнка полагается 40 </a:t>
            </a:r>
            <a:r>
              <a:rPr lang="ru-RU" b="1" dirty="0" err="1" smtClean="0"/>
              <a:t>гр</a:t>
            </a:r>
            <a:r>
              <a:rPr lang="ru-RU" b="1" dirty="0" smtClean="0"/>
              <a:t> сахара в день. В саду 121 ребёнок. Сколько килограммовых упаковок сахара понадобится  на 7 дней</a:t>
            </a:r>
            <a:r>
              <a:rPr lang="en-US" b="1" dirty="0" smtClean="0"/>
              <a:t>?</a:t>
            </a:r>
            <a:endParaRPr lang="ru-RU" b="1" dirty="0" smtClean="0"/>
          </a:p>
          <a:p>
            <a:pPr marL="457200" indent="-457200">
              <a:buNone/>
            </a:pPr>
            <a:r>
              <a:rPr lang="ru-RU" b="1" dirty="0" smtClean="0"/>
              <a:t>2. Больному прописано лекарство, которое нужно пить по 0,5 г 3 раза в день в течение 14 дней. В одной упаковке 20 таблеток по 0,5 г. Какое наименьшее количество упаковок надо</a:t>
            </a:r>
            <a:r>
              <a:rPr lang="en-US" b="1" dirty="0" smtClean="0"/>
              <a:t>?</a:t>
            </a:r>
            <a:endParaRPr lang="ru-RU" b="1" dirty="0" smtClean="0"/>
          </a:p>
          <a:p>
            <a:pPr marL="457200" indent="-457200">
              <a:buNone/>
            </a:pPr>
            <a:r>
              <a:rPr lang="ru-RU" b="1" dirty="0" smtClean="0"/>
              <a:t>3. Даша отправила </a:t>
            </a:r>
            <a:r>
              <a:rPr lang="en-US" b="1" dirty="0" smtClean="0"/>
              <a:t>SMS-</a:t>
            </a:r>
            <a:r>
              <a:rPr lang="ru-RU" b="1" dirty="0" smtClean="0"/>
              <a:t> сообщения своим 16 друзьям. Стоимость 1 сообщения 1 рубль 30 копеек. Перед отправкой на счёте оставалось 30 рублей. </a:t>
            </a:r>
            <a:r>
              <a:rPr lang="ru-RU" b="1" dirty="0" err="1" smtClean="0"/>
              <a:t>Ск</a:t>
            </a:r>
            <a:r>
              <a:rPr lang="ru-RU" b="1" dirty="0" smtClean="0"/>
              <a:t> рублей останется</a:t>
            </a:r>
            <a:r>
              <a:rPr lang="en-US" b="1" dirty="0" smtClean="0"/>
              <a:t>…?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</a:t>
            </a:r>
            <a:r>
              <a:rPr lang="ru-RU" dirty="0" smtClean="0"/>
              <a:t> </a:t>
            </a:r>
            <a:r>
              <a:rPr lang="ru-RU" sz="3600" b="1" dirty="0" smtClean="0"/>
              <a:t>В правильной треугольной пирамиде </a:t>
            </a:r>
            <a:r>
              <a:rPr lang="en-US" sz="3600" b="1" dirty="0" smtClean="0"/>
              <a:t>SABC</a:t>
            </a:r>
            <a:r>
              <a:rPr lang="ru-RU" sz="3600" b="1" dirty="0" smtClean="0"/>
              <a:t> медианы треугольника АВС пересекаются в точке О. Площадь треугольника АВС равна 4, объём пирамиды равен 6. Найти </a:t>
            </a:r>
            <a:r>
              <a:rPr lang="en-US" sz="3600" b="1" dirty="0" smtClean="0"/>
              <a:t>SO.</a:t>
            </a:r>
            <a:endParaRPr lang="ru-RU" sz="36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4</a:t>
            </a:r>
            <a:r>
              <a:rPr lang="ru-RU" b="1" dirty="0" smtClean="0"/>
              <a:t>. Магазин закупает учебники по оптовой цене 110 рублей за штуку и продаёт с наценкой 30%. Какое наибольшее число таких учебников можно купить на 1200 рублей</a:t>
            </a:r>
            <a:r>
              <a:rPr lang="en-US" b="1" dirty="0" smtClean="0"/>
              <a:t>?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5. Рубашка стоила 440 рублей. После снижения цены она стала стоить 396 рублей. На сколько процентов была снижена цена</a:t>
            </a:r>
            <a:r>
              <a:rPr lang="en-US" b="1" dirty="0" smtClean="0"/>
              <a:t>?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6. Пирожок стоит 12 рублей. При покупке более 30 пирожков скидка 5% от стоимости всей покупки. Купили 40 пирожков. Сколько заплатили за покупку</a:t>
            </a:r>
            <a:r>
              <a:rPr lang="en-US" b="1" dirty="0" smtClean="0"/>
              <a:t>?</a:t>
            </a:r>
            <a:endParaRPr lang="ru-RU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/>
              <a:t>В - 13</a:t>
            </a:r>
            <a:endParaRPr lang="ru-RU" sz="7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ru-RU" b="1" dirty="0" smtClean="0"/>
                  <a:t>1. Зависимость температуры от времени для нагревательного элемента была получена экспериментально и на исследуемом интервале температур даётся выражением</a:t>
                </a:r>
                <a:r>
                  <a:rPr lang="en-US" b="1" dirty="0" smtClean="0"/>
                  <a:t> T(t)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 smtClean="0"/>
                  <a:t> + at + 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b="1" i="0" smtClean="0">
                        <a:latin typeface="Cambria Math"/>
                      </a:rPr>
                      <m:t>, где </m:t>
                    </m:r>
                    <m:sSub>
                      <m:sSubPr>
                        <m:ctrlPr>
                          <a:rPr lang="ru-RU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 smtClean="0">
                            <a:latin typeface="Cambria Math"/>
                          </a:rPr>
                          <m:t>Т</m:t>
                        </m:r>
                      </m:e>
                      <m:sub>
                        <m:r>
                          <a:rPr lang="ru-RU" b="1" i="1" smtClean="0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ru-RU" b="1" dirty="0" smtClean="0"/>
                  <a:t> = 520 К, а = 22К/мин, </a:t>
                </a:r>
                <a:r>
                  <a:rPr lang="en-US" b="1" dirty="0" smtClean="0"/>
                  <a:t>b = - 0,2</a:t>
                </a:r>
                <a:r>
                  <a:rPr lang="ru-RU" b="1" dirty="0" smtClean="0"/>
                  <a:t>К/мин. Известно, что при нагревании выше 1000К прибор может испортиться, поэтому его нужно отключать. Определите, через какое наибольшее время </a:t>
                </a:r>
                <a:r>
                  <a:rPr lang="ru-RU" sz="2800" b="1" dirty="0" smtClean="0"/>
                  <a:t>после начала работы нужно отключить прибор.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27" t="-10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0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2</a:t>
                </a:r>
                <a:r>
                  <a:rPr lang="ru-RU" b="1" dirty="0" smtClean="0"/>
                  <a:t>. </a:t>
                </a:r>
                <a:r>
                  <a:rPr lang="ru-RU" sz="2000" b="1" dirty="0" smtClean="0"/>
                  <a:t>При вращении ведёрка с водой на верёвке в вертикальной плоскости сила давления воды на дно не остаётся постоянной: она максимальна в нижней точке и минимальна в верхней. Вода не будет выливаться, если сила давления на дно будет положительной  во всех точках траектории. В верхней точке сила давления равна </a:t>
                </a:r>
                <a:r>
                  <a:rPr lang="en-US" sz="2000" b="1" dirty="0" smtClean="0"/>
                  <a:t>P = m(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𝑳</m:t>
                        </m:r>
                      </m:den>
                    </m:f>
                  </m:oMath>
                </a14:m>
                <a:r>
                  <a:rPr lang="en-US" sz="2000" b="1" dirty="0" smtClean="0"/>
                  <a:t> - g) , </a:t>
                </a:r>
                <a:r>
                  <a:rPr lang="ru-RU" sz="2000" b="1" dirty="0" smtClean="0"/>
                  <a:t>где  </a:t>
                </a:r>
                <a:r>
                  <a:rPr lang="en-US" sz="2000" b="1" dirty="0" smtClean="0"/>
                  <a:t>m – </a:t>
                </a:r>
                <a:r>
                  <a:rPr lang="ru-RU" sz="2000" b="1" dirty="0" smtClean="0"/>
                  <a:t>масса воды в кг,</a:t>
                </a:r>
                <a:r>
                  <a:rPr lang="en-US" sz="2000" b="1" dirty="0" smtClean="0"/>
                  <a:t>v</a:t>
                </a:r>
                <a:r>
                  <a:rPr lang="ru-RU" sz="2000" b="1" dirty="0" smtClean="0"/>
                  <a:t> – скорость движения ведёрка в м/с, </a:t>
                </a:r>
                <a:r>
                  <a:rPr lang="en-US" sz="2000" b="1" dirty="0" smtClean="0"/>
                  <a:t>L – </a:t>
                </a:r>
                <a:r>
                  <a:rPr lang="ru-RU" sz="2000" b="1" dirty="0" smtClean="0"/>
                  <a:t>длина верёвки в метрах, </a:t>
                </a:r>
                <a:r>
                  <a:rPr lang="en-US" sz="2000" b="1" dirty="0" smtClean="0"/>
                  <a:t>g =10 </a:t>
                </a:r>
                <a:r>
                  <a:rPr lang="ru-RU" sz="2000" b="1" dirty="0" smtClean="0"/>
                  <a:t>м/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 smtClean="0">
                            <a:latin typeface="Cambria Math"/>
                          </a:rPr>
                          <m:t>с</m:t>
                        </m:r>
                      </m:e>
                      <m:sup>
                        <m:r>
                          <a:rPr lang="ru-RU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000" b="1" dirty="0" smtClean="0"/>
                  <a:t> - ускорение свободного падения. С какой минимальной скоростью надо вращать ведёрко, чтобы вода не выливалась из него, если длина верёвки равна 0,4 м?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24" t="-1001" r="-17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134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3. </a:t>
                </a:r>
                <a:r>
                  <a:rPr lang="ru-RU" sz="2800" dirty="0" smtClean="0"/>
                  <a:t>Мяч бросили под острым углом </a:t>
                </a:r>
                <a14:m>
                  <m:oMath xmlns:m="http://schemas.openxmlformats.org/officeDocument/2006/math">
                    <m:r>
                      <a:rPr lang="ru-RU" sz="28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sz="2800" dirty="0" smtClean="0"/>
                  <a:t> к плоскости горизонта. Время полёта мяча(в секундах) определяется по формуле </a:t>
                </a:r>
                <a:r>
                  <a:rPr lang="en-US" sz="2800" dirty="0" smtClean="0"/>
                  <a:t>t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𝑠𝑖𝑛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sz="2800" dirty="0" smtClean="0"/>
                  <a:t> При каком наименьшем значении угла </a:t>
                </a:r>
                <a14:m>
                  <m:oMath xmlns:m="http://schemas.openxmlformats.org/officeDocument/2006/math">
                    <m:r>
                      <a:rPr lang="ru-RU" sz="28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ru-RU" sz="2800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ru-RU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sz="2800" b="0" i="1" smtClean="0">
                            <a:latin typeface="Cambria Math"/>
                            <a:ea typeface="Cambria Math"/>
                          </a:rPr>
                          <m:t> градусах</m:t>
                        </m:r>
                      </m:e>
                    </m:d>
                    <m:r>
                      <a:rPr lang="ru-RU" sz="2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2800" dirty="0" smtClean="0"/>
                  <a:t>время полёта будет не меньше 1,7 с, если мяч бросают с начальной скоростью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/>
                  <a:t> = 17 </a:t>
                </a:r>
                <a:r>
                  <a:rPr lang="ru-RU" sz="2800" dirty="0" smtClean="0"/>
                  <a:t>м/с? 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g=10 </a:t>
                </a:r>
                <a:r>
                  <a:rPr lang="ru-RU" sz="2800" dirty="0" smtClean="0"/>
                  <a:t>м/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с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/>
                  <a:t>.</a:t>
                </a:r>
                <a:endParaRPr lang="ru-RU" sz="2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27" t="-12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975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4.</a:t>
                </a:r>
                <a:r>
                  <a:rPr lang="ru-RU" sz="2000" b="1" dirty="0" smtClean="0"/>
                  <a:t>Находящийся в воде водолазный колокол, содержащий </a:t>
                </a:r>
                <a:r>
                  <a:rPr lang="en-US" sz="2000" b="1" dirty="0" smtClean="0"/>
                  <a:t>v =2</a:t>
                </a:r>
                <a:r>
                  <a:rPr lang="ru-RU" sz="2000" b="1" dirty="0" smtClean="0"/>
                  <a:t> моля воздуха при давлении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 smtClean="0"/>
                  <a:t> = 1,5 </a:t>
                </a:r>
                <a:r>
                  <a:rPr lang="ru-RU" sz="2000" b="1" dirty="0" smtClean="0"/>
                  <a:t>атмосферы, медленно опускают на дно водоёма. При этом происходит изотермическое сжатие воздуха. Работа, совершаемая при сжатии воздуха, определяется выражением </a:t>
                </a:r>
                <a:r>
                  <a:rPr lang="en-US" sz="2000" b="1" dirty="0" smtClean="0"/>
                  <a:t>A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𝒗𝑻</m:t>
                    </m:r>
                    <m:sSub>
                      <m:sSub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𝒍𝒐𝒈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  <m:f>
                      <m:f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b="1" dirty="0" smtClean="0"/>
                  <a:t> (</a:t>
                </a:r>
                <a:r>
                  <a:rPr lang="ru-RU" sz="2000" b="1" dirty="0" smtClean="0"/>
                  <a:t>Дж), где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latin typeface="Cambria Math"/>
                        <a:ea typeface="Cambria Math"/>
                      </a:rPr>
                      <m:t>𝜶</m:t>
                    </m:r>
                    <m:r>
                      <a:rPr lang="ru-RU" sz="20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000" b="1" i="1" smtClean="0">
                        <a:latin typeface="Cambria Math"/>
                        <a:ea typeface="Cambria Math"/>
                      </a:rPr>
                      <m:t>𝟓</m:t>
                    </m:r>
                    <m:r>
                      <a:rPr lang="ru-RU" sz="20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ru-RU" sz="2000" b="1" i="1" smtClean="0">
                        <a:latin typeface="Cambria Math"/>
                        <a:ea typeface="Cambria Math"/>
                      </a:rPr>
                      <m:t>𝟕𝟓</m:t>
                    </m:r>
                    <m:r>
                      <a:rPr lang="ru-RU" sz="2000" b="1" i="1" smtClean="0">
                        <a:latin typeface="Cambria Math"/>
                        <a:ea typeface="Cambria Math"/>
                      </a:rPr>
                      <m:t> −постоянная. </m:t>
                    </m:r>
                  </m:oMath>
                </a14:m>
                <a:r>
                  <a:rPr lang="en-US" sz="2000" b="1" dirty="0" smtClean="0"/>
                  <a:t>T = 300 K –</a:t>
                </a:r>
                <a:r>
                  <a:rPr lang="ru-RU" sz="2000" b="1" dirty="0" smtClean="0"/>
                  <a:t>температура воздуха,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/>
                          </a:rPr>
                          <m:t> −</m:t>
                        </m:r>
                      </m:sub>
                    </m:sSub>
                  </m:oMath>
                </a14:m>
                <a:r>
                  <a:rPr lang="ru-RU" sz="2000" b="1" dirty="0" smtClean="0"/>
                  <a:t>начальное давление, 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 smtClean="0"/>
                  <a:t> - </a:t>
                </a:r>
                <a:r>
                  <a:rPr lang="ru-RU" sz="2000" b="1" dirty="0" smtClean="0"/>
                  <a:t>конечное давление воздуха в колоколе. До какого наибольшего давления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000" b="1" dirty="0" smtClean="0"/>
                  <a:t> можно сжать воздух в колоколе. Если при сжатии воздуха совершается работа не более чем 6900 Дж?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27" t="-1001" r="-13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806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ru-RU" dirty="0" smtClean="0"/>
                  <a:t>5. </a:t>
                </a:r>
                <a:r>
                  <a:rPr lang="ru-RU" sz="3200" b="1" dirty="0" smtClean="0"/>
                  <a:t>В боковой стенке цилиндрического бака вблизи дна закреплён кран. После его открытия вода начинает вытекать из бака, при этом высота столба воды в нём меняется по закону </a:t>
                </a:r>
                <a:r>
                  <a:rPr lang="en-US" sz="3200" b="1" dirty="0" smtClean="0"/>
                  <a:t>H(t) = 5 – 1,6t + 0,128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32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/>
                  <a:t>, </a:t>
                </a:r>
                <a:r>
                  <a:rPr lang="ru-RU" sz="3200" b="1" dirty="0" smtClean="0"/>
                  <a:t>где </a:t>
                </a:r>
                <a:r>
                  <a:rPr lang="en-US" sz="3200" b="1" dirty="0" smtClean="0"/>
                  <a:t>t – </a:t>
                </a:r>
                <a:r>
                  <a:rPr lang="ru-RU" sz="3200" b="1" dirty="0" smtClean="0"/>
                  <a:t>время в минутах. В течение какого времени вода будет вытекать из бака?</a:t>
                </a:r>
                <a:endParaRPr lang="ru-RU" sz="3200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245" t="-1627" r="-31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457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4. </a:t>
            </a:r>
            <a:r>
              <a:rPr lang="ru-RU" sz="2800" b="1" dirty="0" smtClean="0"/>
              <a:t>В сосуд, имеющий форму правильной треугольной призмы, налили 1900 куб.м. и погрузили в воду деталь. Уровень воды поднялся с 20 см до 22 см. Найти объём детали.</a:t>
            </a:r>
          </a:p>
          <a:p>
            <a:pPr>
              <a:buNone/>
            </a:pPr>
            <a:r>
              <a:rPr lang="ru-RU" sz="2800" b="1" dirty="0" smtClean="0"/>
              <a:t>5. В основании прямой призмы лежит квадрат со стороной 9. Боковые рёбра 1\</a:t>
            </a:r>
            <a:r>
              <a:rPr lang="el-GR" sz="2800" b="1" dirty="0" smtClean="0">
                <a:latin typeface="Corbel"/>
              </a:rPr>
              <a:t>π</a:t>
            </a:r>
            <a:r>
              <a:rPr lang="ru-RU" sz="2800" b="1" dirty="0" smtClean="0">
                <a:latin typeface="Corbel"/>
              </a:rPr>
              <a:t>. Найти объём цилиндра , описанного около призмы.</a:t>
            </a:r>
            <a:endParaRPr lang="ru-RU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6. </a:t>
            </a:r>
            <a:r>
              <a:rPr lang="ru-RU" sz="2800" b="1" dirty="0" smtClean="0"/>
              <a:t>Диагональ куба равна 3. Найти площадь его поверхности.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7. Три ребра прямоугольного параллелепипеда, выходящий из одной вершины равны 4, 6, 9. Найти ребро равновеликого куба.</a:t>
            </a:r>
          </a:p>
          <a:p>
            <a:pPr>
              <a:buNone/>
            </a:pPr>
            <a:r>
              <a:rPr lang="ru-RU" sz="2800" b="1" dirty="0" smtClean="0"/>
              <a:t>8. Найти объём правильной шестиугольной пирамиды , сторона основания которой равны 1, а боковые рёбра </a:t>
            </a:r>
            <a:r>
              <a:rPr lang="ru-RU" sz="2800" b="1" dirty="0" smtClean="0">
                <a:latin typeface="Corbel"/>
              </a:rPr>
              <a:t>√3.</a:t>
            </a:r>
            <a:endParaRPr lang="ru-RU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9</a:t>
            </a:r>
            <a:r>
              <a:rPr lang="ru-RU" sz="2800" b="1" dirty="0" smtClean="0"/>
              <a:t>. Прямая призма, в основании ромб </a:t>
            </a:r>
            <a:r>
              <a:rPr lang="en-US" sz="2800" b="1" dirty="0" smtClean="0"/>
              <a:t>ABCD</a:t>
            </a:r>
            <a:r>
              <a:rPr lang="ru-RU" sz="2800" b="1" dirty="0" smtClean="0"/>
              <a:t> с острым углом</a:t>
            </a:r>
            <a:r>
              <a:rPr lang="en-US" sz="2800" b="1" dirty="0" smtClean="0"/>
              <a:t> B</a:t>
            </a:r>
            <a:r>
              <a:rPr lang="ru-RU" sz="2800" b="1" dirty="0" smtClean="0"/>
              <a:t> 30 градусов. Сторона ромба равна высоте призмы. </a:t>
            </a:r>
            <a:r>
              <a:rPr lang="en-US" sz="2800" b="1" dirty="0" smtClean="0"/>
              <a:t>F</a:t>
            </a:r>
            <a:r>
              <a:rPr lang="ru-RU" sz="2800" b="1" dirty="0" smtClean="0"/>
              <a:t> середина ВВ</a:t>
            </a:r>
            <a:r>
              <a:rPr lang="ru-RU" sz="2800" b="1" dirty="0" smtClean="0">
                <a:latin typeface="Corbel"/>
              </a:rPr>
              <a:t>₁ , </a:t>
            </a:r>
            <a:r>
              <a:rPr lang="en-US" sz="2800" b="1" dirty="0" smtClean="0">
                <a:latin typeface="Corbel"/>
              </a:rPr>
              <a:t>M </a:t>
            </a:r>
            <a:r>
              <a:rPr lang="ru-RU" sz="2800" b="1" dirty="0" smtClean="0">
                <a:latin typeface="Corbel"/>
              </a:rPr>
              <a:t>середина СС₁. Найти угол между плоскостью основания и плоскостью, проходящей через А</a:t>
            </a:r>
            <a:r>
              <a:rPr lang="en-US" sz="2800" b="1" dirty="0" smtClean="0">
                <a:latin typeface="Corbel"/>
              </a:rPr>
              <a:t>D</a:t>
            </a:r>
            <a:r>
              <a:rPr lang="ru-RU" sz="2800" b="1" dirty="0" smtClean="0">
                <a:latin typeface="Corbel"/>
              </a:rPr>
              <a:t> и точки </a:t>
            </a:r>
            <a:r>
              <a:rPr lang="en-US" sz="2800" b="1" dirty="0" smtClean="0">
                <a:latin typeface="Corbel"/>
              </a:rPr>
              <a:t>F, M.</a:t>
            </a:r>
          </a:p>
          <a:p>
            <a:pPr>
              <a:buNone/>
            </a:pPr>
            <a:r>
              <a:rPr lang="en-US" sz="2800" b="1" dirty="0" smtClean="0">
                <a:latin typeface="Corbel"/>
              </a:rPr>
              <a:t>10. </a:t>
            </a:r>
            <a:r>
              <a:rPr lang="ru-RU" sz="2800" b="1" dirty="0" smtClean="0">
                <a:latin typeface="Corbel"/>
              </a:rPr>
              <a:t>В правильной шестиугольной призме АВ… все рёбра 2. Найти расстояние от В до прямой </a:t>
            </a:r>
            <a:r>
              <a:rPr lang="en-US" sz="2800" b="1" dirty="0" smtClean="0">
                <a:latin typeface="Corbel"/>
              </a:rPr>
              <a:t>A₁F₁.</a:t>
            </a:r>
            <a:endParaRPr lang="ru-RU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11</a:t>
            </a:r>
            <a:r>
              <a:rPr lang="ru-RU" dirty="0" smtClean="0"/>
              <a:t>. </a:t>
            </a:r>
            <a:r>
              <a:rPr lang="ru-RU" sz="3600" b="1" dirty="0" smtClean="0"/>
              <a:t>В правильной четырёхугольной призме АВ… сторона основания 2, а боковое ребро 3. Найти угол между прямыми АС</a:t>
            </a:r>
            <a:r>
              <a:rPr lang="ru-RU" sz="3600" b="1" dirty="0" smtClean="0">
                <a:latin typeface="Corbel"/>
              </a:rPr>
              <a:t>₁ и ВА₁.</a:t>
            </a:r>
            <a:endParaRPr lang="ru-RU" sz="3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b="1" dirty="0" smtClean="0"/>
                  <a:t>1. В правильной треугольной призме АВС…</a:t>
                </a:r>
              </a:p>
              <a:p>
                <a:pPr marL="0" indent="0">
                  <a:buNone/>
                </a:pPr>
                <a:r>
                  <a:rPr lang="ru-RU" b="1" dirty="0" smtClean="0"/>
                  <a:t> АВ =6, 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 smtClean="0"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b="1" dirty="0" smtClean="0"/>
                  <a:t>= 4. Найти площадь сечения, проходящего через А,В, середину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 smtClean="0"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 smtClean="0"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ru-RU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b="1" dirty="0" smtClean="0"/>
                  <a:t>2. В правильной треугольной пирамиде </a:t>
                </a:r>
                <a:r>
                  <a:rPr lang="en-US" b="1" dirty="0" smtClean="0"/>
                  <a:t>SABC</a:t>
                </a:r>
                <a:r>
                  <a:rPr lang="ru-RU" b="1" dirty="0" smtClean="0"/>
                  <a:t>, боковое ребро </a:t>
                </a:r>
                <a:r>
                  <a:rPr lang="en-US" b="1" dirty="0" smtClean="0"/>
                  <a:t>SA =5, AB=4.</a:t>
                </a:r>
                <a:r>
                  <a:rPr lang="ru-RU" b="1" dirty="0" smtClean="0"/>
                  <a:t>Найти площадь сечения пирамиды плоскостью, проходящей через АВ, перпендикулярно </a:t>
                </a:r>
                <a:r>
                  <a:rPr lang="en-US" b="1" dirty="0" smtClean="0"/>
                  <a:t>SC.</a:t>
                </a:r>
              </a:p>
              <a:p>
                <a:pPr marL="0" indent="0">
                  <a:buNone/>
                </a:pPr>
                <a:r>
                  <a:rPr lang="ru-RU" b="1" dirty="0" smtClean="0"/>
                  <a:t>3. В прав. шестиугольной пирамиде боковое ребро 10, высота 6, вписана сфера. Найти площадь сферы.</a:t>
                </a:r>
                <a:endParaRPr lang="ru-RU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24" t="-1001" r="-13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6288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457200" indent="-457200">
                  <a:buAutoNum type="arabicPeriod"/>
                </a:pPr>
                <a:r>
                  <a:rPr lang="ru-RU" b="1" dirty="0" smtClean="0"/>
                  <a:t>Радиус основания конуса 5, высота 12. Плоскость сечения содержит вершину конуса и хорду основания, длина которой равна 6. найти расстояние от центра основания конуса до плоскости сечения.</a:t>
                </a:r>
              </a:p>
              <a:p>
                <a:pPr marL="457200" indent="-457200">
                  <a:buAutoNum type="arabicPeriod"/>
                </a:pPr>
                <a:r>
                  <a:rPr lang="ru-RU" b="1" dirty="0" smtClean="0"/>
                  <a:t>В кубе АВС</a:t>
                </a:r>
                <a:r>
                  <a:rPr lang="en-US" b="1" dirty="0" smtClean="0"/>
                  <a:t>D…</a:t>
                </a:r>
                <a:r>
                  <a:rPr lang="ru-RU" b="1" dirty="0" smtClean="0"/>
                  <a:t>все рёбра 1. Найти расстояние от точки С до </a:t>
                </a:r>
                <a:r>
                  <a:rPr lang="en-US" b="1" dirty="0" smtClean="0"/>
                  <a:t>B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0" smtClean="0">
                        <a:latin typeface="Cambria Math"/>
                      </a:rPr>
                      <m:t>.</m:t>
                    </m:r>
                  </m:oMath>
                </a14:m>
                <a:endParaRPr lang="en-US" b="1" dirty="0" smtClean="0"/>
              </a:p>
              <a:p>
                <a:pPr marL="457200" indent="-457200">
                  <a:buAutoNum type="arabicPeriod"/>
                </a:pPr>
                <a:r>
                  <a:rPr lang="ru-RU" b="1" dirty="0" smtClean="0"/>
                  <a:t>В правильном тетраэдре АВС</a:t>
                </a:r>
                <a:r>
                  <a:rPr lang="en-US" b="1" dirty="0" smtClean="0"/>
                  <a:t>D</a:t>
                </a:r>
                <a:r>
                  <a:rPr lang="ru-RU" b="1" dirty="0" smtClean="0"/>
                  <a:t> найти угол между высотой тетраэдра </a:t>
                </a:r>
                <a:r>
                  <a:rPr lang="en-US" b="1" dirty="0" smtClean="0"/>
                  <a:t>DO </a:t>
                </a:r>
                <a:r>
                  <a:rPr lang="ru-RU" b="1" dirty="0" smtClean="0"/>
                  <a:t>и медианой ВМ боковой грани </a:t>
                </a:r>
                <a:r>
                  <a:rPr lang="en-US" b="1" dirty="0" smtClean="0"/>
                  <a:t>BCD.</a:t>
                </a:r>
                <a:endParaRPr lang="ru-RU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90" t="-10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987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272</TotalTime>
  <Words>2600</Words>
  <Application>Microsoft Office PowerPoint</Application>
  <PresentationFormat>Экран (4:3)</PresentationFormat>
  <Paragraphs>200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Эркер</vt:lpstr>
      <vt:lpstr>Equation</vt:lpstr>
      <vt:lpstr>Задачи.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1.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- 13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Задачи.</dc:title>
  <dc:creator>артем</dc:creator>
  <cp:lastModifiedBy>TeLemir</cp:lastModifiedBy>
  <cp:revision>53</cp:revision>
  <dcterms:created xsi:type="dcterms:W3CDTF">2012-04-03T16:49:26Z</dcterms:created>
  <dcterms:modified xsi:type="dcterms:W3CDTF">2014-12-18T15:46:37Z</dcterms:modified>
</cp:coreProperties>
</file>