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6" r:id="rId17"/>
    <p:sldId id="274" r:id="rId18"/>
    <p:sldId id="277" r:id="rId19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72219-4262-4F24-B02F-ADB51DF3CE1F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63C9C-0343-4485-B5D9-24511EB154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63C9C-0343-4485-B5D9-24511EB1547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A7CB31-5EEA-4F4F-8BF8-06CC707A02DA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E01ED38-BBBF-4261-B078-90C288D5E3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yandex.ru/images/search?source=wiz&amp;pin=1&amp;img_url=http://cs301607.userapi.com/v301607405/36f6/V6B3iCTb3QE.jpg&amp;uinfo=sw-1024-sh-640-ww-1010-wh-564-pd-1-wp-16x10_1280x800&amp;_=1402300602119&amp;p=2&amp;text=%D0%BA%D0%B0%D1%80%D1%82%D0%B8%D0%BD%D0%BA%D0%B8%20%D0%BC%D0%BE%D0%BB%D0%BE%D1%87%D0%BD%D1%8B%D0%B5%20%D0%BF%D1%80%D0%BE%D0%B4%D1%83%D0%BA%D1%82%D1%8B&amp;noreask=1&amp;pos=87&amp;rpt=simage&amp;lr=11&amp;pin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yandex.ru/images/search?source=wiz&amp;pin=1&amp;img_url=http://triangle.thelogin.ru/i/1/2.jpg&amp;uinfo=sw-1024-sh-640-ww-1010-wh-564-pd-1-wp-16x10_1280x800&amp;_=1402300829976&amp;p=4&amp;text=%D0%BA%D0%B0%D1%80%D1%82%D0%B8%D0%BD%D0%BA%D0%B8%20%D0%BC%D0%BE%D0%BB%D0%BE%D1%87%D0%BD%D1%8B%D0%B5%20%D0%BF%D1%80%D0%BE%D0%B4%D1%83%D0%BA%D1%82%D1%8B&amp;noreask=1&amp;pos=144&amp;rpt=simage&amp;lr=11&amp;pin=1" TargetMode="External"/><Relationship Id="rId13" Type="http://schemas.openxmlformats.org/officeDocument/2006/relationships/image" Target="../media/image10.jpeg"/><Relationship Id="rId3" Type="http://schemas.openxmlformats.org/officeDocument/2006/relationships/hyperlink" Target="http://yandex.ru/images/search?source=wiz&amp;pin=1&amp;img_url=http://img0.liveinternet.ru/images/attach/c/7/94/699/94699626_80142408_m9.jpg&amp;uinfo=sw-1024-sh-640-ww-1010-wh-564-pd-1-wp-16x10_1280x800&amp;_=1402300829976&amp;p=4&amp;text=%D0%BA%D0%B0%D1%80%D1%82%D0%B8%D0%BD%D0%BA%D0%B8%20%D0%BC%D0%BE%D0%BB%D0%BE%D1%87%D0%BD%D1%8B%D0%B5%20%D0%BF%D1%80%D0%BE%D0%B4%D1%83%D0%BA%D1%82%D1%8B&amp;noreask=1&amp;pos=136&amp;rpt=simage&amp;lr=11&amp;pin=1" TargetMode="External"/><Relationship Id="rId7" Type="http://schemas.openxmlformats.org/officeDocument/2006/relationships/image" Target="../media/image7.jpeg"/><Relationship Id="rId12" Type="http://schemas.openxmlformats.org/officeDocument/2006/relationships/hyperlink" Target="http://yandex.ru/images/search?source=wiz&amp;pin=1&amp;img_url=http://creative.allmedia.ru/arc/300x225/photo_52095_%7b57D006B5-757F-4E20-874C-F05ACED851C7%7d.jpg&amp;uinfo=sw-1024-sh-640-ww-1010-wh-564-pd-1-wp-4x3_1024x768&amp;text=%D0%BA%D0%B0%D1%80%D1%82%D0%B8%D0%BD%D0%BA%D0%B8%20%D0%BC%D0%BE%D0%BB%D0%BE%D1%87%D0%BD%D1%8B%D0%B5%20%D0%BF%D1%80%D0%BE%D0%B4%D1%83%D0%BA%D1%82%D1%8B&amp;noreask=1&amp;pos=12&amp;rpt=simage&amp;lr=11&amp;pin=1" TargetMode="External"/><Relationship Id="rId2" Type="http://schemas.openxmlformats.org/officeDocument/2006/relationships/hyperlink" Target="http://yandex.ru/images/search?source=wiz&amp;pin=1&amp;img_url=http://img3.board.com.ua/a/2002369762/wm/2-belorusskoe-maslo.jpg&amp;uinfo=sw-1024-sh-640-ww-1010-wh-564-pd-1-wp-16x10_1280x800&amp;_=1402300829976&amp;p=4&amp;text=%D0%BA%D0%B0%D1%80%D1%82%D0%B8%D0%BD%D0%BA%D0%B8%20%D0%BC%D0%BE%D0%BB%D0%BE%D1%87%D0%BD%D1%8B%D0%B5%20%D0%BF%D1%80%D0%BE%D0%B4%D1%83%D0%BA%D1%82%D1%8B&amp;noreask=1&amp;pos=137&amp;rpt=simage&amp;lr=11&amp;pin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9.jpeg"/><Relationship Id="rId5" Type="http://schemas.openxmlformats.org/officeDocument/2006/relationships/hyperlink" Target="http://yandex.ru/images/search?source=wiz&amp;pin=1&amp;img_url=http://i033.radikal.ru/0710/e1/195870002800.png&amp;uinfo=sw-1024-sh-640-ww-1010-wh-564-pd-1-wp-4x3_1024x768&amp;text=%D0%BA%D0%B0%D1%80%D1%82%D0%B8%D0%BD%D0%BA%D0%B8%20%D0%BC%D0%BE%D0%BB%D0%BE%D1%87%D0%BD%D1%8B%D0%B5%20%D0%BF%D1%80%D0%BE%D0%B4%D1%83%D0%BA%D1%82%D1%8B&amp;noreask=1&amp;pos=24&amp;rpt=simage&amp;lr=11&amp;pin=1" TargetMode="External"/><Relationship Id="rId10" Type="http://schemas.openxmlformats.org/officeDocument/2006/relationships/hyperlink" Target="http://yandex.ru/images/search?source=wiz&amp;pin=1&amp;img_url=http://www.sunhome.ru/UsersGallery/journal/0820093103654.jpg&amp;uinfo=sw-1024-sh-640-ww-1010-wh-564-pd-1-wp-16x10_1280x800&amp;_=1402300602119&amp;p=2&amp;text=%D0%BA%D0%B0%D1%80%D1%82%D0%B8%D0%BD%D0%BA%D0%B8%20%D0%BC%D0%BE%D0%BB%D0%BE%D1%87%D0%BD%D1%8B%D0%B5%20%D0%BF%D1%80%D0%BE%D0%B4%D1%83%D0%BA%D1%82%D1%8B&amp;noreask=1&amp;pos=78&amp;rpt=simage&amp;lr=11&amp;pin=1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yandex.ru/images/search?source=wiz&amp;pin=1&amp;img_url=http://www.unipack.ru/user_files/file6867.jpg&amp;uinfo=sw-1024-sh-640-ww-1010-wh-564-pd-1-wp-4x3_1024x768&amp;text=%D0%BA%D0%B0%D1%80%D1%82%D0%B8%D0%BD%D0%BA%D0%B8%20%D0%BC%D0%BE%D0%BB%D0%BE%D1%87%D0%BD%D1%8B%D0%B5%20%D0%BF%D1%80%D0%BE%D0%B4%D1%83%D0%BA%D1%82%D1%8B&amp;noreask=1&amp;pos=22&amp;rpt=simage&amp;lr=11&amp;pin=1" TargetMode="External"/><Relationship Id="rId7" Type="http://schemas.openxmlformats.org/officeDocument/2006/relationships/hyperlink" Target="http://yandex.ru/images/search?source=wiz&amp;pin=1&amp;img_url=http://img-fotki.yandex.ru/get/6610/119528728.22e8/0_10496d_27041438_XL&amp;uinfo=sw-1024-sh-640-ww-1010-wh-564-pd-1-wp-16x10_1280x800&amp;_=1402300661708&amp;p=3&amp;text=%D0%BA%D0%B0%D1%80%D1%82%D0%B8%D0%BD%D0%BA%D0%B8%20%D0%BC%D0%BE%D0%BB%D0%BE%D1%87%D0%BD%D1%8B%D0%B5%20%D0%BF%D1%80%D0%BE%D0%B4%D1%83%D0%BA%D1%82%D1%8B&amp;noreask=1&amp;pos=100&amp;rpt=simage&amp;lr=11&amp;pin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yandex.ru/images/search?source=wiz&amp;pin=1&amp;img_url=http://milknet.ru/data/offers/7230/1538_422,280.png&amp;uinfo=sw-1024-sh-640-ww-1010-wh-564-pd-1-wp-16x10_1280x800&amp;_=1402300602119&amp;p=2&amp;text=%D0%BA%D0%B0%D1%80%D1%82%D0%B8%D0%BD%D0%BA%D0%B8%20%D0%BC%D0%BE%D0%BB%D0%BE%D1%87%D0%BD%D1%8B%D0%B5%20%D0%BF%D1%80%D0%BE%D0%B4%D1%83%D0%BA%D1%82%D1%8B&amp;noreask=1&amp;pos=70&amp;rpt=simage&amp;lr=11&amp;pin=1" TargetMode="Externa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yandex.ru/images/search?source=wiz&amp;pin=1&amp;img_url=http://4put.ru/pictures/max/41/127527.jpg&amp;uinfo=sw-1024-sh-640-ww-1010-wh-564-pd-1-wp-4x3_1024x768&amp;text=%D0%BA%D0%B0%D1%80%D1%82%D0%B8%D0%BD%D0%BA%D0%B8%20%D0%BC%D0%BE%D0%BB%D0%BE%D1%87%D0%BD%D1%8B%D0%B5%20%D0%BF%D1%80%D0%BE%D0%B4%D1%83%D0%BA%D1%82%D1%8B&amp;noreask=1&amp;pos=7&amp;rpt=simage&amp;lr=11&amp;pin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5296" y="641267"/>
            <a:ext cx="53636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«Все действия с десятичными дробями», 5 класс</a:t>
            </a:r>
            <a:endParaRPr lang="ru-RU" sz="4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4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48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 rot="21225795">
            <a:off x="2231574" y="2721079"/>
            <a:ext cx="5290457" cy="1360714"/>
          </a:xfrm>
          <a:custGeom>
            <a:avLst/>
            <a:gdLst>
              <a:gd name="connsiteX0" fmla="*/ 0 w 5290457"/>
              <a:gd name="connsiteY0" fmla="*/ 0 h 1360714"/>
              <a:gd name="connsiteX1" fmla="*/ 3592286 w 5290457"/>
              <a:gd name="connsiteY1" fmla="*/ 359228 h 1360714"/>
              <a:gd name="connsiteX2" fmla="*/ 5290457 w 5290457"/>
              <a:gd name="connsiteY2" fmla="*/ 1360714 h 1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0457" h="1360714">
                <a:moveTo>
                  <a:pt x="0" y="0"/>
                </a:moveTo>
                <a:cubicBezTo>
                  <a:pt x="1355271" y="66221"/>
                  <a:pt x="2710543" y="132442"/>
                  <a:pt x="3592286" y="359228"/>
                </a:cubicBezTo>
                <a:cubicBezTo>
                  <a:pt x="4474029" y="586014"/>
                  <a:pt x="4882243" y="973364"/>
                  <a:pt x="5290457" y="1360714"/>
                </a:cubicBezTo>
              </a:path>
            </a:pathLst>
          </a:cu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rot="21395544">
            <a:off x="397183" y="4964449"/>
            <a:ext cx="4300152" cy="767782"/>
          </a:xfrm>
          <a:custGeom>
            <a:avLst/>
            <a:gdLst>
              <a:gd name="connsiteX0" fmla="*/ 0 w 5290457"/>
              <a:gd name="connsiteY0" fmla="*/ 0 h 1360714"/>
              <a:gd name="connsiteX1" fmla="*/ 3592286 w 5290457"/>
              <a:gd name="connsiteY1" fmla="*/ 359228 h 1360714"/>
              <a:gd name="connsiteX2" fmla="*/ 5290457 w 5290457"/>
              <a:gd name="connsiteY2" fmla="*/ 1360714 h 1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0457" h="1360714">
                <a:moveTo>
                  <a:pt x="0" y="0"/>
                </a:moveTo>
                <a:cubicBezTo>
                  <a:pt x="1355271" y="66221"/>
                  <a:pt x="2710543" y="132442"/>
                  <a:pt x="3592286" y="359228"/>
                </a:cubicBezTo>
                <a:cubicBezTo>
                  <a:pt x="4474029" y="586014"/>
                  <a:pt x="4882243" y="973364"/>
                  <a:pt x="5290457" y="1360714"/>
                </a:cubicBezTo>
              </a:path>
            </a:pathLst>
          </a:cu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89859" y="3605899"/>
            <a:ext cx="82800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теме: «Рациональное питание школьника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 Гусева Марина Николаевна,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Пертовская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СОШ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Чучковского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  <a:r>
              <a:rPr lang="ru-RU" sz="28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Рязанской области.</a:t>
            </a:r>
            <a:endPara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87703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(решается с последующим обсуждением у доски) .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меню школьной столовой на завтрак значится свежий творог. Сколько кг съест только один 5 класс, если в нём 34 ученика, а каждому по норме положено 0,05 кг? Если принять съеденное 5 классом за среднюю величину на класс, то сколько съедят все классы, если их в школе 23? (ответ:1,7 кг, 39,1 кг).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 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Творог содержит большое количество кальция, что необходимо для роста и формирования костей и зубов.</a:t>
            </a: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/>
              <a:t>Принципы рационального питания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принцип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.Ограничить потребление соли и заменить поваренную соль на йодированную.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принцип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Сочетать в рационе сливочное масло(30-50 г) с растительным (15-20 г).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принцип. 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рационе должны присутствовать рыба и морепродукты.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принцип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.Ограничить потребление сахара, конфет, пирожных (80-100 г в перерасчёте на сахар).</a:t>
            </a:r>
          </a:p>
          <a:p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C:\Documents and Settings\Мы\Рабочий стол\рыба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5027" y="3367087"/>
            <a:ext cx="19050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Мы\Рабочий стол\рыба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7799" y="3381807"/>
            <a:ext cx="1971674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Мы\Рабочий стол\конфеты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17073" y="5043921"/>
            <a:ext cx="25908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Мы\Рабочий стол\торт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5727" y="5071629"/>
            <a:ext cx="25908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Задача №3.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Антон Казеинов пьёт пять кружек чаю в день. В свою чашку он кладёт три ложки сахара (в одной ложке 5 г). По выходным дням он очень любит съедать два пирожных по 60 г каждое и кусок торта, который весит в 1,2 раза больше пирожного. Какое количество сладкого он съедает за год? Ответ округлите до десятых. Во сколько раз он превышает норму, если в день школьнику можно съедать 80г сахара?</a:t>
            </a:r>
          </a:p>
          <a:p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Чтобы не превышать норму углеводов на один день, если человек ест сладкое, то чай ему желательно пить без сахара.</a:t>
            </a: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err="1" smtClean="0"/>
              <a:t>Физминутка</a:t>
            </a:r>
            <a:r>
              <a:rPr lang="ru-RU" sz="3200" b="1" i="1" dirty="0" smtClean="0"/>
              <a:t>- дыхательная зарядка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Дышим носом глубоко -  поднимаемся легко.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дышу, дышу свободно, глубоко и тихо – как угодно.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Выполню задание, задержу дыхание.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Раз, два, три, четыре – снова дышим: глубже, шире…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Самостоятельная работа с самопроверкой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1 группы.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(ответ 2,94 плитки).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2 группы: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принцип. Ежедневное потребление хлеба не должно превышать 200-300 г.</a:t>
            </a:r>
            <a:r>
              <a:rPr lang="ru-RU" sz="2000" dirty="0" smtClean="0"/>
              <a:t> (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 на 80г).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3 группы: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 принцип.  Использовать в питании блюда из натурального мяса. </a:t>
            </a:r>
            <a:r>
              <a:rPr lang="ru-RU" sz="2000" dirty="0" smtClean="0"/>
              <a:t>(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 73 кг, 1,825 раза).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4 группы: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принцип. Следует включать в рацион питания всевозможные овощи (400-500г в день без учёта картофеля), фрукты (150-200г), соки, ягоды.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 146 кг; в 1,6 раза больше съедает человек).</a:t>
            </a:r>
          </a:p>
          <a:p>
            <a:pPr>
              <a:buNone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Documents and Settings\Мы\Рабочий стол\шоколад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1018" y="939942"/>
            <a:ext cx="2170402" cy="90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Мы\Рабочий стол\хлеб белый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6462" y="2584738"/>
            <a:ext cx="1743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Мы\Рабочий стол\хлеб 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6225" y="2706831"/>
            <a:ext cx="12477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Мы\Рабочий стол\мясо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8945" y="3658032"/>
            <a:ext cx="1370301" cy="8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Мы\Рабочий стол\овощ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45926" y="5417127"/>
            <a:ext cx="1233055" cy="77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Documents and Settings\Мы\Рабочий стол\овощи 3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6032" y="5345690"/>
            <a:ext cx="1823604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effectLst/>
              </a:rPr>
              <a:t>Физминутка</a:t>
            </a:r>
            <a:r>
              <a:rPr lang="ru-RU" b="1" i="1" dirty="0" smtClean="0">
                <a:effectLst/>
              </a:rPr>
              <a:t> 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«ЭТЮД   ДУШИ».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Давайте поприветствуем докторов Природы, которые дают нам здоровье. Опустите руки вниз ладонями горизонтально к полу, и вслух произнесите: 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«Я приветствую тебя, Земля!»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Вытяните руки перед собой ладонями вперёд: 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«Я приветствую тебя, Вода!»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Согните руки в локтях и, подняв ладони к плечам, обратите их к небу: 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«Я приветствую тебя, Солнышко!» 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Молодцы!!! Продолжим наш урок.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effectLst/>
              </a:rPr>
              <a:t>Физминутка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НАШ девиз: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«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гимнастике умеренность нужна,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Пусть будет главным правилом она.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Умеренность не изнуряет тела,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Но очищает организм всецело…»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20436"/>
            <a:ext cx="7498080" cy="697201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effectLst/>
              </a:rPr>
              <a:t>Оцените ваше настроение в конце урока.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pSp>
        <p:nvGrpSpPr>
          <p:cNvPr id="4" name="Group 2"/>
          <p:cNvGrpSpPr>
            <a:grpSpLocks noGrp="1"/>
          </p:cNvGrpSpPr>
          <p:nvPr>
            <p:ph idx="1"/>
          </p:nvPr>
        </p:nvGrpSpPr>
        <p:grpSpPr bwMode="auto">
          <a:xfrm>
            <a:off x="1435100" y="1447801"/>
            <a:ext cx="1917700" cy="1600200"/>
            <a:chOff x="1374" y="4374"/>
            <a:chExt cx="2640" cy="288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374" y="4374"/>
              <a:ext cx="2640" cy="288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974" y="5274"/>
              <a:ext cx="240" cy="18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174" y="5274"/>
              <a:ext cx="240" cy="18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auto">
            <a:xfrm rot="7972448">
              <a:off x="2124" y="5784"/>
              <a:ext cx="1200" cy="12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Arc 7"/>
            <p:cNvSpPr>
              <a:spLocks/>
            </p:cNvSpPr>
            <p:nvPr/>
          </p:nvSpPr>
          <p:spPr bwMode="auto">
            <a:xfrm rot="-3146981">
              <a:off x="3245" y="5083"/>
              <a:ext cx="180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Arc 8"/>
            <p:cNvSpPr>
              <a:spLocks/>
            </p:cNvSpPr>
            <p:nvPr/>
          </p:nvSpPr>
          <p:spPr bwMode="auto">
            <a:xfrm rot="3146981" flipH="1">
              <a:off x="1940" y="5098"/>
              <a:ext cx="180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2574" y="5454"/>
              <a:ext cx="360" cy="720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AutoShape 27"/>
          <p:cNvSpPr>
            <a:spLocks noChangeArrowheads="1"/>
          </p:cNvSpPr>
          <p:nvPr/>
        </p:nvSpPr>
        <p:spPr bwMode="auto">
          <a:xfrm>
            <a:off x="1238250" y="3904818"/>
            <a:ext cx="2520950" cy="1474787"/>
          </a:xfrm>
          <a:prstGeom prst="wedgeEllipseCallout">
            <a:avLst>
              <a:gd name="adj1" fmla="val -11019"/>
              <a:gd name="adj2" fmla="val -107157"/>
            </a:avLst>
          </a:prstGeom>
          <a:solidFill>
            <a:srgbClr val="BBE0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solidFill>
                  <a:srgbClr val="000099"/>
                </a:solidFill>
              </a:rPr>
              <a:t>Я доволен своей работой!</a:t>
            </a:r>
          </a:p>
        </p:txBody>
      </p:sp>
      <p:grpSp>
        <p:nvGrpSpPr>
          <p:cNvPr id="14" name="Group 18"/>
          <p:cNvGrpSpPr>
            <a:grpSpLocks/>
          </p:cNvGrpSpPr>
          <p:nvPr/>
        </p:nvGrpSpPr>
        <p:grpSpPr bwMode="auto">
          <a:xfrm>
            <a:off x="3664528" y="1258023"/>
            <a:ext cx="1946563" cy="1388195"/>
            <a:chOff x="7974" y="4374"/>
            <a:chExt cx="2640" cy="2925"/>
          </a:xfrm>
        </p:grpSpPr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7974" y="4374"/>
              <a:ext cx="2640" cy="288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8574" y="5274"/>
              <a:ext cx="240" cy="18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ABABA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9774" y="5274"/>
              <a:ext cx="240" cy="18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ABABA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Arc 22"/>
            <p:cNvSpPr>
              <a:spLocks/>
            </p:cNvSpPr>
            <p:nvPr/>
          </p:nvSpPr>
          <p:spPr bwMode="auto">
            <a:xfrm rot="13627552" flipV="1">
              <a:off x="8724" y="6069"/>
              <a:ext cx="1200" cy="12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Arc 23"/>
            <p:cNvSpPr>
              <a:spLocks/>
            </p:cNvSpPr>
            <p:nvPr/>
          </p:nvSpPr>
          <p:spPr bwMode="auto">
            <a:xfrm rot="-3146981">
              <a:off x="9845" y="5083"/>
              <a:ext cx="180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Arc 24"/>
            <p:cNvSpPr>
              <a:spLocks/>
            </p:cNvSpPr>
            <p:nvPr/>
          </p:nvSpPr>
          <p:spPr bwMode="auto">
            <a:xfrm rot="3146981" flipH="1">
              <a:off x="8540" y="5098"/>
              <a:ext cx="180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AutoShape 25"/>
            <p:cNvSpPr>
              <a:spLocks noChangeArrowheads="1"/>
            </p:cNvSpPr>
            <p:nvPr/>
          </p:nvSpPr>
          <p:spPr bwMode="auto">
            <a:xfrm>
              <a:off x="9174" y="5454"/>
              <a:ext cx="360" cy="720"/>
            </a:xfrm>
            <a:prstGeom prst="triangle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ABABA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" name="AutoShape 26"/>
          <p:cNvSpPr>
            <a:spLocks noChangeArrowheads="1"/>
          </p:cNvSpPr>
          <p:nvPr/>
        </p:nvSpPr>
        <p:spPr bwMode="auto">
          <a:xfrm>
            <a:off x="3630901" y="3318164"/>
            <a:ext cx="2520950" cy="1474788"/>
          </a:xfrm>
          <a:prstGeom prst="wedgeEllipseCallout">
            <a:avLst>
              <a:gd name="adj1" fmla="val 1639"/>
              <a:gd name="adj2" fmla="val -102745"/>
            </a:avLst>
          </a:prstGeom>
          <a:solidFill>
            <a:srgbClr val="BBE0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solidFill>
                  <a:srgbClr val="000099"/>
                </a:solidFill>
              </a:rPr>
              <a:t>Мне безразлично</a:t>
            </a:r>
          </a:p>
        </p:txBody>
      </p:sp>
      <p:grpSp>
        <p:nvGrpSpPr>
          <p:cNvPr id="24" name="Group 10"/>
          <p:cNvGrpSpPr>
            <a:grpSpLocks/>
          </p:cNvGrpSpPr>
          <p:nvPr/>
        </p:nvGrpSpPr>
        <p:grpSpPr bwMode="auto">
          <a:xfrm>
            <a:off x="6830291" y="1644797"/>
            <a:ext cx="1706851" cy="1264660"/>
            <a:chOff x="4734" y="4374"/>
            <a:chExt cx="2640" cy="2880"/>
          </a:xfrm>
        </p:grpSpPr>
        <p:sp>
          <p:nvSpPr>
            <p:cNvPr id="25" name="Oval 11"/>
            <p:cNvSpPr>
              <a:spLocks noChangeArrowheads="1"/>
            </p:cNvSpPr>
            <p:nvPr/>
          </p:nvSpPr>
          <p:spPr bwMode="auto">
            <a:xfrm>
              <a:off x="4734" y="4374"/>
              <a:ext cx="2640" cy="288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5334" y="5274"/>
              <a:ext cx="240" cy="18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Oval 13"/>
            <p:cNvSpPr>
              <a:spLocks noChangeArrowheads="1"/>
            </p:cNvSpPr>
            <p:nvPr/>
          </p:nvSpPr>
          <p:spPr bwMode="auto">
            <a:xfrm>
              <a:off x="6534" y="5274"/>
              <a:ext cx="240" cy="180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AutoShape 14"/>
            <p:cNvSpPr>
              <a:spLocks noChangeArrowheads="1"/>
            </p:cNvSpPr>
            <p:nvPr/>
          </p:nvSpPr>
          <p:spPr bwMode="auto">
            <a:xfrm>
              <a:off x="5934" y="5454"/>
              <a:ext cx="360" cy="720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>
              <a:off x="5454" y="6714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5274" y="5199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6504" y="518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" name="AutoShape 28"/>
          <p:cNvSpPr>
            <a:spLocks noChangeArrowheads="1"/>
          </p:cNvSpPr>
          <p:nvPr/>
        </p:nvSpPr>
        <p:spPr bwMode="auto">
          <a:xfrm>
            <a:off x="6025573" y="3736398"/>
            <a:ext cx="2808288" cy="1439863"/>
          </a:xfrm>
          <a:prstGeom prst="wedgeEllipseCallout">
            <a:avLst>
              <a:gd name="adj1" fmla="val 14611"/>
              <a:gd name="adj2" fmla="val -106231"/>
            </a:avLst>
          </a:prstGeom>
          <a:solidFill>
            <a:srgbClr val="BBE0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solidFill>
                  <a:srgbClr val="000099"/>
                </a:solidFill>
              </a:rPr>
              <a:t>У меня не все получилось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1953491" y="3228110"/>
            <a:ext cx="6373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CC0000"/>
                </a:solidFill>
              </a:rPr>
              <a:t>1</a:t>
            </a:r>
            <a:endParaRPr lang="ru-RU" sz="4000" b="1" dirty="0">
              <a:solidFill>
                <a:srgbClr val="CC0000"/>
              </a:solidFill>
            </a:endParaRP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4668838" y="2750990"/>
            <a:ext cx="43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CC0000"/>
                </a:solidFill>
              </a:rPr>
              <a:t>2</a:t>
            </a:r>
            <a:endParaRPr lang="ru-RU" sz="4000" b="1" dirty="0">
              <a:solidFill>
                <a:srgbClr val="CC0000"/>
              </a:solidFill>
            </a:endParaRP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7439890" y="3034146"/>
            <a:ext cx="431223" cy="72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CC0000"/>
                </a:solidFill>
              </a:rPr>
              <a:t>3</a:t>
            </a:r>
            <a:endParaRPr lang="ru-RU" sz="4000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/>
              </a:rPr>
              <a:t>Домашнее задание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рассчитать индекс массы тела по формуле   ИМТ= масса тела (кг) : рост</a:t>
            </a:r>
            <a:r>
              <a:rPr lang="ru-RU" sz="2800" b="1" i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(м). Сделайте вывод.  (Справка: если ИМТ в пределах 19,5-22,9 то соотношение роста и массы тела нормальное; улиц с пониженным питанием ИМТ менее 19,4; улиц страдающих ожирением ИМТ более 23.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подготовить сообщение о рациональном питании.</a:t>
            </a:r>
          </a:p>
          <a:p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0" y="554182"/>
            <a:ext cx="7010400" cy="5578434"/>
          </a:xfrm>
          <a:prstGeom prst="rect">
            <a:avLst/>
          </a:prstGeom>
          <a:solidFill>
            <a:schemeClr val="lt1">
              <a:alpha val="91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85454" y="2010378"/>
            <a:ext cx="57219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– умные!</a:t>
            </a:r>
          </a:p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– дружные!</a:t>
            </a:r>
          </a:p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– внимательные! </a:t>
            </a:r>
          </a:p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– старательные!</a:t>
            </a:r>
          </a:p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отлично учимся!</a:t>
            </a:r>
          </a:p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у нас получится!</a:t>
            </a:r>
          </a:p>
          <a:p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058" y="493247"/>
            <a:ext cx="7989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Психологический настрой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 rot="10603738">
            <a:off x="-746043" y="1006046"/>
            <a:ext cx="5581420" cy="466671"/>
          </a:xfrm>
          <a:custGeom>
            <a:avLst/>
            <a:gdLst>
              <a:gd name="connsiteX0" fmla="*/ 0 w 5290457"/>
              <a:gd name="connsiteY0" fmla="*/ 0 h 1360714"/>
              <a:gd name="connsiteX1" fmla="*/ 3592286 w 5290457"/>
              <a:gd name="connsiteY1" fmla="*/ 359228 h 1360714"/>
              <a:gd name="connsiteX2" fmla="*/ 5290457 w 5290457"/>
              <a:gd name="connsiteY2" fmla="*/ 1360714 h 1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0457" h="1360714">
                <a:moveTo>
                  <a:pt x="0" y="0"/>
                </a:moveTo>
                <a:cubicBezTo>
                  <a:pt x="1355271" y="66221"/>
                  <a:pt x="2710543" y="132442"/>
                  <a:pt x="3592286" y="359228"/>
                </a:cubicBezTo>
                <a:cubicBezTo>
                  <a:pt x="4474029" y="586014"/>
                  <a:pt x="4882243" y="973364"/>
                  <a:pt x="5290457" y="1360714"/>
                </a:cubicBezTo>
              </a:path>
            </a:pathLst>
          </a:custGeom>
          <a:ln w="28575">
            <a:solidFill>
              <a:schemeClr val="accent2">
                <a:alpha val="66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76022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218" y="550803"/>
            <a:ext cx="8217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Сравнение десятичных дробей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 rot="21225795">
            <a:off x="3603172" y="1052176"/>
            <a:ext cx="5290457" cy="1360714"/>
          </a:xfrm>
          <a:custGeom>
            <a:avLst/>
            <a:gdLst>
              <a:gd name="connsiteX0" fmla="*/ 0 w 5290457"/>
              <a:gd name="connsiteY0" fmla="*/ 0 h 1360714"/>
              <a:gd name="connsiteX1" fmla="*/ 3592286 w 5290457"/>
              <a:gd name="connsiteY1" fmla="*/ 359228 h 1360714"/>
              <a:gd name="connsiteX2" fmla="*/ 5290457 w 5290457"/>
              <a:gd name="connsiteY2" fmla="*/ 1360714 h 1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90457" h="1360714">
                <a:moveTo>
                  <a:pt x="0" y="0"/>
                </a:moveTo>
                <a:cubicBezTo>
                  <a:pt x="1355271" y="66221"/>
                  <a:pt x="2710543" y="132442"/>
                  <a:pt x="3592286" y="359228"/>
                </a:cubicBezTo>
                <a:cubicBezTo>
                  <a:pt x="4474029" y="586014"/>
                  <a:pt x="4882243" y="973364"/>
                  <a:pt x="5290457" y="1360714"/>
                </a:cubicBezTo>
              </a:path>
            </a:pathLst>
          </a:cu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48602" y="1953491"/>
          <a:ext cx="7018307" cy="2951016"/>
        </p:xfrm>
        <a:graphic>
          <a:graphicData uri="http://schemas.openxmlformats.org/drawingml/2006/table">
            <a:tbl>
              <a:tblPr/>
              <a:tblGrid>
                <a:gridCol w="1595272"/>
                <a:gridCol w="1377509"/>
                <a:gridCol w="1347315"/>
                <a:gridCol w="1290706"/>
                <a:gridCol w="1407505"/>
              </a:tblGrid>
              <a:tr h="36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2,77   &lt; 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&lt;  3,08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2,71           </a:t>
                      </a:r>
                      <a:r>
                        <a:rPr lang="ru-RU" sz="140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2,85             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2,79            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3,008           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0,44  &lt;   х &lt;  0,57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0,5123         У    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0,414          </a:t>
                      </a:r>
                      <a:r>
                        <a:rPr lang="ru-RU" sz="140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0,534          Ф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0,507          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8,27  &lt;   х  &lt; 8,31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8,28             М 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8,279           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8,301           Г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8,311           </a:t>
                      </a:r>
                      <a:r>
                        <a:rPr lang="ru-RU" sz="140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1,003 &lt; х&lt;   1,4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1,5               </a:t>
                      </a:r>
                      <a:r>
                        <a:rPr lang="ru-RU" sz="140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1,05              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1,0458         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1,324           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0,9 &lt;  х  &lt;  1,6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0,95             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0,09           </a:t>
                      </a:r>
                      <a:r>
                        <a:rPr lang="ru-RU" sz="140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1,09            Ц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1,35            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3,5  &lt;  х   3,72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3,68           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3,86           </a:t>
                      </a:r>
                      <a:r>
                        <a:rPr lang="ru-RU" sz="140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3,568           Щ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3,702           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12,4&lt;  х  &lt;12,6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12,45           Э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12,52          Ж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12,598          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12,712          </a:t>
                      </a:r>
                      <a:r>
                        <a:rPr lang="ru-RU" sz="140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0,5 &lt;    х  &lt;   0,6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0,55           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0,59           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0,64            </a:t>
                      </a:r>
                      <a:r>
                        <a:rPr lang="ru-RU" sz="140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576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0,52            Ф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238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1475170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891" y="498764"/>
            <a:ext cx="7171458" cy="1828799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сколько корова даёт молока???</a:t>
            </a:r>
            <a:b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im5-tub-ru.yandex.net/i?id=396575325-07-72&amp;n=2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 bwMode="auto">
          <a:xfrm>
            <a:off x="4103687" y="3133725"/>
            <a:ext cx="2162175" cy="14287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68579" y="2258291"/>
          <a:ext cx="7218220" cy="254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94"/>
                <a:gridCol w="609600"/>
                <a:gridCol w="387927"/>
                <a:gridCol w="471055"/>
                <a:gridCol w="457200"/>
                <a:gridCol w="540327"/>
                <a:gridCol w="651163"/>
                <a:gridCol w="637310"/>
                <a:gridCol w="581890"/>
                <a:gridCol w="609600"/>
                <a:gridCol w="955964"/>
                <a:gridCol w="886690"/>
              </a:tblGrid>
              <a:tr h="1158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июнь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июль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август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88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Корова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в запуске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Корова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в запуске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3673" y="277091"/>
            <a:ext cx="7988877" cy="2978727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Наиболее распространённая в России </a:t>
            </a:r>
            <a:r>
              <a:rPr lang="ru-RU" sz="2400" b="1" i="1" cap="small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чёрно-пёстрая порода: животные крупные (средний вес взрослой коровы 550-650 кг, быка — 900-1000 кг и более). Молочная продуктивность высокая (5000-6000 кг) в год. В лучших племенных хозяйствах удой составляет 7000-8000 кг молока с жирностью 3,6-3,7% и содержанием белка 3,0-3,2</a:t>
            </a:r>
            <a:r>
              <a:rPr lang="ru-RU" sz="2400" b="1" i="1" cap="small" dirty="0" smtClean="0">
                <a:effectLst/>
                <a:latin typeface="Times New Roman" pitchFamily="18" charset="0"/>
              </a:rPr>
              <a:t/>
            </a:r>
            <a:br>
              <a:rPr lang="ru-RU" sz="2400" b="1" i="1" cap="small" dirty="0" smtClean="0">
                <a:effectLst/>
                <a:latin typeface="Times New Roman" pitchFamily="18" charset="0"/>
              </a:rPr>
            </a:br>
            <a:endParaRPr lang="ru-RU" sz="2400" b="1" i="1" cap="small" dirty="0">
              <a:effectLst/>
              <a:latin typeface="Times New Roman" pitchFamily="18" charset="0"/>
            </a:endParaRPr>
          </a:p>
        </p:txBody>
      </p:sp>
      <p:pic>
        <p:nvPicPr>
          <p:cNvPr id="4" name="Содержимое 3" descr="C:\Documents and Settings\Мы\Мои документы\корова\корова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757054" y="2937164"/>
            <a:ext cx="5523345" cy="336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7033" y="260350"/>
            <a:ext cx="749808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Ежедневное употребление молочных продуктов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7923" y="1094509"/>
            <a:ext cx="7886700" cy="50408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Молоко (1-2 стакана) в сутки            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Творог(30-60 г.)                     </a:t>
            </a:r>
            <a:r>
              <a:rPr lang="ru-RU" dirty="0" smtClean="0"/>
              <a:t>                                                                                      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2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сливочное масло(30-50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           сыр (5-10 г.)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Кисломолочные продукты 1-2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6-tub-ru.yandex.net/i?id=356199559-54-72&amp;n=21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332452" y="1665575"/>
            <a:ext cx="142875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m7-tub-ru.yandex.net/i?id=764386688-38-72&amp;n=21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219825" y="2808576"/>
            <a:ext cx="1400175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im0-tub-ru.yandex.net/i?id=62816490-59-72&amp;n=21">
            <a:hlinkClick r:id="rId2"/>
          </p:cNvPr>
          <p:cNvPicPr/>
          <p:nvPr/>
        </p:nvPicPr>
        <p:blipFill>
          <a:blip r:embed="rId7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463819" y="3691370"/>
            <a:ext cx="135255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im7-tub-ru.yandex.net/i?id=530908635-56-72&amp;n=21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086781" y="4499697"/>
            <a:ext cx="1202746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im1-tub-ru.yandex.net/i?id=73498245-62-72&amp;n=21">
            <a:hlinkClick r:id="rId10"/>
          </p:cNvPr>
          <p:cNvPicPr/>
          <p:nvPr/>
        </p:nvPicPr>
        <p:blipFill>
          <a:blip r:embed="rId11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957888" y="4935249"/>
            <a:ext cx="2557462" cy="153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im6-tub-ru.yandex.net/i?id=203232187-09-72&amp;n=21">
            <a:hlinkClick r:id="rId12"/>
          </p:cNvPr>
          <p:cNvPicPr/>
          <p:nvPr/>
        </p:nvPicPr>
        <p:blipFill>
          <a:blip r:embed="rId1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229350" y="1342591"/>
            <a:ext cx="1676400" cy="125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9 л молока получается 1,5 кг творога, а из 18 л сколько получится творога? (отв. 3 кг) А из 30 л ?</a:t>
            </a:r>
          </a:p>
          <a:p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6-tub-ru.yandex.net/i?id=66053957-36-72&amp;n=21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04962" y="2179926"/>
            <a:ext cx="1362075" cy="1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m5-tub-ru.yandex.net/i?id=217179862-35-72&amp;n=21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70817" y="2227985"/>
            <a:ext cx="2199894" cy="1543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Прямая со стрелкой 6"/>
          <p:cNvCxnSpPr>
            <a:endCxn id="5" idx="1"/>
          </p:cNvCxnSpPr>
          <p:nvPr/>
        </p:nvCxnSpPr>
        <p:spPr>
          <a:xfrm flipV="1">
            <a:off x="3020291" y="2999510"/>
            <a:ext cx="950526" cy="20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286000" y="3990109"/>
            <a:ext cx="5638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Ребята, а знаете ли вы из чего делают сыр? …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</a:p>
          <a:p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Физминутка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(двигательная) 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http://im7-tub-ru.yandex.net/i?id=315665932-71-72&amp;n=21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339686" y="4554249"/>
            <a:ext cx="2857500" cy="13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7455" y="845127"/>
            <a:ext cx="50430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 «Найди себе друга»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90945" y="1814945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«рациональное питание – основа нашего здоровья».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Основные принципы рационального питания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69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1принцип.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 ежедневно употреблять 1-2 стакана молока или кисломолочных продуктов. Творог – 30-50 грамм, сыр – 5-10 грамм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№1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(решается с последующим обсуждением у доски)</a:t>
            </a:r>
          </a:p>
          <a:p>
            <a:pPr>
              <a:buNone/>
            </a:pP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Ежедневный рацион ученика 5 класса должен включать как минимум 0,2 л молока или кефира. При условии правильного питания сколько лет потребуется пятикласснику, чтобы выпить 300-литровую ванну кефира? В каком классе к моменту окончания эксперимента будет учиться школьник?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результаты исследований учёных показали, что ежедневный приём молока уменьшает  риск возникновения кариеса.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5-tub-ru.yandex.net/i?id=146150308-56-72&amp;n=21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65273" y="2382982"/>
            <a:ext cx="2327563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38ce4a5e74830e67d95ef488916384177ca3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179</TotalTime>
  <Words>1024</Words>
  <Application>Microsoft Office PowerPoint</Application>
  <PresentationFormat>Экран (4:3)</PresentationFormat>
  <Paragraphs>151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Слайд 1</vt:lpstr>
      <vt:lpstr>Слайд 2</vt:lpstr>
      <vt:lpstr>Слайд 3</vt:lpstr>
      <vt:lpstr>                                                                                                   А сколько корова даёт молока???  </vt:lpstr>
      <vt:lpstr>Наиболее распространённая в России чёрно-пёстрая порода: животные крупные (средний вес взрослой коровы 550-650 кг, быка — 900-1000 кг и более). Молочная продуктивность высокая (5000-6000 кг) в год. В лучших племенных хозяйствах удой составляет 7000-8000 кг молока с жирностью 3,6-3,7% и содержанием белка 3,0-3,2 </vt:lpstr>
      <vt:lpstr>Ежедневное употребление молочных продуктов</vt:lpstr>
      <vt:lpstr>Слайд 7</vt:lpstr>
      <vt:lpstr>Слайд 8</vt:lpstr>
      <vt:lpstr>Основные принципы рационального питания</vt:lpstr>
      <vt:lpstr>Задача №2</vt:lpstr>
      <vt:lpstr>Принципы рационального питания</vt:lpstr>
      <vt:lpstr>Задача №3.</vt:lpstr>
      <vt:lpstr>Физминутка- дыхательная зарядка</vt:lpstr>
      <vt:lpstr>Самостоятельная работа с самопроверкой</vt:lpstr>
      <vt:lpstr>Физминутка  «ЭТЮД   ДУШИ».</vt:lpstr>
      <vt:lpstr>Физминутка</vt:lpstr>
      <vt:lpstr>Оцените ваше настроение в конце урока. </vt:lpstr>
      <vt:lpstr>Домашнее задание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Мы</cp:lastModifiedBy>
  <cp:revision>28</cp:revision>
  <dcterms:created xsi:type="dcterms:W3CDTF">2013-03-12T14:14:01Z</dcterms:created>
  <dcterms:modified xsi:type="dcterms:W3CDTF">2014-11-10T18:05:48Z</dcterms:modified>
</cp:coreProperties>
</file>