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42976" y="1000108"/>
            <a:ext cx="692948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Формирование универсальных учебных действий учащихся начальных классов – требование времени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13316" name="Picture 4" descr="http://www.edu.cap.ru/home/5318/c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14818"/>
            <a:ext cx="1731971" cy="2190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034" y="714356"/>
            <a:ext cx="821537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 анализе результатов выполнения заданий учитывалась взаимосвязь уровня сформированности универсальных учебных действий (УУД) со следующими показателями: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-состояние здоровья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успеваемость по основным предметам;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-уровень развития речи;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-умение слушать и слышать учителя, задавать вопросы;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-стремление принимать и решать учебную задачу;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-навыки общения со сверстниками;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умение контролировать свои действия на уроке.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795" name="Picture 3" descr="http://img-fotki.yandex.ru/get/4610/47407354.26c/0_8d714_88e7d658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071942"/>
            <a:ext cx="2477958" cy="2003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2143116"/>
            <a:ext cx="8501122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3071810"/>
            <a:ext cx="8501122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285860"/>
            <a:ext cx="8501122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263704"/>
            <a:ext cx="828680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Анализ результатов выполнения заданий учащихся показал, что наибольшие затруднения  учащиеся испытывали: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 выполнении заданий, где нужно было оценивать поступки детей в приведенных ситуациях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выявлять элементарные коммуникативные умения при установлении контактов в  работе в парах,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при выполнении заданий на пространственную ориентацию на листе бумаги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Опыт работы в начальной школе показывает, что моделирование уроков по формированию УУД – дело непростое, но сегодня – это требование времени. На ступени начального общего образования этот учебный предмет является основой развития у обучающихся познавательных универсальных действий, в первую очередь логических и алгоритмических. В процессе знакомства с математическими отношениями, зависимостями у школьников формируются учебные действия :</a:t>
            </a:r>
          </a:p>
          <a:p>
            <a:pPr>
              <a:buFontTx/>
              <a:buChar char="-"/>
            </a:pPr>
            <a:r>
              <a:rPr lang="ru-RU" sz="2000" dirty="0" smtClean="0"/>
              <a:t>Планирование последовательности шагов при решении задач</a:t>
            </a:r>
          </a:p>
          <a:p>
            <a:pPr>
              <a:buFontTx/>
              <a:buChar char="-"/>
            </a:pPr>
            <a:r>
              <a:rPr lang="ru-RU" sz="2000" dirty="0" smtClean="0"/>
              <a:t>Различия способа и результата действия;</a:t>
            </a:r>
          </a:p>
          <a:p>
            <a:pPr>
              <a:buFontTx/>
              <a:buChar char="-"/>
            </a:pPr>
            <a:r>
              <a:rPr lang="ru-RU" sz="2000" dirty="0" smtClean="0"/>
              <a:t> Выбора способа достижения поставленной цели</a:t>
            </a:r>
          </a:p>
          <a:p>
            <a:pPr>
              <a:buFontTx/>
              <a:buChar char="-"/>
            </a:pPr>
            <a:r>
              <a:rPr lang="ru-RU" sz="2000" dirty="0" smtClean="0"/>
              <a:t> Использования </a:t>
            </a:r>
            <a:r>
              <a:rPr lang="ru-RU" sz="2000" dirty="0" err="1" smtClean="0"/>
              <a:t>знаково</a:t>
            </a:r>
            <a:r>
              <a:rPr lang="ru-RU" sz="2000" dirty="0" smtClean="0"/>
              <a:t> - символических средств для моделирования математической ситуации;</a:t>
            </a:r>
          </a:p>
          <a:p>
            <a:pPr>
              <a:buFontTx/>
              <a:buChar char="-"/>
            </a:pPr>
            <a:r>
              <a:rPr lang="ru-RU" sz="2000" dirty="0" smtClean="0"/>
              <a:t> Сравнения и классификации (например, предметов, чисел, геометрических фигур) по существенному основанию.</a:t>
            </a:r>
          </a:p>
          <a:p>
            <a:r>
              <a:rPr lang="ru-RU" sz="2000" dirty="0" smtClean="0"/>
              <a:t>  Особое значение имеет математика для формирования общего приёма решения задач как универсального учебного действия.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8143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уроках математики универсальным учебным действием может служить </a:t>
            </a:r>
            <a:r>
              <a:rPr lang="ru-RU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познавательное действие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/>
              <a:t>(объединяющее логическое и знаково-символическое действия), определяющее умение ученика выделять тип задачи и способ ее решения. С этой целью ученикам предлагается  ряд заданий, в котором необходимо найти схему, отображающую логические отношения между известными данными и искомым. Предметом ориентировки и целью решения математической задачи становится здесь не конкретный результат, а установление логических отношений между данными и искомым. В этом случае ученики решают собственно учебную задачу, задачу на установление логической модели, устанавливающей соотношение данных и неизвестного. А это является важным шагом учеников к успешному усвоению общего способа решения задач, независимо от того, на каком предметном материале они будут предъявлены – математических, физических, химических и других.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00034" y="318624"/>
            <a:ext cx="83582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Часто предлагаются ученикам парные задания, где универсальным учебным действием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служит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коммуникативные действия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которые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должны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обеспечивать возможности сотрудничества учеников: умение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 и уметь договариваться.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6867" name="Picture 3" descr="http://baby-nn.ru/u/dd/mother/62/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071810"/>
            <a:ext cx="2775062" cy="288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 целью формирования </a:t>
            </a: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регулятивного универсального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учебного действия </a:t>
            </a:r>
            <a:r>
              <a:rPr lang="ru-RU" sz="2400" dirty="0" smtClean="0"/>
              <a:t>–   </a:t>
            </a:r>
            <a:r>
              <a:rPr lang="ru-RU" sz="2400" i="1" dirty="0" err="1" smtClean="0"/>
              <a:t>действия</a:t>
            </a:r>
            <a:r>
              <a:rPr lang="ru-RU" sz="2400" i="1" dirty="0" smtClean="0"/>
              <a:t> контроля, </a:t>
            </a:r>
            <a:r>
              <a:rPr lang="ru-RU" sz="2400" dirty="0" smtClean="0"/>
              <a:t>часто практикуются приемы самопроверки и взаимопроверки текста. Учащимся предлагаются тексты для проверки, содержащие различные виды ошибок (графические, пунктуационные, стилистические, лексические, орфографические). А для решения этой учебной задачи совместно с детьми составляются </a:t>
            </a:r>
            <a:r>
              <a:rPr lang="ru-RU" sz="2400" i="1" dirty="0" smtClean="0"/>
              <a:t>правила проверки текста, </a:t>
            </a:r>
            <a:r>
              <a:rPr lang="ru-RU" sz="2400" dirty="0" smtClean="0"/>
              <a:t>определяющий алгоритм действия.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5720" y="765887"/>
            <a:ext cx="84296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Последовательно переходя от одной операции к другой, проговаривая содержание и результат выполняемой  операции, практически все учащиеся без дополнительной помощи успешно справляются с предложенным заданием. Главное здесь – речевое проговаривание учеником выполняемого действия. Такое проговаривание позволяет обеспечить выполнение всех звеньев действия контроля и осознать его содержание.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Словесное проговаривание является средством перехода ученика от выполнения действия с опорой на правило, представленное на карточке в виде текста, к самостоятельному выполнению контроля, сначала медленно, а потом быстро, ориентируясь на внутренний алгоритм способов проверки.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28596" y="500042"/>
            <a:ext cx="821537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Успешность обучения в начальной школе во многом зависит от сформированности универсальных учебных действий. Универсальные учебные действия, их свойства и качества определяют эффективность образовательного процесса, в частности усвоения знаний, формирование умений, образа мира и основных видов компетенций учащегося, в том числе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социальной и личностной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Развитие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универсальных учебных действий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обеспечивает формирование психологических новообразований и способностей учащегося, которые в свою очередь определяют условия высокой успешности учебной деятельности и освоения учебных дисциплин.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Несмотря на признание в педагогической науке и практике значения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метапредметных</a:t>
            </a:r>
            <a:r>
              <a:rPr lang="ru-RU" sz="2000" dirty="0" smtClean="0"/>
              <a:t> (общеучебных) действий и умений для успешности обучения, вплоть до настоящего времени серьезной широкомасштабной систематической работы по их внедрению в школьное обучение не производилось.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1428736"/>
            <a:ext cx="842965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Стихийность развития универсальных учебных действий находит отражение в острых проблемах школьного обучения: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-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значительном разбросе успеваемости,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несформированности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учебно-познавательных мотивов </a:t>
            </a: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-низкой любознательности и инициативы значительной части   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учащихся,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трудностях произвольной регуляции учебной деятельности,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низком уровне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общепознавательных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логических действий,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трудностях школьной адаптации,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росте отклоняющегося поведения.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74345"/>
            <a:ext cx="79296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обеспечения условий успешного внедрения Программы развития УУД в практику начального школьного обучения, безусловно, необходима: 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- подготовка учителей в форме повышения квалификации;</a:t>
            </a:r>
          </a:p>
          <a:p>
            <a:pPr lvl="0"/>
            <a:r>
              <a:rPr lang="ru-RU" dirty="0" smtClean="0"/>
              <a:t>- внесение соответствующих корректив в систему высшего профессионального педагогического образования; </a:t>
            </a:r>
          </a:p>
          <a:p>
            <a:pPr lvl="0"/>
            <a:r>
              <a:rPr lang="ru-RU" dirty="0" smtClean="0"/>
              <a:t>- разработка нормативно-правовых документов, определяющих место Программы развития УУД в образовательном процессе;</a:t>
            </a:r>
          </a:p>
          <a:p>
            <a:pPr lvl="0"/>
            <a:r>
              <a:rPr lang="ru-RU" dirty="0" smtClean="0"/>
              <a:t>- разработка учебно-методического обеспечения Программы развития УУД;</a:t>
            </a:r>
          </a:p>
          <a:p>
            <a:pPr lvl="0"/>
            <a:r>
              <a:rPr lang="ru-RU" dirty="0" smtClean="0"/>
              <a:t>- создание и функционирование сайта в поддержку Программы развития УУД</a:t>
            </a:r>
            <a:endParaRPr lang="ru-RU" dirty="0"/>
          </a:p>
        </p:txBody>
      </p:sp>
      <p:pic>
        <p:nvPicPr>
          <p:cNvPr id="44034" name="Picture 2" descr="http://www.1stroykuzbass.ru/_nw/0/64319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000504"/>
            <a:ext cx="2508236" cy="2422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928670"/>
            <a:ext cx="80010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Разработаны, апробированы и утверждены Федеральные государственные образовательные стандарты второго поколения для начальной школы.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28596" y="2143116"/>
            <a:ext cx="814393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этом учебном году учителям начальных классов  уже пришлось вводить требования ФГОС в практику своей работы. Нужно было переосмыслить цели и ценности современного начального образования с позиции новых стандартов  начального общего образования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</a:pPr>
            <a:r>
              <a:rPr lang="ru-RU" sz="2000" dirty="0" smtClean="0"/>
              <a:t>В чем теперь заключается роль начальной школы? Интеграция, обобщение, осмысление новых знаний, увязывание их с жизненным опытом ребенка на основе формирования умения учиться. Учить себя – вот та задача, в решении которой школе сегодня замены нет!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db823433aa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6072188"/>
            <a:ext cx="8207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928813" y="1785938"/>
            <a:ext cx="5429250" cy="45005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25400"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 marL="274320" indent="-274320" algn="just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любознательный</a:t>
            </a:r>
            <a:r>
              <a:rPr lang="ru-RU" sz="3300" dirty="0">
                <a:latin typeface="+mj-lt"/>
                <a:cs typeface="Times New Roman" pitchFamily="18" charset="0"/>
              </a:rPr>
              <a:t>, активно и заинтересованно познающий мир;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владеющий</a:t>
            </a:r>
            <a:r>
              <a:rPr lang="ru-RU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300" dirty="0">
                <a:latin typeface="+mj-lt"/>
                <a:cs typeface="Times New Roman" pitchFamily="18" charset="0"/>
              </a:rPr>
              <a:t>основами умения учиться, способный  к организации собственной деятельности;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любящий</a:t>
            </a:r>
            <a:r>
              <a:rPr lang="ru-RU" sz="3300" dirty="0">
                <a:latin typeface="+mj-lt"/>
                <a:cs typeface="Times New Roman" pitchFamily="18" charset="0"/>
              </a:rPr>
              <a:t> свой народ, свой край и свою Родину;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уважающий</a:t>
            </a:r>
            <a:r>
              <a:rPr lang="ru-RU" sz="3300" dirty="0">
                <a:latin typeface="+mj-lt"/>
                <a:cs typeface="Times New Roman" pitchFamily="18" charset="0"/>
              </a:rPr>
              <a:t> и принимающий ценности семьи и общества;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готовый</a:t>
            </a:r>
            <a:r>
              <a:rPr lang="ru-RU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300" dirty="0">
                <a:latin typeface="+mj-lt"/>
                <a:cs typeface="Times New Roman" pitchFamily="18" charset="0"/>
              </a:rPr>
              <a:t>самостоятельно действовать и отвечать за свои поступки перед семьей и обществом;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доброжелательный</a:t>
            </a:r>
            <a:r>
              <a:rPr lang="ru-RU" sz="3300" dirty="0">
                <a:latin typeface="+mj-lt"/>
                <a:cs typeface="Times New Roman" pitchFamily="18" charset="0"/>
              </a:rPr>
              <a:t>, умеющий слушать и слышать собеседника, обосновывать  свою позицию, высказывать свое мнение;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выполняющий</a:t>
            </a:r>
            <a:r>
              <a:rPr lang="ru-RU" sz="3300" dirty="0">
                <a:latin typeface="+mj-lt"/>
                <a:cs typeface="Times New Roman" pitchFamily="18" charset="0"/>
              </a:rPr>
              <a:t> правила здорового и безопасного для себя и окружающих образа жизни. 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ru-RU" sz="3300" dirty="0">
                <a:latin typeface="+mj-lt"/>
                <a:cs typeface="Times New Roman" pitchFamily="18" charset="0"/>
              </a:rPr>
              <a:t>                 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ru-RU" sz="3300" dirty="0">
                <a:latin typeface="+mj-lt"/>
                <a:cs typeface="Times New Roman" pitchFamily="18" charset="0"/>
              </a:rPr>
              <a:t>                 </a:t>
            </a:r>
            <a:r>
              <a:rPr lang="en-US" sz="3300" dirty="0">
                <a:latin typeface="+mj-lt"/>
                <a:cs typeface="Times New Roman" pitchFamily="18" charset="0"/>
              </a:rPr>
              <a:t>                       </a:t>
            </a:r>
            <a:r>
              <a:rPr lang="en-US" sz="3300" dirty="0" smtClean="0">
                <a:latin typeface="+mj-lt"/>
                <a:cs typeface="Times New Roman" pitchFamily="18" charset="0"/>
              </a:rPr>
              <a:t> </a:t>
            </a:r>
            <a:r>
              <a:rPr lang="ru-RU" sz="3300" dirty="0" smtClean="0">
                <a:latin typeface="+mj-lt"/>
                <a:cs typeface="Times New Roman" pitchFamily="18" charset="0"/>
              </a:rPr>
              <a:t> </a:t>
            </a:r>
            <a:r>
              <a:rPr lang="ru-RU" sz="3300" dirty="0">
                <a:latin typeface="+mj-lt"/>
                <a:cs typeface="Times New Roman" pitchFamily="18" charset="0"/>
              </a:rPr>
              <a:t>(ФГОС НОО, стр.7, раздел </a:t>
            </a:r>
            <a:r>
              <a:rPr lang="en-US" sz="3300" dirty="0">
                <a:latin typeface="+mj-lt"/>
                <a:cs typeface="Times New Roman" pitchFamily="18" charset="0"/>
              </a:rPr>
              <a:t>I</a:t>
            </a:r>
            <a:r>
              <a:rPr lang="ru-RU" sz="3300" dirty="0">
                <a:latin typeface="+mj-lt"/>
                <a:cs typeface="Times New Roman" pitchFamily="18" charset="0"/>
              </a:rPr>
              <a:t>.)</a:t>
            </a:r>
            <a:endParaRPr lang="ru-RU" sz="3300" dirty="0">
              <a:latin typeface="+mj-lt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85852" y="571480"/>
            <a:ext cx="7286625" cy="92868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-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-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800" b="1" spc="-1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«Портрет выпускника начальной школы»</a:t>
            </a:r>
            <a:r>
              <a:rPr lang="ru-RU" sz="14400" b="1" spc="-1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400" b="1" spc="-1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опия j0435841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76405">
            <a:off x="244475" y="2257425"/>
            <a:ext cx="180022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пия j0435773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23">
            <a:off x="7489825" y="2828925"/>
            <a:ext cx="1554163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358063" y="6350000"/>
            <a:ext cx="1785937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bg1"/>
                </a:solidFill>
                <a:latin typeface="+mn-lt"/>
              </a:rPr>
              <a:t>Камагаева Ната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лья</a:t>
            </a:r>
            <a:r>
              <a:rPr lang="ru-RU" sz="9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Николаевна </a:t>
            </a:r>
            <a:r>
              <a:rPr lang="ru-RU" sz="900" dirty="0">
                <a:solidFill>
                  <a:schemeClr val="bg1"/>
                </a:solidFill>
                <a:latin typeface="+mn-lt"/>
              </a:rPr>
              <a:t>МОУ НО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Ш №33 г. Майкоп, РА учитель начальных классов</a:t>
            </a:r>
            <a:endParaRPr lang="ru-RU" sz="9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4" y="742027"/>
            <a:ext cx="828680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Вместо простой передачи знаний, умений и навыков от учителя к ученику приоритетной целью школьного образования становится развитие способности ученика самостоятельно ставить учебные цели, проектировать пути их реализации, контролировать и оценивать свои достижения, иначе говоря – формирование умения учиться. Учащийся сам должен стать «архитектором и строителем» образовательного процесса.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Достижение данной цели становится возможным благодаря  формированию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системы универсальных учебных действий (УУД)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Овладение универсальными учебными действиями дает учащимся возможность самостоятельного успешного усвоения новых знаний, умений и компетентностей на основе формирования умения учиться. Эта возможность обеспечивается тем, что УУД - это обобщенные действия, порождающие мотивацию к обучению и позволяющие учащимся ориентироваться в различных предметных областях познания.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000372"/>
            <a:ext cx="7786742" cy="1000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Универсальные учебные действия можно сгруппировать в четыре основных блока.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879256"/>
            <a:ext cx="8286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Сегодня УУД придается огромное значение. Это совокупность способов действий обучающегося, которая обеспечивает его способность к самостоятельному  усвоению новых знаний, включая и организацию самого процесса усвоения. Универсальные учебные действия – это навыки, которые надо закладывать в начальной школе на всех уроках.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4786322"/>
            <a:ext cx="2000264" cy="11430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личностные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0298" y="4786322"/>
            <a:ext cx="2000264" cy="11430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регулятивные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4876" y="4786322"/>
            <a:ext cx="1857388" cy="11430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познавательные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86578" y="4786322"/>
            <a:ext cx="1857388" cy="11430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коммуникативные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142976" y="4143380"/>
            <a:ext cx="484632" cy="571504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286116" y="4143380"/>
            <a:ext cx="484632" cy="571504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357818" y="4143380"/>
            <a:ext cx="484632" cy="571504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572396" y="4143380"/>
            <a:ext cx="484632" cy="571504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253821"/>
            <a:ext cx="778671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Личностные действия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позволяют сделать учение осмысленным, увязывая их с реальными жизненными  целями и ситуациями. Личностные действия направлены на осознание, исследование и принятие жизненных ценностей, позволяют сориентироваться  в нравственных нормах и правилах, выработать свою жизненную позицию в отношении мира.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699" name="Picture 3" descr="http://www.edu54.ru/sites/default/files/images/2010/02/34750982abd2aecbdc9a367476deea0b455c1e92.gif"/>
          <p:cNvPicPr>
            <a:picLocks noChangeAspect="1" noChangeArrowheads="1"/>
          </p:cNvPicPr>
          <p:nvPr/>
        </p:nvPicPr>
        <p:blipFill>
          <a:blip r:embed="rId2" cstate="print"/>
          <a:srcRect b="8333"/>
          <a:stretch>
            <a:fillRect/>
          </a:stretch>
        </p:blipFill>
        <p:spPr bwMode="auto">
          <a:xfrm>
            <a:off x="2643174" y="3429000"/>
            <a:ext cx="3143272" cy="2881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813183"/>
            <a:ext cx="828677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Регулятивные действия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обеспечивают возможность управления познавательной  и учебной деятельностью посредством постановки целей, планирования, контроля, коррекции своих действий, оценки успешности усвоения.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3" name="Picture 3" descr="http://www.edu.cap.ru/Home/3885/foto_news/e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175362"/>
            <a:ext cx="3286148" cy="3368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813183"/>
            <a:ext cx="83582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Познавательные действия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включают действия исследования, поиска, отбора и структурирования необходимой информации, моделирование изучаемого содержания.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7" name="Picture 3" descr="http://photo.pravdapskov.ru/upload/news/small/2011-04-29_10-06-42_4530417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143248"/>
            <a:ext cx="3929090" cy="3054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785794"/>
            <a:ext cx="821537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Коммуникативные действия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обеспечивают возможности сотрудничества: умение слышать,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вести дискуссию, правильно выражать свои мысли, оказывать поддержку друг другу и эффективно сотрудничать как с учителем, так и со сверстниками.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71" name="Picture 3" descr="http://img-fotki.yandex.ru/get/4610/47407354.275/0_8e973_78d7739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214818"/>
            <a:ext cx="3000395" cy="2215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51344"/>
            <a:ext cx="77153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рамках подготовки Федерального государственного образовательного стандарта второго поколения на ступени начального общего образования в нашей школе проводились исследования по оцениванию  универсальных учебных действий (УУД) в первых классах. Контрольно-измерительные материалы отличались от традиционных тем, что они нацелены не на традиционную проверку усвоения детьми знаний и навыков, входящих в содержание  учебной программы, а на выявление  </a:t>
            </a:r>
            <a:r>
              <a:rPr lang="ru-RU" sz="2000" dirty="0" err="1" smtClean="0"/>
              <a:t>общепредметных</a:t>
            </a:r>
            <a:r>
              <a:rPr lang="ru-RU" sz="2000" dirty="0" smtClean="0"/>
              <a:t> (универсальных) учебных действий. </a:t>
            </a:r>
            <a:endParaRPr lang="ru-RU" sz="2000" dirty="0"/>
          </a:p>
        </p:txBody>
      </p:sp>
      <p:pic>
        <p:nvPicPr>
          <p:cNvPr id="34818" name="Picture 2" descr="http://taigvi2009-7.ucoz.ru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929066"/>
            <a:ext cx="3000396" cy="2325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121</TotalTime>
  <Words>1403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15</cp:revision>
  <dcterms:modified xsi:type="dcterms:W3CDTF">2011-11-14T11:45:47Z</dcterms:modified>
</cp:coreProperties>
</file>