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01" r:id="rId2"/>
    <p:sldId id="256" r:id="rId3"/>
    <p:sldId id="287" r:id="rId4"/>
    <p:sldId id="307" r:id="rId5"/>
    <p:sldId id="308" r:id="rId6"/>
    <p:sldId id="309" r:id="rId7"/>
    <p:sldId id="313" r:id="rId8"/>
    <p:sldId id="314" r:id="rId9"/>
    <p:sldId id="315" r:id="rId10"/>
    <p:sldId id="299" r:id="rId11"/>
    <p:sldId id="289" r:id="rId12"/>
    <p:sldId id="290" r:id="rId13"/>
    <p:sldId id="292" r:id="rId14"/>
    <p:sldId id="291" r:id="rId15"/>
    <p:sldId id="306" r:id="rId16"/>
    <p:sldId id="275" r:id="rId17"/>
    <p:sldId id="258" r:id="rId18"/>
    <p:sldId id="261" r:id="rId19"/>
    <p:sldId id="316" r:id="rId20"/>
    <p:sldId id="317" r:id="rId21"/>
    <p:sldId id="318" r:id="rId22"/>
    <p:sldId id="302" r:id="rId23"/>
    <p:sldId id="260" r:id="rId24"/>
    <p:sldId id="320" r:id="rId25"/>
    <p:sldId id="304" r:id="rId26"/>
    <p:sldId id="297" r:id="rId27"/>
    <p:sldId id="305" r:id="rId28"/>
    <p:sldId id="295" r:id="rId29"/>
    <p:sldId id="319" r:id="rId30"/>
    <p:sldId id="264" r:id="rId31"/>
    <p:sldId id="265" r:id="rId32"/>
    <p:sldId id="266" r:id="rId33"/>
    <p:sldId id="277" r:id="rId34"/>
    <p:sldId id="276" r:id="rId35"/>
    <p:sldId id="273" r:id="rId36"/>
    <p:sldId id="259" r:id="rId37"/>
    <p:sldId id="293" r:id="rId38"/>
    <p:sldId id="321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00"/>
    <a:srgbClr val="99FF33"/>
    <a:srgbClr val="CC00CC"/>
    <a:srgbClr val="057171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0AAB636-8D42-4896-A801-346011859996}" type="datetimeFigureOut">
              <a:rPr lang="ru-RU"/>
              <a:pPr>
                <a:defRPr/>
              </a:pPr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ru-RU"/>
              <a:t>Банникова Наталья Николаевна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539A1DB-82D3-4A58-BC12-59EAB1076D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726AE56-6A8D-4D52-956D-0E815D72DDFE}" type="datetimeFigureOut">
              <a:rPr lang="ru-RU"/>
              <a:pPr>
                <a:defRPr/>
              </a:pPr>
              <a:t>04.12.2014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ru-RU"/>
              <a:t>Банникова Наталья Николаевна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D7903B5-542E-448F-8C19-265E9A7FAB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6387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Банникова Наталья Николаевна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3276600" y="1052513"/>
            <a:ext cx="2133600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  <a:latin typeface="Arbat-Bold" pitchFamily="2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Банникова Наталья Николаевна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E1F78-4FC7-460B-BAB4-294B58919B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Банникова Наталья Николаевна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48C60-F493-4A85-BDE5-F5DFBE0CE8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Банникова Наталья Николаевна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4AF9F-4355-4CBD-A566-6BC5E604B1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Банникова Наталья Николаевна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DBF67-9AE3-4465-817C-F245FDB531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Банникова Наталья Николаевна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833A1-B497-4D10-8C4E-D62826ACCC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Банникова Наталья Николаевна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20134-8423-4048-B9DD-72D87F8547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Банникова Наталья Николаевна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24D14-8662-4BB7-BA86-3F9C9AF021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Банникова Наталья Николаевна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A7483-2DDB-4EB9-889F-141EF668CA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ul Reaver\Desktop\Новая папка\создание шаблонов\6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Банникова Наталья Николаевна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FFAAD1-B722-4D0B-8CCE-1270BF0A00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Овал 8">
            <a:hlinkClick r:id="" action="ppaction://hlinkshowjump?jump=nextslide"/>
          </p:cNvPr>
          <p:cNvSpPr/>
          <p:nvPr userDrawn="1"/>
        </p:nvSpPr>
        <p:spPr>
          <a:xfrm>
            <a:off x="7812360" y="5517232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woPt" dir="t"/>
          </a:scene3d>
          <a:sp3d prstMaterial="matte">
            <a:bevelT/>
            <a:bevelB w="247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" name="Овал 7">
            <a:hlinkClick r:id="" action="ppaction://hlinkshowjump?jump=firstslide"/>
          </p:cNvPr>
          <p:cNvSpPr/>
          <p:nvPr userDrawn="1"/>
        </p:nvSpPr>
        <p:spPr>
          <a:xfrm>
            <a:off x="611560" y="5157192"/>
            <a:ext cx="504056" cy="5040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woPt" dir="t"/>
          </a:scene3d>
          <a:sp3d prstMaterial="matte">
            <a:bevelT/>
            <a:bevelB w="247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0" name="Овал 19">
            <a:hlinkClick r:id="" action="ppaction://hlinkshowjump?jump=lastslide"/>
          </p:cNvPr>
          <p:cNvSpPr/>
          <p:nvPr userDrawn="1"/>
        </p:nvSpPr>
        <p:spPr>
          <a:xfrm>
            <a:off x="1043608" y="5589240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woPt" dir="t"/>
          </a:scene3d>
          <a:sp3d prstMaterial="matte">
            <a:bevelT/>
            <a:bevelB w="247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1" r:id="rId3"/>
    <p:sldLayoutId id="2147483658" r:id="rId4"/>
    <p:sldLayoutId id="2147483657" r:id="rId5"/>
    <p:sldLayoutId id="2147483656" r:id="rId6"/>
    <p:sldLayoutId id="2147483662" r:id="rId7"/>
    <p:sldLayoutId id="2147483655" r:id="rId8"/>
    <p:sldLayoutId id="2147483654" r:id="rId9"/>
    <p:sldLayoutId id="2147483653" r:id="rId10"/>
    <p:sldLayoutId id="2147483652" r:id="rId11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bat-Bold" pitchFamily="2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chemeClr val="bg1"/>
          </a:solidFill>
          <a:latin typeface="Arbat-Bold" pitchFamily="2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 kern="1200">
          <a:solidFill>
            <a:schemeClr val="bg1"/>
          </a:solidFill>
          <a:latin typeface="Arbat-Bold" pitchFamily="2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chemeClr val="bg1"/>
          </a:solidFill>
          <a:latin typeface="Arbat-Bold" pitchFamily="2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chemeClr val="bg1"/>
          </a:solidFill>
          <a:latin typeface="Arbat-Bold" pitchFamily="2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chemeClr val="bg1"/>
          </a:solidFill>
          <a:latin typeface="Arbat-Bold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http://festival.1september.ru/articles/650865/img3.gif" TargetMode="External"/><Relationship Id="rId7" Type="http://schemas.openxmlformats.org/officeDocument/2006/relationships/image" Target="http://festival.1september.ru/articles/650865/Image7918.gif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http://festival.1september.ru/articles/650865/img4.gif" TargetMode="External"/><Relationship Id="rId4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gif"/><Relationship Id="rId4" Type="http://schemas.openxmlformats.org/officeDocument/2006/relationships/image" Target="../media/image27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smtClean="0">
                <a:latin typeface="Arial" charset="0"/>
              </a:rPr>
              <a:t>Муниципальное бюджетное общеобразовательное учреждение </a:t>
            </a:r>
            <a:br>
              <a:rPr lang="ru-RU" sz="1400" smtClean="0">
                <a:latin typeface="Arial" charset="0"/>
              </a:rPr>
            </a:br>
            <a:r>
              <a:rPr lang="ru-RU" sz="1400" smtClean="0">
                <a:latin typeface="Arial" charset="0"/>
              </a:rPr>
              <a:t>« Красноясыльская средняя общеобразовательная школа»</a:t>
            </a:r>
          </a:p>
        </p:txBody>
      </p:sp>
      <p:sp>
        <p:nvSpPr>
          <p:cNvPr id="15362" name="Rectangle 7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endParaRPr lang="ru-RU" smtClean="0">
              <a:latin typeface="Arbat-Bold"/>
            </a:endParaRPr>
          </a:p>
          <a:p>
            <a:pPr>
              <a:buFontTx/>
              <a:buNone/>
            </a:pPr>
            <a:endParaRPr lang="ru-RU" smtClean="0">
              <a:latin typeface="Arbat-Bold"/>
            </a:endParaRPr>
          </a:p>
          <a:p>
            <a:pPr algn="ctr">
              <a:buFontTx/>
              <a:buNone/>
            </a:pPr>
            <a:r>
              <a:rPr lang="ru-RU" smtClean="0">
                <a:latin typeface="Arbat-Bold"/>
              </a:rPr>
              <a:t>Открытый урок по алгебре в 11 классе </a:t>
            </a:r>
          </a:p>
          <a:p>
            <a:pPr algn="ctr">
              <a:buFontTx/>
              <a:buNone/>
            </a:pPr>
            <a:r>
              <a:rPr lang="ru-RU" smtClean="0">
                <a:latin typeface="Arbat-Bold"/>
              </a:rPr>
              <a:t>по теме «Показательные уравнения»</a:t>
            </a:r>
          </a:p>
          <a:p>
            <a:pPr>
              <a:buFontTx/>
              <a:buNone/>
            </a:pPr>
            <a:endParaRPr lang="ru-RU" smtClean="0">
              <a:latin typeface="Arbat-Bold"/>
            </a:endParaRPr>
          </a:p>
          <a:p>
            <a:pPr>
              <a:buFontTx/>
              <a:buNone/>
            </a:pPr>
            <a:r>
              <a:rPr lang="ru-RU" sz="1600" smtClean="0">
                <a:latin typeface="Arial" charset="0"/>
              </a:rPr>
              <a:t>							Учитель математики 					   Банникова Наталья Николаевна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bat-Bold"/>
              </a:rPr>
              <a:t>ЕГЭ</a:t>
            </a:r>
          </a:p>
        </p:txBody>
      </p:sp>
      <p:sp>
        <p:nvSpPr>
          <p:cNvPr id="25602" name="Содержимое 2"/>
          <p:cNvSpPr>
            <a:spLocks noGrp="1"/>
          </p:cNvSpPr>
          <p:nvPr>
            <p:ph type="body" idx="4294967295"/>
          </p:nvPr>
        </p:nvSpPr>
        <p:spPr>
          <a:xfrm>
            <a:off x="1042988" y="1628775"/>
            <a:ext cx="7654925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>
                <a:latin typeface="Arbat-Bold"/>
              </a:rPr>
              <a:t>B7 </a:t>
            </a:r>
          </a:p>
          <a:p>
            <a:pPr>
              <a:buFontTx/>
              <a:buNone/>
            </a:pPr>
            <a:r>
              <a:rPr lang="ru-RU" smtClean="0">
                <a:latin typeface="Arbat-Bold"/>
              </a:rPr>
              <a:t> Найдите корень уравнения: </a:t>
            </a:r>
            <a:endParaRPr lang="ru-RU" b="1" smtClean="0">
              <a:latin typeface="Arbat-Bold"/>
            </a:endParaRPr>
          </a:p>
          <a:p>
            <a:pPr>
              <a:buFontTx/>
              <a:buNone/>
            </a:pPr>
            <a:endParaRPr lang="ru-RU" smtClean="0">
              <a:latin typeface="Arbat-Bold"/>
            </a:endParaRPr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7956550" y="5661025"/>
            <a:ext cx="215900" cy="2159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5604" name="Picture 5" descr="&#10;\frac{3}{5}x=3\frac{3}{5}.&#10;"/>
          <p:cNvPicPr>
            <a:picLocks noChangeAspect="1" noChangeArrowheads="1"/>
          </p:cNvPicPr>
          <p:nvPr/>
        </p:nvPicPr>
        <p:blipFill>
          <a:blip r:embed="rId3" cstate="print"/>
          <a:srcRect r="8333" b="793"/>
          <a:stretch>
            <a:fillRect/>
          </a:stretch>
        </p:blipFill>
        <p:spPr bwMode="auto">
          <a:xfrm>
            <a:off x="3059113" y="3429000"/>
            <a:ext cx="2376487" cy="14398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51275" y="3644900"/>
            <a:ext cx="792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bat-Bold"/>
              </a:rPr>
              <a:t>ЕГЭ</a:t>
            </a:r>
          </a:p>
        </p:txBody>
      </p:sp>
      <p:sp>
        <p:nvSpPr>
          <p:cNvPr id="26626" name="Содержимое 7"/>
          <p:cNvSpPr>
            <a:spLocks noGrp="1"/>
          </p:cNvSpPr>
          <p:nvPr>
            <p:ph idx="1"/>
          </p:nvPr>
        </p:nvSpPr>
        <p:spPr>
          <a:xfrm>
            <a:off x="827088" y="1600200"/>
            <a:ext cx="7859712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>
                <a:latin typeface="Arbat-Bold"/>
              </a:rPr>
              <a:t>B7 </a:t>
            </a:r>
          </a:p>
          <a:p>
            <a:pPr>
              <a:buFontTx/>
              <a:buNone/>
            </a:pPr>
            <a:r>
              <a:rPr lang="ru-RU" b="1" smtClean="0">
                <a:latin typeface="Arbat-Bold"/>
              </a:rPr>
              <a:t>Найдите корень уравнения </a:t>
            </a:r>
            <a:endParaRPr lang="ru-RU" smtClean="0">
              <a:latin typeface="Arbat-Bold"/>
            </a:endParaRPr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7956550" y="5661025"/>
            <a:ext cx="215900" cy="2159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8307" name="Picture 3" descr="\sqrt{\frac{5}{3x-7}}~=~\frac{1}{2}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7350" y="3500438"/>
            <a:ext cx="3316288" cy="13684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140200" y="3860800"/>
            <a:ext cx="792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bat-Bold"/>
              </a:rPr>
              <a:t>ЕГЭ</a:t>
            </a:r>
          </a:p>
        </p:txBody>
      </p:sp>
      <p:sp>
        <p:nvSpPr>
          <p:cNvPr id="27650" name="Содержимое 2"/>
          <p:cNvSpPr>
            <a:spLocks noGrp="1"/>
          </p:cNvSpPr>
          <p:nvPr>
            <p:ph idx="4294967295"/>
          </p:nvPr>
        </p:nvSpPr>
        <p:spPr>
          <a:xfrm>
            <a:off x="971550" y="1600200"/>
            <a:ext cx="817245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>
                <a:latin typeface="Arbat-Bold"/>
              </a:rPr>
              <a:t>B7 </a:t>
            </a:r>
          </a:p>
          <a:p>
            <a:pPr>
              <a:buFontTx/>
              <a:buNone/>
            </a:pPr>
            <a:r>
              <a:rPr lang="ru-RU" b="1" smtClean="0">
                <a:latin typeface="Arbat-Bold"/>
              </a:rPr>
              <a:t>Найдите корень уравнения </a:t>
            </a:r>
            <a:endParaRPr lang="ru-RU" smtClean="0">
              <a:latin typeface="Arbat-Bold"/>
            </a:endParaRPr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7956550" y="5661025"/>
            <a:ext cx="215900" cy="2159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7652" name="Picture 3" descr="\sqrt[4]{{x + 1}} = 2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1830388" y="3357563"/>
            <a:ext cx="4829175" cy="1223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140200" y="3716338"/>
            <a:ext cx="792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bat-Bold"/>
              </a:rPr>
              <a:t>ЕГЭ</a:t>
            </a:r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611188" y="1600200"/>
            <a:ext cx="8075612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b="1" smtClean="0">
                <a:latin typeface="Arbat-Bold"/>
              </a:rPr>
              <a:t>B7</a:t>
            </a:r>
          </a:p>
          <a:p>
            <a:pPr>
              <a:buFontTx/>
              <a:buNone/>
            </a:pPr>
            <a:r>
              <a:rPr lang="ru-RU" b="1" smtClean="0">
                <a:latin typeface="Arbat-Bold"/>
              </a:rPr>
              <a:t>  Найдите корень уравнения: </a:t>
            </a:r>
            <a:endParaRPr lang="ru-RU" smtClean="0">
              <a:latin typeface="Arbat-Bold"/>
            </a:endParaRPr>
          </a:p>
        </p:txBody>
      </p:sp>
      <p:sp>
        <p:nvSpPr>
          <p:cNvPr id="7" name="Овал 6">
            <a:hlinkClick r:id="rId2" action="ppaction://hlinksldjump"/>
          </p:cNvPr>
          <p:cNvSpPr/>
          <p:nvPr/>
        </p:nvSpPr>
        <p:spPr>
          <a:xfrm>
            <a:off x="7956550" y="5661025"/>
            <a:ext cx="215900" cy="2159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8676" name="Picture 3" descr="&#10;\frac{x+2}{x+4}=2.&#10;"/>
          <p:cNvPicPr>
            <a:picLocks noChangeAspect="1" noChangeArrowheads="1"/>
          </p:cNvPicPr>
          <p:nvPr/>
        </p:nvPicPr>
        <p:blipFill>
          <a:blip r:embed="rId3" cstate="print"/>
          <a:srcRect r="7217"/>
          <a:stretch>
            <a:fillRect/>
          </a:stretch>
        </p:blipFill>
        <p:spPr bwMode="auto">
          <a:xfrm>
            <a:off x="2987675" y="3284538"/>
            <a:ext cx="3225800" cy="1800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84663" y="3789363"/>
            <a:ext cx="792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bat-Bold"/>
              </a:rPr>
              <a:t>ЕГЭ</a:t>
            </a:r>
          </a:p>
        </p:txBody>
      </p:sp>
      <p:sp>
        <p:nvSpPr>
          <p:cNvPr id="29698" name="Содержимое 2"/>
          <p:cNvSpPr>
            <a:spLocks noGrp="1"/>
          </p:cNvSpPr>
          <p:nvPr>
            <p:ph idx="4294967295"/>
          </p:nvPr>
        </p:nvSpPr>
        <p:spPr>
          <a:xfrm>
            <a:off x="900113" y="1600200"/>
            <a:ext cx="8243887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b="1" smtClean="0">
                <a:latin typeface="Arbat-Bold"/>
              </a:rPr>
              <a:t>B7 </a:t>
            </a:r>
          </a:p>
          <a:p>
            <a:pPr>
              <a:buFontTx/>
              <a:buNone/>
            </a:pPr>
            <a:r>
              <a:rPr lang="ru-RU" b="1" smtClean="0">
                <a:latin typeface="Arbat-Bold"/>
              </a:rPr>
              <a:t> Найдите корни уравнения: </a:t>
            </a:r>
          </a:p>
          <a:p>
            <a:pPr>
              <a:buFontTx/>
              <a:buNone/>
            </a:pPr>
            <a:endParaRPr lang="ru-RU" smtClean="0">
              <a:latin typeface="Arbat-Bold"/>
            </a:endParaRPr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7956550" y="5661025"/>
            <a:ext cx="215900" cy="2159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9700" name="Picture 3" descr="x^2+15x+54=0."/>
          <p:cNvPicPr>
            <a:picLocks noChangeAspect="1" noChangeArrowheads="1"/>
          </p:cNvPicPr>
          <p:nvPr/>
        </p:nvPicPr>
        <p:blipFill>
          <a:blip r:embed="rId3" cstate="print"/>
          <a:srcRect r="4762"/>
          <a:stretch>
            <a:fillRect/>
          </a:stretch>
        </p:blipFill>
        <p:spPr bwMode="auto">
          <a:xfrm>
            <a:off x="1979613" y="3500438"/>
            <a:ext cx="5280025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140200" y="3573463"/>
            <a:ext cx="792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bat-Bold"/>
              </a:rPr>
              <a:t>ЕГЭ</a:t>
            </a:r>
          </a:p>
        </p:txBody>
      </p:sp>
      <p:sp>
        <p:nvSpPr>
          <p:cNvPr id="30722" name="Содержимое 2"/>
          <p:cNvSpPr>
            <a:spLocks noGrp="1"/>
          </p:cNvSpPr>
          <p:nvPr>
            <p:ph idx="4294967295"/>
          </p:nvPr>
        </p:nvSpPr>
        <p:spPr>
          <a:xfrm>
            <a:off x="1068388" y="1628775"/>
            <a:ext cx="8075612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b="1" smtClean="0">
                <a:latin typeface="Arbat-Bold"/>
              </a:rPr>
              <a:t>B7 </a:t>
            </a:r>
          </a:p>
          <a:p>
            <a:pPr>
              <a:buFontTx/>
              <a:buNone/>
            </a:pPr>
            <a:r>
              <a:rPr lang="ru-RU" b="1" smtClean="0">
                <a:latin typeface="Arbat-Bold"/>
              </a:rPr>
              <a:t> Найдите корни уравнения: </a:t>
            </a:r>
          </a:p>
          <a:p>
            <a:pPr>
              <a:buFontTx/>
              <a:buNone/>
            </a:pPr>
            <a:endParaRPr lang="ru-RU" smtClean="0">
              <a:latin typeface="Arbat-Bold"/>
            </a:endParaRPr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7956550" y="5661025"/>
            <a:ext cx="215900" cy="2159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724" name="Прямоугольник 7"/>
          <p:cNvSpPr>
            <a:spLocks noChangeArrowheads="1"/>
          </p:cNvSpPr>
          <p:nvPr/>
        </p:nvSpPr>
        <p:spPr bwMode="auto">
          <a:xfrm>
            <a:off x="3132138" y="3244850"/>
            <a:ext cx="35274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x²</a:t>
            </a:r>
            <a:r>
              <a:rPr lang="ru-RU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-12х= 0</a:t>
            </a:r>
            <a:endParaRPr lang="ru-RU" sz="6000" b="1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84663" y="3573463"/>
            <a:ext cx="792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bat-Bold"/>
              </a:rPr>
              <a:t>Где стоит переменная?</a:t>
            </a:r>
          </a:p>
        </p:txBody>
      </p:sp>
      <p:sp>
        <p:nvSpPr>
          <p:cNvPr id="31746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4800" smtClean="0">
                <a:latin typeface="Arial" charset="0"/>
                <a:cs typeface="Arial" charset="0"/>
              </a:rPr>
              <a:t>       </a:t>
            </a:r>
            <a:r>
              <a:rPr lang="en-US" sz="4800" b="1" smtClean="0">
                <a:latin typeface="Arial" charset="0"/>
                <a:cs typeface="Arial" charset="0"/>
              </a:rPr>
              <a:t>x²</a:t>
            </a:r>
            <a:r>
              <a:rPr lang="ru-RU" sz="4800" b="1" smtClean="0">
                <a:latin typeface="Arial" charset="0"/>
                <a:cs typeface="Arial" charset="0"/>
              </a:rPr>
              <a:t> = </a:t>
            </a:r>
            <a:r>
              <a:rPr lang="en-US" sz="4800" b="1" smtClean="0">
                <a:latin typeface="Arial" charset="0"/>
                <a:cs typeface="Arial" charset="0"/>
              </a:rPr>
              <a:t>36</a:t>
            </a:r>
            <a:endParaRPr lang="ru-RU" sz="4800" b="1" smtClean="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ru-RU" sz="4800" b="1" smtClean="0">
                <a:latin typeface="Arial" charset="0"/>
                <a:cs typeface="Arial" charset="0"/>
              </a:rPr>
              <a:t>      3</a:t>
            </a:r>
            <a:r>
              <a:rPr lang="en-US" sz="4800" b="1" smtClean="0">
                <a:latin typeface="Arial" charset="0"/>
                <a:cs typeface="Arial" charset="0"/>
              </a:rPr>
              <a:t>x-4</a:t>
            </a:r>
            <a:r>
              <a:rPr lang="ru-RU" sz="4800" b="1" smtClean="0">
                <a:latin typeface="Arial" charset="0"/>
                <a:cs typeface="Arial" charset="0"/>
              </a:rPr>
              <a:t> </a:t>
            </a:r>
            <a:r>
              <a:rPr lang="en-US" sz="4800" b="1" smtClean="0">
                <a:latin typeface="Arial" charset="0"/>
                <a:cs typeface="Arial" charset="0"/>
              </a:rPr>
              <a:t>=9</a:t>
            </a:r>
            <a:endParaRPr lang="ru-RU" sz="4800" b="1" smtClean="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ru-RU" sz="4800" b="1" smtClean="0">
                <a:latin typeface="Arial" charset="0"/>
                <a:cs typeface="Arial" charset="0"/>
              </a:rPr>
              <a:t>      </a:t>
            </a:r>
            <a:r>
              <a:rPr lang="en-US" sz="4800" b="1" smtClean="0">
                <a:latin typeface="Arial" charset="0"/>
                <a:cs typeface="Arial" charset="0"/>
              </a:rPr>
              <a:t>x³</a:t>
            </a:r>
            <a:r>
              <a:rPr lang="ru-RU" sz="4800" b="1" smtClean="0">
                <a:latin typeface="Arial" charset="0"/>
                <a:cs typeface="Arial" charset="0"/>
              </a:rPr>
              <a:t>-2х = 0</a:t>
            </a:r>
          </a:p>
          <a:p>
            <a:pPr>
              <a:buFontTx/>
              <a:buNone/>
            </a:pPr>
            <a:r>
              <a:rPr lang="ru-RU" sz="5400" b="1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</a:p>
          <a:p>
            <a:pPr>
              <a:buFontTx/>
              <a:buNone/>
            </a:pPr>
            <a:r>
              <a:rPr lang="ru-RU" sz="5400" b="1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>
              <a:buFontTx/>
              <a:buNone/>
            </a:pPr>
            <a:endParaRPr lang="ru-RU" sz="5400" b="1" smtClean="0">
              <a:latin typeface="Arbat-Bold"/>
            </a:endParaRPr>
          </a:p>
        </p:txBody>
      </p:sp>
      <p:sp>
        <p:nvSpPr>
          <p:cNvPr id="31747" name="Содержимое 5"/>
          <p:cNvSpPr>
            <a:spLocks noGrp="1"/>
          </p:cNvSpPr>
          <p:nvPr>
            <p:ph sz="half" idx="2"/>
          </p:nvPr>
        </p:nvSpPr>
        <p:spPr>
          <a:xfrm>
            <a:off x="4500563" y="1600200"/>
            <a:ext cx="4186237" cy="4525963"/>
          </a:xfrm>
        </p:spPr>
        <p:txBody>
          <a:bodyPr/>
          <a:lstStyle/>
          <a:p>
            <a:pPr>
              <a:buFontTx/>
              <a:buNone/>
            </a:pPr>
            <a:endParaRPr lang="ru-RU" smtClean="0">
              <a:latin typeface="Arbat-Bold"/>
            </a:endParaRPr>
          </a:p>
        </p:txBody>
      </p:sp>
      <p:sp>
        <p:nvSpPr>
          <p:cNvPr id="3174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Прямоугольник 10"/>
          <p:cNvSpPr>
            <a:spLocks noChangeArrowheads="1"/>
          </p:cNvSpPr>
          <p:nvPr/>
        </p:nvSpPr>
        <p:spPr bwMode="auto">
          <a:xfrm>
            <a:off x="4113213" y="1773238"/>
            <a:ext cx="4059237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chemeClr val="bg1"/>
                </a:solidFill>
                <a:cs typeface="Times New Roman" pitchFamily="18" charset="0"/>
              </a:rPr>
              <a:t>    2</a:t>
            </a:r>
            <a:r>
              <a:rPr lang="ru-RU" sz="4800" b="1" baseline="30000">
                <a:solidFill>
                  <a:schemeClr val="bg1"/>
                </a:solidFill>
                <a:cs typeface="Times New Roman" pitchFamily="18" charset="0"/>
              </a:rPr>
              <a:t>х</a:t>
            </a:r>
            <a:r>
              <a:rPr lang="ru-RU" sz="4800" b="1">
                <a:solidFill>
                  <a:schemeClr val="bg1"/>
                </a:solidFill>
                <a:cs typeface="Times New Roman" pitchFamily="18" charset="0"/>
              </a:rPr>
              <a:t> = 64</a:t>
            </a:r>
          </a:p>
          <a:p>
            <a:r>
              <a:rPr lang="ru-RU" sz="4800" b="1">
                <a:solidFill>
                  <a:schemeClr val="bg1"/>
                </a:solidFill>
                <a:cs typeface="Times New Roman" pitchFamily="18" charset="0"/>
              </a:rPr>
              <a:t>  4</a:t>
            </a:r>
            <a:r>
              <a:rPr lang="ru-RU" sz="4800" b="1" baseline="30000">
                <a:solidFill>
                  <a:schemeClr val="bg1"/>
                </a:solidFill>
                <a:cs typeface="Times New Roman" pitchFamily="18" charset="0"/>
              </a:rPr>
              <a:t>х+1</a:t>
            </a:r>
            <a:r>
              <a:rPr lang="ru-RU" sz="4800" b="1">
                <a:solidFill>
                  <a:schemeClr val="bg1"/>
                </a:solidFill>
                <a:cs typeface="Times New Roman" pitchFamily="18" charset="0"/>
              </a:rPr>
              <a:t> = 16</a:t>
            </a:r>
          </a:p>
          <a:p>
            <a:r>
              <a:rPr lang="ru-RU" sz="4800" b="1">
                <a:solidFill>
                  <a:schemeClr val="bg1"/>
                </a:solidFill>
                <a:cs typeface="Times New Roman" pitchFamily="18" charset="0"/>
              </a:rPr>
              <a:t>   </a:t>
            </a:r>
            <a:r>
              <a:rPr lang="ru-RU" sz="4800" b="1">
                <a:solidFill>
                  <a:schemeClr val="bg1"/>
                </a:solidFill>
              </a:rPr>
              <a:t>5</a:t>
            </a:r>
            <a:r>
              <a:rPr lang="ru-RU" sz="4800" b="1" baseline="30000">
                <a:solidFill>
                  <a:schemeClr val="bg1"/>
                </a:solidFill>
              </a:rPr>
              <a:t>2х</a:t>
            </a:r>
            <a:r>
              <a:rPr lang="ru-RU" sz="4800" b="1">
                <a:solidFill>
                  <a:schemeClr val="bg1"/>
                </a:solidFill>
              </a:rPr>
              <a:t> = 125</a:t>
            </a:r>
            <a:endParaRPr lang="ru-RU" sz="4800" b="1">
              <a:solidFill>
                <a:schemeClr val="bg1"/>
              </a:solidFill>
              <a:cs typeface="Times New Roman" pitchFamily="18" charset="0"/>
            </a:endParaRPr>
          </a:p>
          <a:p>
            <a:endParaRPr lang="ru-RU" sz="4800" b="1">
              <a:solidFill>
                <a:schemeClr val="bg1"/>
              </a:solidFill>
              <a:cs typeface="Times New Roman" pitchFamily="18" charset="0"/>
            </a:endParaRPr>
          </a:p>
          <a:p>
            <a:r>
              <a:rPr lang="ru-RU" sz="4800" b="1">
                <a:solidFill>
                  <a:schemeClr val="bg1"/>
                </a:solidFill>
                <a:cs typeface="Times New Roman" pitchFamily="18" charset="0"/>
              </a:rPr>
              <a:t>  </a:t>
            </a:r>
          </a:p>
          <a:p>
            <a:endParaRPr lang="ru-RU" sz="40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9E92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9E92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9E92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Прямоугольник 1"/>
          <p:cNvSpPr>
            <a:spLocks noChangeArrowheads="1"/>
          </p:cNvSpPr>
          <p:nvPr/>
        </p:nvSpPr>
        <p:spPr bwMode="auto">
          <a:xfrm>
            <a:off x="1511300" y="765175"/>
            <a:ext cx="62642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C000"/>
                </a:solidFill>
                <a:latin typeface="Arbat-Bold"/>
              </a:rPr>
              <a:t> </a:t>
            </a:r>
          </a:p>
        </p:txBody>
      </p:sp>
      <p:sp>
        <p:nvSpPr>
          <p:cNvPr id="9216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0788" cy="1143000"/>
          </a:xfrm>
        </p:spPr>
        <p:txBody>
          <a:bodyPr/>
          <a:lstStyle/>
          <a:p>
            <a:endParaRPr lang="ru-RU" sz="2800" smtClean="0">
              <a:latin typeface="Arbat-Bold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36663" y="692150"/>
            <a:ext cx="63373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FF00"/>
                </a:solidFill>
              </a:rPr>
              <a:t>Уравнение, которое содержит неизвестное в показателе степени, называется показательным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68313" y="2133600"/>
            <a:ext cx="64087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i="1">
                <a:solidFill>
                  <a:schemeClr val="bg1"/>
                </a:solidFill>
                <a:latin typeface="Gabriola" pitchFamily="82" charset="0"/>
              </a:rPr>
              <a:t>Простейшее показательное уравнение имеет вид</a:t>
            </a:r>
          </a:p>
        </p:txBody>
      </p:sp>
      <p:sp>
        <p:nvSpPr>
          <p:cNvPr id="92167" name="Rectangle 4"/>
          <p:cNvSpPr>
            <a:spLocks noChangeArrowheads="1"/>
          </p:cNvSpPr>
          <p:nvPr/>
        </p:nvSpPr>
        <p:spPr bwMode="auto">
          <a:xfrm>
            <a:off x="0" y="3905250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1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			                  </a:t>
            </a:r>
            <a:r>
              <a:rPr lang="ru-RU" sz="36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360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755650" y="2924175"/>
          <a:ext cx="3684588" cy="1525588"/>
        </p:xfrm>
        <a:graphic>
          <a:graphicData uri="http://schemas.openxmlformats.org/presentationml/2006/ole">
            <p:oleObj spid="_x0000_s92161" name="Формула" r:id="rId3" imgW="1714500" imgH="685800" progId="Equation.3">
              <p:embed/>
            </p:oleObj>
          </a:graphicData>
        </a:graphic>
      </p:graphicFrame>
      <p:graphicFrame>
        <p:nvGraphicFramePr>
          <p:cNvPr id="50180" name="Object 2"/>
          <p:cNvGraphicFramePr>
            <a:graphicFrameLocks noChangeAspect="1"/>
          </p:cNvGraphicFramePr>
          <p:nvPr/>
        </p:nvGraphicFramePr>
        <p:xfrm>
          <a:off x="4643438" y="3429000"/>
          <a:ext cx="3571875" cy="2119313"/>
        </p:xfrm>
        <a:graphic>
          <a:graphicData uri="http://schemas.openxmlformats.org/presentationml/2006/ole">
            <p:oleObj spid="_x0000_s92162" name="Microsoft Equation 3.0" r:id="rId4" imgW="1231900" imgH="736600" progId="Equation.3">
              <p:embed/>
            </p:oleObj>
          </a:graphicData>
        </a:graphic>
      </p:graphicFrame>
      <p:sp>
        <p:nvSpPr>
          <p:cNvPr id="92168" name="Text Box 10"/>
          <p:cNvSpPr txBox="1">
            <a:spLocks noChangeArrowheads="1"/>
          </p:cNvSpPr>
          <p:nvPr/>
        </p:nvSpPr>
        <p:spPr bwMode="auto">
          <a:xfrm>
            <a:off x="5003800" y="2852738"/>
            <a:ext cx="208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Например: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4787900" y="836613"/>
            <a:ext cx="3311525" cy="4691062"/>
          </a:xfrm>
        </p:spPr>
        <p:txBody>
          <a:bodyPr/>
          <a:lstStyle/>
          <a:p>
            <a:endParaRPr lang="ru-RU" sz="2800" smtClean="0">
              <a:latin typeface="Arbat-Bold"/>
            </a:endParaRPr>
          </a:p>
          <a:p>
            <a:pPr>
              <a:buFontTx/>
              <a:buNone/>
            </a:pPr>
            <a:r>
              <a:rPr lang="ru-RU" sz="2800" smtClean="0">
                <a:latin typeface="Arbat-Bold"/>
              </a:rPr>
              <a:t>   При решении показательных уравнений, главные правила -</a:t>
            </a:r>
            <a:r>
              <a:rPr lang="ru-RU" sz="2800" b="1" smtClean="0">
                <a:latin typeface="Arbat-Bold"/>
              </a:rPr>
              <a:t>действия со степенями.</a:t>
            </a:r>
            <a:r>
              <a:rPr lang="ru-RU" sz="2800" smtClean="0">
                <a:latin typeface="Arbat-Bold"/>
              </a:rPr>
              <a:t>  </a:t>
            </a:r>
            <a:r>
              <a:rPr lang="ru-RU" sz="2800" smtClean="0">
                <a:solidFill>
                  <a:srgbClr val="FFFF00"/>
                </a:solidFill>
                <a:latin typeface="Arbat-Bold"/>
              </a:rPr>
              <a:t>Без знания этих действий ничего не получится!!!!!</a:t>
            </a:r>
          </a:p>
          <a:p>
            <a:endParaRPr lang="ru-RU" smtClean="0">
              <a:latin typeface="Arbat-Bold"/>
            </a:endParaRPr>
          </a:p>
        </p:txBody>
      </p:sp>
      <p:pic>
        <p:nvPicPr>
          <p:cNvPr id="93186" name="Picture 4" descr="http://repetitor-problem.net/wp-content/uploads/2012/10/stepen1.jpg"/>
          <p:cNvPicPr>
            <a:picLocks noChangeAspect="1" noChangeArrowheads="1"/>
          </p:cNvPicPr>
          <p:nvPr/>
        </p:nvPicPr>
        <p:blipFill>
          <a:blip r:embed="rId2" cstate="print"/>
          <a:srcRect t="4709" r="-18" b="20943"/>
          <a:stretch>
            <a:fillRect/>
          </a:stretch>
        </p:blipFill>
        <p:spPr bwMode="auto">
          <a:xfrm>
            <a:off x="819150" y="692150"/>
            <a:ext cx="4040188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868363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Arial" charset="0"/>
                <a:cs typeface="Arial" charset="0"/>
              </a:rPr>
              <a:t>Используя свойство степеней упростить выражения</a:t>
            </a:r>
          </a:p>
        </p:txBody>
      </p:sp>
      <p:sp>
        <p:nvSpPr>
          <p:cNvPr id="94210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3600" smtClean="0">
                <a:latin typeface="Arbat-Bold"/>
              </a:rPr>
              <a:t>              </a:t>
            </a:r>
            <a:r>
              <a:rPr lang="ru-RU" sz="4800" smtClean="0">
                <a:solidFill>
                  <a:srgbClr val="FFFF00"/>
                </a:solidFill>
                <a:latin typeface="Arial" charset="0"/>
                <a:cs typeface="Arial" charset="0"/>
              </a:rPr>
              <a:t>3</a:t>
            </a:r>
            <a:r>
              <a:rPr lang="ru-RU" sz="4800" b="1" baseline="30000" smtClean="0">
                <a:solidFill>
                  <a:srgbClr val="FFFF00"/>
                </a:solidFill>
                <a:latin typeface="Arial" charset="0"/>
                <a:cs typeface="Arial" charset="0"/>
              </a:rPr>
              <a:t>х </a:t>
            </a:r>
            <a:r>
              <a:rPr lang="ru-RU" sz="4800" smtClean="0">
                <a:solidFill>
                  <a:srgbClr val="FFFF00"/>
                </a:solidFill>
                <a:latin typeface="Arial" charset="0"/>
                <a:cs typeface="Arial" charset="0"/>
              </a:rPr>
              <a:t> ·3¹</a:t>
            </a:r>
          </a:p>
          <a:p>
            <a:pPr>
              <a:buFontTx/>
              <a:buNone/>
            </a:pPr>
            <a:r>
              <a:rPr lang="ru-RU" sz="4800" smtClean="0">
                <a:solidFill>
                  <a:srgbClr val="FFFF00"/>
                </a:solidFill>
                <a:latin typeface="Arial" charset="0"/>
                <a:cs typeface="Arial" charset="0"/>
              </a:rPr>
              <a:t>          5</a:t>
            </a:r>
            <a:r>
              <a:rPr lang="ru-RU" sz="4800" b="1" baseline="30000" smtClean="0">
                <a:solidFill>
                  <a:srgbClr val="FFFF00"/>
                </a:solidFill>
                <a:latin typeface="Arial" charset="0"/>
                <a:cs typeface="Arial" charset="0"/>
              </a:rPr>
              <a:t>х</a:t>
            </a:r>
            <a:r>
              <a:rPr lang="ru-RU" sz="4800" smtClean="0">
                <a:solidFill>
                  <a:srgbClr val="FFFF00"/>
                </a:solidFill>
                <a:latin typeface="Arial" charset="0"/>
                <a:cs typeface="Arial" charset="0"/>
              </a:rPr>
              <a:t> ·5²</a:t>
            </a:r>
          </a:p>
          <a:p>
            <a:pPr>
              <a:buFontTx/>
              <a:buNone/>
            </a:pPr>
            <a:r>
              <a:rPr lang="ru-RU" sz="4800" smtClean="0">
                <a:solidFill>
                  <a:srgbClr val="FFFF00"/>
                </a:solidFill>
                <a:latin typeface="Arial" charset="0"/>
                <a:cs typeface="Arial" charset="0"/>
              </a:rPr>
              <a:t>          4</a:t>
            </a:r>
            <a:r>
              <a:rPr lang="ru-RU" sz="4800" b="1" baseline="30000" smtClean="0">
                <a:solidFill>
                  <a:srgbClr val="FFFF00"/>
                </a:solidFill>
                <a:latin typeface="Arial" charset="0"/>
                <a:cs typeface="Arial" charset="0"/>
              </a:rPr>
              <a:t>2х</a:t>
            </a:r>
            <a:r>
              <a:rPr lang="ru-RU" sz="4800" smtClean="0">
                <a:solidFill>
                  <a:srgbClr val="FFFF00"/>
                </a:solidFill>
                <a:latin typeface="Arial" charset="0"/>
                <a:cs typeface="Arial" charset="0"/>
              </a:rPr>
              <a:t> : 4</a:t>
            </a:r>
          </a:p>
          <a:p>
            <a:pPr>
              <a:buFontTx/>
              <a:buNone/>
            </a:pPr>
            <a:r>
              <a:rPr lang="ru-RU" sz="4800" smtClean="0">
                <a:solidFill>
                  <a:srgbClr val="FFFF00"/>
                </a:solidFill>
                <a:latin typeface="Arial" charset="0"/>
                <a:cs typeface="Arial" charset="0"/>
              </a:rPr>
              <a:t>          7</a:t>
            </a:r>
            <a:r>
              <a:rPr lang="ru-RU" sz="4800" b="1" baseline="30000" smtClean="0">
                <a:solidFill>
                  <a:srgbClr val="FFFF00"/>
                </a:solidFill>
                <a:latin typeface="Arial" charset="0"/>
                <a:cs typeface="Arial" charset="0"/>
              </a:rPr>
              <a:t>х</a:t>
            </a:r>
            <a:r>
              <a:rPr lang="ru-RU" sz="4800" smtClean="0">
                <a:solidFill>
                  <a:srgbClr val="FFFF00"/>
                </a:solidFill>
                <a:latin typeface="Arial" charset="0"/>
                <a:cs typeface="Arial" charset="0"/>
              </a:rPr>
              <a:t> ·7</a:t>
            </a:r>
            <a:r>
              <a:rPr lang="ru-RU" sz="4800" b="1" baseline="30000" smtClean="0">
                <a:solidFill>
                  <a:srgbClr val="FFFF00"/>
                </a:solidFill>
                <a:latin typeface="Arial" charset="0"/>
                <a:cs typeface="Arial" charset="0"/>
              </a:rPr>
              <a:t>2х</a:t>
            </a:r>
            <a:endParaRPr lang="ru-RU" sz="480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94211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mtClean="0">
              <a:latin typeface="Arbat-Bold"/>
            </a:endParaRPr>
          </a:p>
        </p:txBody>
      </p:sp>
      <p:sp>
        <p:nvSpPr>
          <p:cNvPr id="942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4213" name="Rectangle 6"/>
          <p:cNvSpPr>
            <a:spLocks noChangeArrowheads="1"/>
          </p:cNvSpPr>
          <p:nvPr/>
        </p:nvSpPr>
        <p:spPr bwMode="auto">
          <a:xfrm>
            <a:off x="0" y="1190625"/>
            <a:ext cx="279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>
                <a:cs typeface="Times New Roman" pitchFamily="18" charset="0"/>
              </a:rPr>
              <a:t> 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Банникова Наталья Николаевна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55875" y="1628775"/>
            <a:ext cx="936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627313" y="2420938"/>
            <a:ext cx="865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627313" y="3500438"/>
            <a:ext cx="12969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627313" y="4292600"/>
            <a:ext cx="6492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mtClean="0">
                <a:latin typeface="Arbat-Bold"/>
              </a:rPr>
              <a:t/>
            </a:r>
            <a:br>
              <a:rPr lang="ru-RU" smtClean="0">
                <a:latin typeface="Arbat-Bold"/>
              </a:rPr>
            </a:br>
            <a:r>
              <a:rPr lang="ru-RU" smtClean="0">
                <a:latin typeface="Arial" charset="0"/>
                <a:cs typeface="Arial" charset="0"/>
              </a:rPr>
              <a:t>   </a:t>
            </a:r>
            <a:r>
              <a:rPr lang="ru-RU" sz="2000" smtClean="0">
                <a:latin typeface="Arial" charset="0"/>
                <a:cs typeface="Arial" charset="0"/>
              </a:rPr>
              <a:t>5.12.14 г.</a:t>
            </a:r>
            <a:r>
              <a:rPr lang="ru-RU" smtClean="0">
                <a:latin typeface="Arial" charset="0"/>
                <a:cs typeface="Arial" charset="0"/>
              </a:rPr>
              <a:t>  Классная работа.</a:t>
            </a: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1042988" y="1125538"/>
            <a:ext cx="691356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4400" b="1" i="1">
              <a:solidFill>
                <a:schemeClr val="bg1"/>
              </a:solidFill>
              <a:latin typeface="Gabriola" pitchFamily="82" charset="0"/>
            </a:endParaRPr>
          </a:p>
          <a:p>
            <a:pPr algn="ctr"/>
            <a:r>
              <a:rPr lang="ru-RU" sz="4400" b="1" i="1">
                <a:solidFill>
                  <a:schemeClr val="bg1"/>
                </a:solidFill>
              </a:rPr>
              <a:t>Показательные уравнения. </a:t>
            </a:r>
          </a:p>
        </p:txBody>
      </p:sp>
      <p:sp>
        <p:nvSpPr>
          <p:cNvPr id="17411" name="TextBox 1"/>
          <p:cNvSpPr txBox="1">
            <a:spLocks noChangeArrowheads="1"/>
          </p:cNvSpPr>
          <p:nvPr/>
        </p:nvSpPr>
        <p:spPr bwMode="auto">
          <a:xfrm>
            <a:off x="1763713" y="5538788"/>
            <a:ext cx="6192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229600" cy="1152525"/>
          </a:xfrm>
        </p:spPr>
        <p:txBody>
          <a:bodyPr/>
          <a:lstStyle/>
          <a:p>
            <a:pPr eaLnBrk="1" hangingPunct="1"/>
            <a:r>
              <a:rPr lang="ru-RU" smtClean="0">
                <a:latin typeface="Arbat-Bold"/>
              </a:rPr>
              <a:t>Разложить на множители:</a:t>
            </a:r>
          </a:p>
        </p:txBody>
      </p:sp>
      <p:sp>
        <p:nvSpPr>
          <p:cNvPr id="95234" name="Rectangle 6"/>
          <p:cNvSpPr>
            <a:spLocks noChangeArrowheads="1"/>
          </p:cNvSpPr>
          <p:nvPr/>
        </p:nvSpPr>
        <p:spPr bwMode="auto">
          <a:xfrm>
            <a:off x="0" y="258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5235" name="Rectangle 7"/>
          <p:cNvSpPr>
            <a:spLocks noChangeArrowheads="1"/>
          </p:cNvSpPr>
          <p:nvPr/>
        </p:nvSpPr>
        <p:spPr bwMode="auto">
          <a:xfrm>
            <a:off x="965200" y="3375025"/>
            <a:ext cx="984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>
                <a:cs typeface="Times New Roman" pitchFamily="18" charset="0"/>
              </a:rPr>
              <a:t>              </a:t>
            </a:r>
            <a:endParaRPr lang="ru-RU"/>
          </a:p>
        </p:txBody>
      </p:sp>
      <p:sp>
        <p:nvSpPr>
          <p:cNvPr id="95236" name="Прямоугольник 7"/>
          <p:cNvSpPr>
            <a:spLocks noChangeArrowheads="1"/>
          </p:cNvSpPr>
          <p:nvPr/>
        </p:nvSpPr>
        <p:spPr bwMode="auto">
          <a:xfrm>
            <a:off x="3333750" y="2065338"/>
            <a:ext cx="1223963" cy="42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4800" b="1">
              <a:solidFill>
                <a:srgbClr val="FFFFFF"/>
              </a:solidFill>
            </a:endParaRPr>
          </a:p>
          <a:p>
            <a:r>
              <a:rPr lang="ru-RU" sz="4800" b="1">
                <a:solidFill>
                  <a:srgbClr val="FFFF00"/>
                </a:solidFill>
              </a:rPr>
              <a:t>2</a:t>
            </a:r>
            <a:r>
              <a:rPr lang="ru-RU" sz="4800" b="1" baseline="30000">
                <a:solidFill>
                  <a:srgbClr val="FFFF00"/>
                </a:solidFill>
              </a:rPr>
              <a:t>х+1</a:t>
            </a:r>
          </a:p>
          <a:p>
            <a:endParaRPr lang="ru-RU" sz="4800" b="1" baseline="30000">
              <a:solidFill>
                <a:srgbClr val="FFFFFF"/>
              </a:solidFill>
            </a:endParaRPr>
          </a:p>
          <a:p>
            <a:endParaRPr lang="ru-RU" sz="4800" b="1" baseline="30000">
              <a:solidFill>
                <a:srgbClr val="FFFFFF"/>
              </a:solidFill>
            </a:endParaRPr>
          </a:p>
          <a:p>
            <a:endParaRPr lang="ru-RU" sz="4800" b="1" baseline="30000">
              <a:solidFill>
                <a:srgbClr val="FFFFFF"/>
              </a:solidFill>
            </a:endParaRPr>
          </a:p>
          <a:p>
            <a:endParaRPr lang="ru-RU" sz="4800" b="1" baseline="30000">
              <a:solidFill>
                <a:srgbClr val="FFFFFF"/>
              </a:solidFill>
            </a:endParaRPr>
          </a:p>
          <a:p>
            <a:r>
              <a:rPr lang="ru-RU" sz="4800" b="1">
                <a:solidFill>
                  <a:srgbClr val="FFFFFF"/>
                </a:solidFill>
              </a:rPr>
              <a:t> </a:t>
            </a:r>
            <a:endParaRPr lang="ru-RU" sz="4800" b="1">
              <a:solidFill>
                <a:srgbClr val="000000"/>
              </a:solidFill>
            </a:endParaRPr>
          </a:p>
        </p:txBody>
      </p:sp>
      <p:sp>
        <p:nvSpPr>
          <p:cNvPr id="95237" name="Прямоугольник 10"/>
          <p:cNvSpPr>
            <a:spLocks noChangeArrowheads="1"/>
          </p:cNvSpPr>
          <p:nvPr/>
        </p:nvSpPr>
        <p:spPr bwMode="auto">
          <a:xfrm>
            <a:off x="3348038" y="3983038"/>
            <a:ext cx="15097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FFFF00"/>
                </a:solidFill>
              </a:rPr>
              <a:t>7</a:t>
            </a:r>
            <a:r>
              <a:rPr lang="ru-RU" sz="4800" b="1" baseline="30000">
                <a:solidFill>
                  <a:srgbClr val="FFFF00"/>
                </a:solidFill>
              </a:rPr>
              <a:t>х+2</a:t>
            </a:r>
          </a:p>
        </p:txBody>
      </p:sp>
      <p:sp>
        <p:nvSpPr>
          <p:cNvPr id="95238" name="TextBox 11"/>
          <p:cNvSpPr txBox="1">
            <a:spLocks noChangeArrowheads="1"/>
          </p:cNvSpPr>
          <p:nvPr/>
        </p:nvSpPr>
        <p:spPr bwMode="auto">
          <a:xfrm>
            <a:off x="5364163" y="2781300"/>
            <a:ext cx="19446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FFFF00"/>
                </a:solidFill>
              </a:rPr>
              <a:t>5</a:t>
            </a:r>
            <a:r>
              <a:rPr lang="ru-RU" sz="4800" b="1" baseline="30000">
                <a:solidFill>
                  <a:srgbClr val="FFFF00"/>
                </a:solidFill>
              </a:rPr>
              <a:t>2х+3</a:t>
            </a:r>
          </a:p>
        </p:txBody>
      </p:sp>
      <p:sp>
        <p:nvSpPr>
          <p:cNvPr id="95239" name="Прямоугольник 12"/>
          <p:cNvSpPr>
            <a:spLocks noChangeArrowheads="1"/>
          </p:cNvSpPr>
          <p:nvPr/>
        </p:nvSpPr>
        <p:spPr bwMode="auto">
          <a:xfrm>
            <a:off x="5364163" y="4005263"/>
            <a:ext cx="11191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FFFF00"/>
                </a:solidFill>
              </a:rPr>
              <a:t>3</a:t>
            </a:r>
            <a:r>
              <a:rPr lang="ru-RU" sz="4800" b="1" baseline="30000">
                <a:solidFill>
                  <a:srgbClr val="FFFF00"/>
                </a:solidFill>
              </a:rPr>
              <a:t>х-3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348038" y="2924175"/>
            <a:ext cx="792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276600" y="3933825"/>
            <a:ext cx="79057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724525" y="2852738"/>
            <a:ext cx="792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795963" y="4005263"/>
            <a:ext cx="6477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5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95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908050"/>
            <a:ext cx="8229600" cy="1081088"/>
          </a:xfrm>
        </p:spPr>
        <p:txBody>
          <a:bodyPr/>
          <a:lstStyle/>
          <a:p>
            <a:pPr marL="685800" indent="-685800" eaLnBrk="1" hangingPunct="1"/>
            <a:r>
              <a:rPr lang="ru-RU" sz="3200" smtClean="0">
                <a:latin typeface="Arial" charset="0"/>
                <a:cs typeface="Arial" charset="0"/>
              </a:rPr>
              <a:t>Замените эту степень в виде квадрата какой-то другой степени</a:t>
            </a:r>
          </a:p>
        </p:txBody>
      </p:sp>
      <p:sp>
        <p:nvSpPr>
          <p:cNvPr id="96258" name="Rectangle 5"/>
          <p:cNvSpPr>
            <a:spLocks noChangeArrowheads="1"/>
          </p:cNvSpPr>
          <p:nvPr/>
        </p:nvSpPr>
        <p:spPr bwMode="auto">
          <a:xfrm>
            <a:off x="0" y="308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6259" name="Rectangle 6"/>
          <p:cNvSpPr>
            <a:spLocks noChangeArrowheads="1"/>
          </p:cNvSpPr>
          <p:nvPr/>
        </p:nvSpPr>
        <p:spPr bwMode="auto">
          <a:xfrm>
            <a:off x="3203575" y="1852613"/>
            <a:ext cx="3960813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Symbol" pitchFamily="18" charset="2"/>
              <a:buNone/>
              <a:tabLst>
                <a:tab pos="1193800" algn="l"/>
              </a:tabLst>
            </a:pPr>
            <a:r>
              <a:rPr lang="ru-RU" sz="4000" b="1">
                <a:solidFill>
                  <a:srgbClr val="FFFF00"/>
                </a:solidFill>
                <a:cs typeface="Times New Roman" pitchFamily="18" charset="0"/>
              </a:rPr>
              <a:t>25</a:t>
            </a:r>
            <a:r>
              <a:rPr lang="ru-RU" sz="4000" b="1" baseline="30000">
                <a:solidFill>
                  <a:srgbClr val="FFFF00"/>
                </a:solidFill>
                <a:cs typeface="Times New Roman" pitchFamily="18" charset="0"/>
              </a:rPr>
              <a:t>х</a:t>
            </a:r>
            <a:r>
              <a:rPr lang="ru-RU" sz="4000" b="1">
                <a:solidFill>
                  <a:srgbClr val="FFFF00"/>
                </a:solidFill>
              </a:rPr>
              <a:t> </a:t>
            </a:r>
          </a:p>
          <a:p>
            <a:pPr>
              <a:buFont typeface="Symbol" pitchFamily="18" charset="2"/>
              <a:buNone/>
              <a:tabLst>
                <a:tab pos="1193800" algn="l"/>
              </a:tabLst>
            </a:pPr>
            <a:r>
              <a:rPr lang="ru-RU" sz="4000" b="1">
                <a:solidFill>
                  <a:srgbClr val="FFFF00"/>
                </a:solidFill>
                <a:cs typeface="Times New Roman" pitchFamily="18" charset="0"/>
              </a:rPr>
              <a:t>16</a:t>
            </a:r>
            <a:r>
              <a:rPr lang="ru-RU" sz="4000" b="1" baseline="30000">
                <a:solidFill>
                  <a:srgbClr val="FFFF00"/>
                </a:solidFill>
                <a:cs typeface="Times New Roman" pitchFamily="18" charset="0"/>
              </a:rPr>
              <a:t>х</a:t>
            </a:r>
            <a:r>
              <a:rPr lang="ru-RU" sz="4000" b="1">
                <a:solidFill>
                  <a:srgbClr val="FFFF00"/>
                </a:solidFill>
                <a:cs typeface="Times New Roman" pitchFamily="18" charset="0"/>
              </a:rPr>
              <a:t> </a:t>
            </a:r>
          </a:p>
          <a:p>
            <a:pPr>
              <a:buFont typeface="Symbol" pitchFamily="18" charset="2"/>
              <a:buNone/>
              <a:tabLst>
                <a:tab pos="1193800" algn="l"/>
              </a:tabLst>
            </a:pPr>
            <a:r>
              <a:rPr lang="ru-RU" sz="4000" b="1">
                <a:solidFill>
                  <a:srgbClr val="FFFF00"/>
                </a:solidFill>
                <a:cs typeface="Times New Roman" pitchFamily="18" charset="0"/>
              </a:rPr>
              <a:t>0,81</a:t>
            </a:r>
            <a:r>
              <a:rPr lang="ru-RU" sz="4000" b="1" baseline="30000">
                <a:solidFill>
                  <a:srgbClr val="FFFF00"/>
                </a:solidFill>
                <a:cs typeface="Times New Roman" pitchFamily="18" charset="0"/>
              </a:rPr>
              <a:t>х</a:t>
            </a:r>
            <a:r>
              <a:rPr lang="ru-RU" sz="4000" b="1">
                <a:solidFill>
                  <a:srgbClr val="FFFF00"/>
                </a:solidFill>
                <a:cs typeface="Times New Roman" pitchFamily="18" charset="0"/>
              </a:rPr>
              <a:t>  </a:t>
            </a:r>
            <a:r>
              <a:rPr lang="ru-RU" sz="4000" b="1">
                <a:solidFill>
                  <a:srgbClr val="FFFF00"/>
                </a:solidFill>
              </a:rPr>
              <a:t>  </a:t>
            </a:r>
          </a:p>
          <a:p>
            <a:pPr>
              <a:buFont typeface="Symbol" pitchFamily="18" charset="2"/>
              <a:buNone/>
              <a:tabLst>
                <a:tab pos="1193800" algn="l"/>
              </a:tabLst>
            </a:pPr>
            <a:r>
              <a:rPr lang="ru-RU" sz="4000" b="1">
                <a:solidFill>
                  <a:srgbClr val="FFFF00"/>
                </a:solidFill>
                <a:cs typeface="Times New Roman" pitchFamily="18" charset="0"/>
              </a:rPr>
              <a:t>49</a:t>
            </a:r>
            <a:r>
              <a:rPr lang="ru-RU" sz="4000" b="1" baseline="30000">
                <a:solidFill>
                  <a:srgbClr val="FFFF00"/>
                </a:solidFill>
                <a:cs typeface="Times New Roman" pitchFamily="18" charset="0"/>
              </a:rPr>
              <a:t>х</a:t>
            </a:r>
            <a:r>
              <a:rPr lang="ru-RU" sz="4000" b="1">
                <a:solidFill>
                  <a:srgbClr val="FFFF00"/>
                </a:solidFill>
                <a:cs typeface="Times New Roman" pitchFamily="18" charset="0"/>
              </a:rPr>
              <a:t>      </a:t>
            </a:r>
          </a:p>
          <a:p>
            <a:pPr>
              <a:buFont typeface="Symbol" pitchFamily="18" charset="2"/>
              <a:buNone/>
              <a:tabLst>
                <a:tab pos="1193800" algn="l"/>
              </a:tabLst>
            </a:pPr>
            <a:r>
              <a:rPr lang="ru-RU" sz="4000" b="1">
                <a:solidFill>
                  <a:srgbClr val="FFFF00"/>
                </a:solidFill>
                <a:cs typeface="Times New Roman" pitchFamily="18" charset="0"/>
              </a:rPr>
              <a:t>0,25</a:t>
            </a:r>
            <a:r>
              <a:rPr lang="ru-RU" sz="4000" b="1" baseline="30000">
                <a:solidFill>
                  <a:srgbClr val="FFFF00"/>
                </a:solidFill>
                <a:cs typeface="Times New Roman" pitchFamily="18" charset="0"/>
              </a:rPr>
              <a:t>х</a:t>
            </a:r>
            <a:endParaRPr lang="ru-RU" sz="4000" b="1">
              <a:solidFill>
                <a:srgbClr val="FFFF00"/>
              </a:solidFill>
              <a:cs typeface="Times New Roman" pitchFamily="18" charset="0"/>
            </a:endParaRPr>
          </a:p>
          <a:p>
            <a:pPr>
              <a:buFont typeface="Symbol" pitchFamily="18" charset="2"/>
              <a:buNone/>
              <a:tabLst>
                <a:tab pos="1193800" algn="l"/>
              </a:tabLst>
            </a:pPr>
            <a:r>
              <a:rPr lang="ru-RU" sz="4000" b="1">
                <a:solidFill>
                  <a:srgbClr val="FFFF00"/>
                </a:solidFill>
                <a:cs typeface="Times New Roman" pitchFamily="18" charset="0"/>
              </a:rPr>
              <a:t>36</a:t>
            </a:r>
            <a:r>
              <a:rPr lang="ru-RU" sz="4000" b="1" baseline="30000">
                <a:solidFill>
                  <a:srgbClr val="FFFF00"/>
                </a:solidFill>
                <a:cs typeface="Times New Roman" pitchFamily="18" charset="0"/>
              </a:rPr>
              <a:t>х</a:t>
            </a:r>
            <a:endParaRPr lang="ru-RU" sz="4000" b="1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708400" y="1844675"/>
            <a:ext cx="935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708400" y="2492375"/>
            <a:ext cx="1008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08400" y="3068638"/>
            <a:ext cx="5032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35375" y="3716338"/>
            <a:ext cx="792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635375" y="4365625"/>
            <a:ext cx="649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635375" y="5013325"/>
            <a:ext cx="792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10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10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6" dur="20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10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1" dur="20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2" dur="1000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6" dur="2000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u="sng" smtClean="0">
                <a:latin typeface="Arbat-Bold"/>
              </a:rPr>
              <a:t/>
            </a:r>
            <a:br>
              <a:rPr lang="ru-RU" sz="3600" u="sng" smtClean="0">
                <a:latin typeface="Arbat-Bold"/>
              </a:rPr>
            </a:br>
            <a:r>
              <a:rPr lang="ru-RU" sz="3600" u="sng" smtClean="0">
                <a:latin typeface="Arbat-Bold"/>
              </a:rPr>
              <a:t/>
            </a:r>
            <a:br>
              <a:rPr lang="ru-RU" sz="3600" u="sng" smtClean="0">
                <a:latin typeface="Arbat-Bold"/>
              </a:rPr>
            </a:br>
            <a:r>
              <a:rPr lang="ru-RU" sz="3600" u="sng" smtClean="0">
                <a:latin typeface="Arbat-Bold"/>
              </a:rPr>
              <a:t/>
            </a:r>
            <a:br>
              <a:rPr lang="ru-RU" sz="3600" u="sng" smtClean="0">
                <a:latin typeface="Arbat-Bold"/>
              </a:rPr>
            </a:br>
            <a:r>
              <a:rPr lang="ru-RU" sz="4000" b="1" smtClean="0">
                <a:latin typeface="Arial" charset="0"/>
                <a:cs typeface="Arial" charset="0"/>
              </a:rPr>
              <a:t> </a:t>
            </a:r>
            <a:r>
              <a:rPr lang="ru-RU" sz="4000" b="1" u="sng" smtClean="0">
                <a:latin typeface="Arial" charset="0"/>
                <a:cs typeface="Arial" charset="0"/>
              </a:rPr>
              <a:t>Уравнивание </a:t>
            </a:r>
            <a:br>
              <a:rPr lang="ru-RU" sz="4000" b="1" u="sng" smtClean="0">
                <a:latin typeface="Arial" charset="0"/>
                <a:cs typeface="Arial" charset="0"/>
              </a:rPr>
            </a:br>
            <a:r>
              <a:rPr lang="ru-RU" sz="4000" b="1" u="sng" smtClean="0">
                <a:latin typeface="Arial" charset="0"/>
                <a:cs typeface="Arial" charset="0"/>
              </a:rPr>
              <a:t>оснований</a:t>
            </a:r>
            <a:r>
              <a:rPr lang="ru-RU" sz="4000" b="1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124" name="Rectangle 11"/>
          <p:cNvSpPr>
            <a:spLocks noChangeArrowheads="1"/>
          </p:cNvSpPr>
          <p:nvPr/>
        </p:nvSpPr>
        <p:spPr bwMode="auto">
          <a:xfrm>
            <a:off x="1403350" y="2559050"/>
            <a:ext cx="65532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539580" anchor="ctr">
            <a:spAutoFit/>
          </a:bodyPr>
          <a:lstStyle/>
          <a:p>
            <a:r>
              <a:rPr lang="ru-RU" sz="5400" b="1">
                <a:solidFill>
                  <a:srgbClr val="FFFF00"/>
                </a:solidFill>
                <a:cs typeface="Times New Roman" pitchFamily="18" charset="0"/>
              </a:rPr>
              <a:t>2</a:t>
            </a:r>
            <a:r>
              <a:rPr lang="ru-RU" sz="5400" b="1" baseline="30000">
                <a:solidFill>
                  <a:srgbClr val="FFFF00"/>
                </a:solidFill>
                <a:cs typeface="Times New Roman" pitchFamily="18" charset="0"/>
              </a:rPr>
              <a:t>х</a:t>
            </a:r>
            <a:r>
              <a:rPr lang="ru-RU" sz="5400" b="1">
                <a:solidFill>
                  <a:srgbClr val="FFFF00"/>
                </a:solidFill>
                <a:cs typeface="Times New Roman" pitchFamily="18" charset="0"/>
              </a:rPr>
              <a:t> = 64      3</a:t>
            </a:r>
            <a:r>
              <a:rPr lang="ru-RU" sz="5400" b="1" baseline="30000">
                <a:solidFill>
                  <a:srgbClr val="FFFF00"/>
                </a:solidFill>
                <a:cs typeface="Times New Roman" pitchFamily="18" charset="0"/>
              </a:rPr>
              <a:t>х-2</a:t>
            </a:r>
            <a:r>
              <a:rPr lang="ru-RU" sz="5400" b="1">
                <a:solidFill>
                  <a:srgbClr val="FFFF00"/>
                </a:solidFill>
                <a:cs typeface="Times New Roman" pitchFamily="18" charset="0"/>
              </a:rPr>
              <a:t> = 27 </a:t>
            </a:r>
            <a:endParaRPr lang="ru-RU" sz="54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u="sng" smtClean="0">
                <a:latin typeface="Arbat-Bold"/>
              </a:rPr>
              <a:t>Метод уравнивания оснований</a:t>
            </a:r>
            <a:endParaRPr lang="ru-RU" sz="3200" b="1" smtClean="0">
              <a:latin typeface="Arbat-Bold"/>
            </a:endParaRPr>
          </a:p>
        </p:txBody>
      </p:sp>
      <p:grpSp>
        <p:nvGrpSpPr>
          <p:cNvPr id="98306" name="Группа 10"/>
          <p:cNvGrpSpPr>
            <a:grpSpLocks/>
          </p:cNvGrpSpPr>
          <p:nvPr/>
        </p:nvGrpSpPr>
        <p:grpSpPr bwMode="auto">
          <a:xfrm>
            <a:off x="1298575" y="2157413"/>
            <a:ext cx="1638300" cy="2308225"/>
            <a:chOff x="1563706" y="1351501"/>
            <a:chExt cx="1637928" cy="2308507"/>
          </a:xfrm>
        </p:grpSpPr>
        <p:sp>
          <p:nvSpPr>
            <p:cNvPr id="98313" name="Прямоугольник 2"/>
            <p:cNvSpPr>
              <a:spLocks noChangeArrowheads="1"/>
            </p:cNvSpPr>
            <p:nvPr/>
          </p:nvSpPr>
          <p:spPr bwMode="auto">
            <a:xfrm>
              <a:off x="1563706" y="1351501"/>
              <a:ext cx="1637928" cy="2308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ru-RU" sz="3600">
                <a:solidFill>
                  <a:schemeClr val="bg1"/>
                </a:solidFill>
              </a:endParaRPr>
            </a:p>
            <a:p>
              <a:pPr algn="ctr"/>
              <a:r>
                <a:rPr lang="ru-RU" sz="3600">
                  <a:solidFill>
                    <a:schemeClr val="bg1"/>
                  </a:solidFill>
                </a:rPr>
                <a:t>3</a:t>
              </a:r>
              <a:r>
                <a:rPr lang="ru-RU" sz="3600" baseline="30000">
                  <a:solidFill>
                    <a:schemeClr val="bg1"/>
                  </a:solidFill>
                </a:rPr>
                <a:t>х </a:t>
              </a:r>
              <a:r>
                <a:rPr lang="ru-RU" sz="3600">
                  <a:solidFill>
                    <a:schemeClr val="bg1"/>
                  </a:solidFill>
                </a:rPr>
                <a:t>= 3</a:t>
              </a:r>
              <a:r>
                <a:rPr lang="ru-RU" sz="3600" baseline="30000">
                  <a:solidFill>
                    <a:schemeClr val="bg1"/>
                  </a:solidFill>
                </a:rPr>
                <a:t>2</a:t>
              </a:r>
            </a:p>
            <a:p>
              <a:endParaRPr lang="ru-RU" sz="3600">
                <a:solidFill>
                  <a:schemeClr val="bg1"/>
                </a:solidFill>
              </a:endParaRPr>
            </a:p>
            <a:p>
              <a:pPr algn="ctr"/>
              <a:r>
                <a:rPr lang="ru-RU" sz="3600">
                  <a:solidFill>
                    <a:schemeClr val="bg1"/>
                  </a:solidFill>
                </a:rPr>
                <a:t>х = 2</a:t>
              </a:r>
            </a:p>
          </p:txBody>
        </p:sp>
        <p:sp>
          <p:nvSpPr>
            <p:cNvPr id="6" name="Стрелка вниз 5"/>
            <p:cNvSpPr/>
            <p:nvPr/>
          </p:nvSpPr>
          <p:spPr>
            <a:xfrm>
              <a:off x="2028738" y="2551798"/>
              <a:ext cx="412656" cy="48901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98307" name="Прямоугольник 6"/>
          <p:cNvSpPr>
            <a:spLocks noChangeArrowheads="1"/>
          </p:cNvSpPr>
          <p:nvPr/>
        </p:nvSpPr>
        <p:spPr bwMode="auto">
          <a:xfrm>
            <a:off x="5592763" y="1412875"/>
            <a:ext cx="1530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FF00"/>
                </a:solidFill>
              </a:rPr>
              <a:t>Но !!!!</a:t>
            </a:r>
          </a:p>
        </p:txBody>
      </p:sp>
      <p:grpSp>
        <p:nvGrpSpPr>
          <p:cNvPr id="98308" name="Группа 11"/>
          <p:cNvGrpSpPr>
            <a:grpSpLocks/>
          </p:cNvGrpSpPr>
          <p:nvPr/>
        </p:nvGrpSpPr>
        <p:grpSpPr bwMode="auto">
          <a:xfrm>
            <a:off x="4881563" y="2187575"/>
            <a:ext cx="3240087" cy="3640138"/>
            <a:chOff x="5004048" y="1274275"/>
            <a:chExt cx="3240360" cy="3639773"/>
          </a:xfrm>
        </p:grpSpPr>
        <p:sp>
          <p:nvSpPr>
            <p:cNvPr id="98310" name="Прямоугольник 4"/>
            <p:cNvSpPr>
              <a:spLocks noChangeArrowheads="1"/>
            </p:cNvSpPr>
            <p:nvPr/>
          </p:nvSpPr>
          <p:spPr bwMode="auto">
            <a:xfrm>
              <a:off x="5148064" y="2605724"/>
              <a:ext cx="3096344" cy="2308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>
                  <a:solidFill>
                    <a:schemeClr val="bg1"/>
                  </a:solidFill>
                </a:rPr>
                <a:t>    </a:t>
              </a:r>
            </a:p>
            <a:p>
              <a:r>
                <a:rPr lang="ru-RU" sz="3600">
                  <a:solidFill>
                    <a:schemeClr val="bg1"/>
                  </a:solidFill>
                </a:rPr>
                <a:t> </a:t>
              </a:r>
              <a:r>
                <a:rPr lang="ru-RU" sz="2800">
                  <a:solidFill>
                    <a:schemeClr val="bg1"/>
                  </a:solidFill>
                </a:rPr>
                <a:t>или </a:t>
              </a:r>
            </a:p>
            <a:p>
              <a:r>
                <a:rPr lang="ru-RU" sz="3600">
                  <a:solidFill>
                    <a:schemeClr val="bg1"/>
                  </a:solidFill>
                </a:rPr>
                <a:t> 2·2</a:t>
              </a:r>
              <a:r>
                <a:rPr lang="ru-RU" sz="3600" baseline="30000">
                  <a:solidFill>
                    <a:schemeClr val="bg1"/>
                  </a:solidFill>
                </a:rPr>
                <a:t>х</a:t>
              </a:r>
              <a:r>
                <a:rPr lang="ru-RU" sz="3600">
                  <a:solidFill>
                    <a:schemeClr val="bg1"/>
                  </a:solidFill>
                </a:rPr>
                <a:t> = 2</a:t>
              </a:r>
              <a:r>
                <a:rPr lang="ru-RU" sz="3600" baseline="30000">
                  <a:solidFill>
                    <a:schemeClr val="bg1"/>
                  </a:solidFill>
                </a:rPr>
                <a:t>4 </a:t>
              </a:r>
            </a:p>
            <a:p>
              <a:r>
                <a:rPr lang="ru-RU" sz="3600" baseline="30000">
                  <a:solidFill>
                    <a:schemeClr val="bg1"/>
                  </a:solidFill>
                </a:rPr>
                <a:t>Не значит 1</a:t>
              </a:r>
              <a:r>
                <a:rPr lang="ru-RU" sz="3600" baseline="30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· х = 4</a:t>
              </a:r>
              <a:endParaRPr lang="ru-RU" sz="3600">
                <a:solidFill>
                  <a:schemeClr val="bg1"/>
                </a:solidFill>
              </a:endParaRPr>
            </a:p>
          </p:txBody>
        </p:sp>
        <p:sp>
          <p:nvSpPr>
            <p:cNvPr id="98311" name="Прямоугольник 7"/>
            <p:cNvSpPr>
              <a:spLocks noChangeArrowheads="1"/>
            </p:cNvSpPr>
            <p:nvPr/>
          </p:nvSpPr>
          <p:spPr bwMode="auto">
            <a:xfrm>
              <a:off x="5004048" y="1274275"/>
              <a:ext cx="299402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>
                  <a:solidFill>
                    <a:srgbClr val="FFFFFF"/>
                  </a:solidFill>
                </a:rPr>
                <a:t>2</a:t>
              </a:r>
              <a:r>
                <a:rPr lang="ru-RU" sz="3600" baseline="30000">
                  <a:solidFill>
                    <a:srgbClr val="FFFFFF"/>
                  </a:solidFill>
                </a:rPr>
                <a:t>х</a:t>
              </a:r>
              <a:r>
                <a:rPr lang="ru-RU" sz="3600">
                  <a:solidFill>
                    <a:srgbClr val="FFFFFF"/>
                  </a:solidFill>
                </a:rPr>
                <a:t>+2</a:t>
              </a:r>
              <a:r>
                <a:rPr lang="ru-RU" sz="3600" baseline="30000">
                  <a:solidFill>
                    <a:srgbClr val="FFFFFF"/>
                  </a:solidFill>
                </a:rPr>
                <a:t>х+1</a:t>
              </a:r>
              <a:r>
                <a:rPr lang="ru-RU" sz="3600">
                  <a:solidFill>
                    <a:srgbClr val="FFFFFF"/>
                  </a:solidFill>
                </a:rPr>
                <a:t> = 2</a:t>
              </a:r>
              <a:r>
                <a:rPr lang="ru-RU" sz="3600" baseline="30000">
                  <a:solidFill>
                    <a:srgbClr val="FFFFFF"/>
                  </a:solidFill>
                </a:rPr>
                <a:t>3</a:t>
              </a:r>
              <a:endParaRPr lang="ru-RU"/>
            </a:p>
          </p:txBody>
        </p:sp>
        <p:sp>
          <p:nvSpPr>
            <p:cNvPr id="98312" name="TextBox 8"/>
            <p:cNvSpPr txBox="1">
              <a:spLocks noChangeArrowheads="1"/>
            </p:cNvSpPr>
            <p:nvPr/>
          </p:nvSpPr>
          <p:spPr bwMode="auto">
            <a:xfrm>
              <a:off x="5148064" y="1915430"/>
              <a:ext cx="2550666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>
                  <a:solidFill>
                    <a:schemeClr val="bg1"/>
                  </a:solidFill>
                </a:rPr>
                <a:t>Не значит   </a:t>
              </a:r>
            </a:p>
            <a:p>
              <a:r>
                <a:rPr lang="ru-RU" sz="2800">
                  <a:solidFill>
                    <a:schemeClr val="bg1"/>
                  </a:solidFill>
                </a:rPr>
                <a:t>х + (х+1) = 3 </a:t>
              </a:r>
            </a:p>
          </p:txBody>
        </p:sp>
      </p:grpSp>
      <p:sp>
        <p:nvSpPr>
          <p:cNvPr id="98309" name="Прямоугольник 13"/>
          <p:cNvSpPr>
            <a:spLocks noChangeArrowheads="1"/>
          </p:cNvSpPr>
          <p:nvPr/>
        </p:nvSpPr>
        <p:spPr bwMode="auto">
          <a:xfrm>
            <a:off x="1116013" y="2060575"/>
            <a:ext cx="201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chemeClr val="bg1"/>
                </a:solidFill>
              </a:rPr>
              <a:t>3</a:t>
            </a:r>
            <a:r>
              <a:rPr lang="ru-RU" sz="4000" baseline="30000">
                <a:solidFill>
                  <a:schemeClr val="bg1"/>
                </a:solidFill>
              </a:rPr>
              <a:t>х </a:t>
            </a:r>
            <a:r>
              <a:rPr lang="ru-RU" sz="4000">
                <a:solidFill>
                  <a:schemeClr val="bg1"/>
                </a:solidFill>
              </a:rPr>
              <a:t>= 9</a:t>
            </a:r>
            <a:endParaRPr lang="ru-RU" sz="4000" baseline="300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722313" y="3141663"/>
            <a:ext cx="7772400" cy="1265237"/>
          </a:xfrm>
        </p:spPr>
        <p:txBody>
          <a:bodyPr/>
          <a:lstStyle/>
          <a:p>
            <a:pPr algn="ctr"/>
            <a:r>
              <a:rPr lang="en-US" sz="66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&gt; 0</a:t>
            </a:r>
            <a:endParaRPr lang="ru-RU" sz="6600" b="1" smtClean="0">
              <a:solidFill>
                <a:schemeClr val="bg1"/>
              </a:solidFill>
              <a:latin typeface="Arbat-Bold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Банникова Наталья Николаевна</a:t>
            </a:r>
          </a:p>
        </p:txBody>
      </p:sp>
      <p:sp>
        <p:nvSpPr>
          <p:cNvPr id="99332" name="Прямоугольник 9"/>
          <p:cNvSpPr>
            <a:spLocks noChangeArrowheads="1"/>
          </p:cNvSpPr>
          <p:nvPr/>
        </p:nvSpPr>
        <p:spPr bwMode="auto">
          <a:xfrm>
            <a:off x="2195513" y="1196975"/>
            <a:ext cx="37449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chemeClr val="bg1"/>
                </a:solidFill>
                <a:cs typeface="Times New Roman" pitchFamily="18" charset="0"/>
              </a:rPr>
              <a:t>     </a:t>
            </a:r>
            <a:r>
              <a:rPr lang="ru-RU" sz="4800" b="1">
                <a:solidFill>
                  <a:srgbClr val="FFFF00"/>
                </a:solidFill>
                <a:cs typeface="Times New Roman" pitchFamily="18" charset="0"/>
              </a:rPr>
              <a:t>2</a:t>
            </a:r>
            <a:r>
              <a:rPr lang="ru-RU" sz="4800" b="1" baseline="30000">
                <a:solidFill>
                  <a:srgbClr val="FFFF00"/>
                </a:solidFill>
                <a:cs typeface="Times New Roman" pitchFamily="18" charset="0"/>
              </a:rPr>
              <a:t>х</a:t>
            </a:r>
            <a:r>
              <a:rPr lang="ru-RU" sz="4800" b="1">
                <a:solidFill>
                  <a:srgbClr val="FFFF00"/>
                </a:solidFill>
                <a:cs typeface="Times New Roman" pitchFamily="18" charset="0"/>
              </a:rPr>
              <a:t> = -16</a:t>
            </a:r>
            <a:endParaRPr lang="ru-RU" sz="4800">
              <a:solidFill>
                <a:srgbClr val="FFFF00"/>
              </a:solidFill>
            </a:endParaRPr>
          </a:p>
        </p:txBody>
      </p:sp>
      <p:sp>
        <p:nvSpPr>
          <p:cNvPr id="99333" name="Прямоугольник 11"/>
          <p:cNvSpPr>
            <a:spLocks noChangeArrowheads="1"/>
          </p:cNvSpPr>
          <p:nvPr/>
        </p:nvSpPr>
        <p:spPr bwMode="auto">
          <a:xfrm>
            <a:off x="2700338" y="1989138"/>
            <a:ext cx="29511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ru-RU" sz="36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корней нет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357188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u="sng" smtClean="0">
                <a:latin typeface="Arbat-Bold"/>
              </a:rPr>
              <a:t/>
            </a:r>
            <a:br>
              <a:rPr lang="ru-RU" sz="4000" u="sng" smtClean="0">
                <a:latin typeface="Arbat-Bold"/>
              </a:rPr>
            </a:br>
            <a:r>
              <a:rPr lang="ru-RU" sz="4000" u="sng" smtClean="0">
                <a:latin typeface="Arbat-Bold"/>
              </a:rPr>
              <a:t/>
            </a:r>
            <a:br>
              <a:rPr lang="ru-RU" sz="4000" u="sng" smtClean="0">
                <a:latin typeface="Arbat-Bold"/>
              </a:rPr>
            </a:br>
            <a:r>
              <a:rPr lang="ru-RU" sz="4000" u="sng" smtClean="0">
                <a:latin typeface="Arbat-Bold"/>
              </a:rPr>
              <a:t/>
            </a:r>
            <a:br>
              <a:rPr lang="ru-RU" sz="4000" u="sng" smtClean="0">
                <a:latin typeface="Arbat-Bold"/>
              </a:rPr>
            </a:br>
            <a:r>
              <a:rPr lang="ru-RU" sz="4000" b="1" smtClean="0">
                <a:latin typeface="Arial" charset="0"/>
                <a:cs typeface="Arial" charset="0"/>
              </a:rPr>
              <a:t> </a:t>
            </a:r>
            <a:r>
              <a:rPr lang="ru-RU" sz="4000" b="1" u="sng" smtClean="0">
                <a:latin typeface="Arial" charset="0"/>
                <a:cs typeface="Arial" charset="0"/>
              </a:rPr>
              <a:t>Вынесение общего множителя за скобки</a:t>
            </a:r>
            <a:endParaRPr lang="ru-RU" sz="4000" b="1" smtClean="0">
              <a:latin typeface="Arial" charset="0"/>
              <a:cs typeface="Arial" charset="0"/>
            </a:endParaRPr>
          </a:p>
        </p:txBody>
      </p:sp>
      <p:sp>
        <p:nvSpPr>
          <p:cNvPr id="100354" name="Rectangle 5"/>
          <p:cNvSpPr>
            <a:spLocks noChangeArrowheads="1"/>
          </p:cNvSpPr>
          <p:nvPr/>
        </p:nvSpPr>
        <p:spPr bwMode="auto">
          <a:xfrm>
            <a:off x="0" y="3033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0355" name="Прямоугольник 5"/>
          <p:cNvSpPr>
            <a:spLocks noChangeArrowheads="1"/>
          </p:cNvSpPr>
          <p:nvPr/>
        </p:nvSpPr>
        <p:spPr bwMode="auto">
          <a:xfrm>
            <a:off x="2916238" y="3244850"/>
            <a:ext cx="4322762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FFFF00"/>
                </a:solidFill>
                <a:cs typeface="Times New Roman" pitchFamily="18" charset="0"/>
              </a:rPr>
              <a:t>3</a:t>
            </a:r>
            <a:r>
              <a:rPr lang="ru-RU" sz="4800" b="1" baseline="30000">
                <a:solidFill>
                  <a:srgbClr val="FFFF00"/>
                </a:solidFill>
                <a:cs typeface="Times New Roman" pitchFamily="18" charset="0"/>
              </a:rPr>
              <a:t>х+1</a:t>
            </a:r>
            <a:r>
              <a:rPr lang="ru-RU" sz="4800" b="1">
                <a:solidFill>
                  <a:srgbClr val="FFFF00"/>
                </a:solidFill>
                <a:cs typeface="Times New Roman" pitchFamily="18" charset="0"/>
              </a:rPr>
              <a:t> -2 · 3</a:t>
            </a:r>
            <a:r>
              <a:rPr lang="ru-RU" sz="4800" b="1" baseline="30000">
                <a:solidFill>
                  <a:srgbClr val="FFFF00"/>
                </a:solidFill>
                <a:cs typeface="Times New Roman" pitchFamily="18" charset="0"/>
              </a:rPr>
              <a:t>х</a:t>
            </a:r>
            <a:r>
              <a:rPr lang="ru-RU" sz="4800" b="1">
                <a:solidFill>
                  <a:srgbClr val="FFFF00"/>
                </a:solidFill>
                <a:cs typeface="Times New Roman" pitchFamily="18" charset="0"/>
              </a:rPr>
              <a:t> = 9</a:t>
            </a:r>
          </a:p>
          <a:p>
            <a:endParaRPr lang="ru-RU" sz="3600" b="1">
              <a:solidFill>
                <a:schemeClr val="bg1"/>
              </a:solidFill>
              <a:cs typeface="Times New Roman" pitchFamily="18" charset="0"/>
            </a:endParaRPr>
          </a:p>
          <a:p>
            <a:r>
              <a:rPr lang="ru-RU" sz="3600" b="1">
                <a:solidFill>
                  <a:schemeClr val="bg1"/>
                </a:solidFill>
                <a:cs typeface="Times New Roman" pitchFamily="18" charset="0"/>
              </a:rPr>
              <a:t>  </a:t>
            </a:r>
            <a:endParaRPr lang="ru-RU" sz="3600"/>
          </a:p>
        </p:txBody>
      </p:sp>
      <p:sp>
        <p:nvSpPr>
          <p:cNvPr id="100356" name="Прямоугольник 6"/>
          <p:cNvSpPr>
            <a:spLocks noChangeArrowheads="1"/>
          </p:cNvSpPr>
          <p:nvPr/>
        </p:nvSpPr>
        <p:spPr bwMode="auto">
          <a:xfrm>
            <a:off x="2555875" y="4221163"/>
            <a:ext cx="482441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chemeClr val="bg1"/>
                </a:solidFill>
                <a:cs typeface="Times New Roman" pitchFamily="18" charset="0"/>
              </a:rPr>
              <a:t>  </a:t>
            </a:r>
            <a:r>
              <a:rPr lang="ru-RU" sz="4800" b="1">
                <a:solidFill>
                  <a:schemeClr val="bg1"/>
                </a:solidFill>
                <a:cs typeface="Times New Roman" pitchFamily="18" charset="0"/>
              </a:rPr>
              <a:t>7</a:t>
            </a:r>
            <a:r>
              <a:rPr lang="ru-RU" sz="4800" b="1" baseline="30000">
                <a:solidFill>
                  <a:schemeClr val="bg1"/>
                </a:solidFill>
                <a:cs typeface="Times New Roman" pitchFamily="18" charset="0"/>
              </a:rPr>
              <a:t>х</a:t>
            </a:r>
            <a:r>
              <a:rPr lang="ru-RU" sz="4800" b="1">
                <a:solidFill>
                  <a:schemeClr val="bg1"/>
                </a:solidFill>
                <a:cs typeface="Times New Roman" pitchFamily="18" charset="0"/>
              </a:rPr>
              <a:t> + 7</a:t>
            </a:r>
            <a:r>
              <a:rPr lang="ru-RU" sz="4800" b="1" baseline="30000">
                <a:solidFill>
                  <a:schemeClr val="bg1"/>
                </a:solidFill>
                <a:cs typeface="Times New Roman" pitchFamily="18" charset="0"/>
              </a:rPr>
              <a:t>х+2</a:t>
            </a:r>
            <a:r>
              <a:rPr lang="ru-RU" sz="4800" b="1">
                <a:solidFill>
                  <a:schemeClr val="bg1"/>
                </a:solidFill>
                <a:cs typeface="Times New Roman" pitchFamily="18" charset="0"/>
              </a:rPr>
              <a:t> = 350</a:t>
            </a:r>
            <a:r>
              <a:rPr lang="ru-RU" sz="3600" b="1" baseline="3000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ru-RU" sz="3600" b="1">
                <a:solidFill>
                  <a:schemeClr val="bg1"/>
                </a:solidFill>
                <a:cs typeface="Times New Roman" pitchFamily="18" charset="0"/>
              </a:rPr>
              <a:t> </a:t>
            </a:r>
            <a:endParaRPr lang="ru-RU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img5"/>
          <p:cNvPicPr>
            <a:picLocks noChangeAspect="1" noChangeArrowheads="1"/>
          </p:cNvPicPr>
          <p:nvPr/>
        </p:nvPicPr>
        <p:blipFill>
          <a:blip r:embed="rId2" cstate="print"/>
          <a:srcRect l="2" t="6961"/>
          <a:stretch>
            <a:fillRect/>
          </a:stretch>
        </p:blipFill>
        <p:spPr bwMode="auto">
          <a:xfrm>
            <a:off x="971550" y="1628775"/>
            <a:ext cx="6988175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47" name="Picture 3" descr="Image79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5157788"/>
            <a:ext cx="17414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49275"/>
            <a:ext cx="7499350" cy="868363"/>
          </a:xfrm>
        </p:spPr>
        <p:txBody>
          <a:bodyPr/>
          <a:lstStyle/>
          <a:p>
            <a:r>
              <a:rPr lang="ru-RU" sz="3200" smtClean="0">
                <a:latin typeface="Arbat-Bold"/>
              </a:rPr>
              <a:t> Вынесение общего множителя за скобки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u="sng" smtClean="0">
                <a:latin typeface="Arbat-Bold"/>
              </a:rPr>
              <a:t/>
            </a:r>
            <a:br>
              <a:rPr lang="ru-RU" b="1" u="sng" smtClean="0">
                <a:latin typeface="Arbat-Bold"/>
              </a:rPr>
            </a:br>
            <a:r>
              <a:rPr lang="ru-RU" b="1" u="sng" smtClean="0">
                <a:latin typeface="Arbat-Bold"/>
              </a:rPr>
              <a:t/>
            </a:r>
            <a:br>
              <a:rPr lang="ru-RU" b="1" u="sng" smtClean="0">
                <a:latin typeface="Arbat-Bold"/>
              </a:rPr>
            </a:br>
            <a:r>
              <a:rPr lang="ru-RU" b="1" u="sng" smtClean="0">
                <a:latin typeface="Arbat-Bold"/>
              </a:rPr>
              <a:t/>
            </a:r>
            <a:br>
              <a:rPr lang="ru-RU" b="1" u="sng" smtClean="0">
                <a:latin typeface="Arbat-Bold"/>
              </a:rPr>
            </a:br>
            <a:r>
              <a:rPr lang="ru-RU" sz="4000" b="1" u="sng" smtClean="0">
                <a:latin typeface="Arial" charset="0"/>
                <a:cs typeface="Arial" charset="0"/>
              </a:rPr>
              <a:t> Замена переменной</a:t>
            </a:r>
            <a:r>
              <a:rPr lang="ru-RU" sz="400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02402" name="Rectangle 5"/>
          <p:cNvSpPr>
            <a:spLocks noChangeArrowheads="1"/>
          </p:cNvSpPr>
          <p:nvPr/>
        </p:nvSpPr>
        <p:spPr bwMode="auto">
          <a:xfrm>
            <a:off x="0" y="3033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03" name="Прямоугольник 4"/>
          <p:cNvSpPr>
            <a:spLocks noChangeArrowheads="1"/>
          </p:cNvSpPr>
          <p:nvPr/>
        </p:nvSpPr>
        <p:spPr bwMode="auto">
          <a:xfrm>
            <a:off x="2484438" y="2924175"/>
            <a:ext cx="61087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FFFF00"/>
                </a:solidFill>
                <a:cs typeface="Times New Roman" pitchFamily="18" charset="0"/>
              </a:rPr>
              <a:t>9</a:t>
            </a:r>
            <a:r>
              <a:rPr lang="ru-RU" sz="4400" b="1" baseline="30000">
                <a:solidFill>
                  <a:srgbClr val="FFFF00"/>
                </a:solidFill>
                <a:cs typeface="Times New Roman" pitchFamily="18" charset="0"/>
              </a:rPr>
              <a:t>х</a:t>
            </a:r>
            <a:r>
              <a:rPr lang="ru-RU" sz="4400" b="1">
                <a:solidFill>
                  <a:srgbClr val="FFFF00"/>
                </a:solidFill>
                <a:cs typeface="Times New Roman" pitchFamily="18" charset="0"/>
              </a:rPr>
              <a:t> - 4 · 3</a:t>
            </a:r>
            <a:r>
              <a:rPr lang="ru-RU" sz="4400" b="1" baseline="30000">
                <a:solidFill>
                  <a:srgbClr val="FFFF00"/>
                </a:solidFill>
                <a:cs typeface="Times New Roman" pitchFamily="18" charset="0"/>
              </a:rPr>
              <a:t>х</a:t>
            </a:r>
            <a:r>
              <a:rPr lang="ru-RU" sz="4400" b="1">
                <a:solidFill>
                  <a:srgbClr val="FFFF00"/>
                </a:solidFill>
                <a:cs typeface="Times New Roman" pitchFamily="18" charset="0"/>
              </a:rPr>
              <a:t> - 45= 0</a:t>
            </a:r>
          </a:p>
        </p:txBody>
      </p:sp>
      <p:sp>
        <p:nvSpPr>
          <p:cNvPr id="102404" name="Прямоугольник 5"/>
          <p:cNvSpPr>
            <a:spLocks noChangeArrowheads="1"/>
          </p:cNvSpPr>
          <p:nvPr/>
        </p:nvSpPr>
        <p:spPr bwMode="auto">
          <a:xfrm>
            <a:off x="2555875" y="4040188"/>
            <a:ext cx="50403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chemeClr val="bg1"/>
                </a:solidFill>
                <a:cs typeface="Times New Roman" pitchFamily="18" charset="0"/>
              </a:rPr>
              <a:t>7</a:t>
            </a:r>
            <a:r>
              <a:rPr lang="ru-RU" sz="4400" b="1" baseline="30000">
                <a:solidFill>
                  <a:schemeClr val="bg1"/>
                </a:solidFill>
                <a:cs typeface="Times New Roman" pitchFamily="18" charset="0"/>
              </a:rPr>
              <a:t>2х</a:t>
            </a:r>
            <a:r>
              <a:rPr lang="ru-RU" sz="4400" b="1">
                <a:solidFill>
                  <a:schemeClr val="bg1"/>
                </a:solidFill>
                <a:cs typeface="Times New Roman" pitchFamily="18" charset="0"/>
              </a:rPr>
              <a:t> - 8 · 7</a:t>
            </a:r>
            <a:r>
              <a:rPr lang="ru-RU" sz="4400" b="1" baseline="30000">
                <a:solidFill>
                  <a:schemeClr val="bg1"/>
                </a:solidFill>
                <a:cs typeface="Times New Roman" pitchFamily="18" charset="0"/>
              </a:rPr>
              <a:t>х</a:t>
            </a:r>
            <a:r>
              <a:rPr lang="ru-RU" sz="4400" b="1">
                <a:solidFill>
                  <a:schemeClr val="bg1"/>
                </a:solidFill>
                <a:cs typeface="Times New Roman" pitchFamily="18" charset="0"/>
              </a:rPr>
              <a:t> +7= 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7" name="Picture 3" descr="http://festival.1september.ru/articles/650865/img3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476375" y="1412875"/>
            <a:ext cx="65516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26" name="Picture 2" descr="http://festival.1september.ru/articles/650865/img4.gif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1547813" y="2205038"/>
            <a:ext cx="511175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25" name="Picture 1" descr="http://festival.1september.ru/articles/650865/Image7918.gif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6948488" y="4941888"/>
            <a:ext cx="139541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 </a:t>
            </a:r>
            <a:endParaRPr lang="ru-RU"/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0" y="3190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latin typeface="Arbat-Bold"/>
              </a:rPr>
              <a:t>Замена переменной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08063"/>
          </a:xfrm>
        </p:spPr>
        <p:txBody>
          <a:bodyPr/>
          <a:lstStyle/>
          <a:p>
            <a:r>
              <a:rPr lang="ru-RU" sz="3200" smtClean="0">
                <a:solidFill>
                  <a:srgbClr val="FFFF00"/>
                </a:solidFill>
                <a:latin typeface="Arial" charset="0"/>
                <a:cs typeface="Arial" charset="0"/>
              </a:rPr>
              <a:t>Основные способы решения показательных уравнений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971550" y="1844675"/>
            <a:ext cx="69135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</a:rPr>
              <a:t>Уравнивание оснований</a:t>
            </a:r>
          </a:p>
          <a:p>
            <a:r>
              <a:rPr lang="ru-RU" sz="28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04451" name="Прямоугольник 6"/>
          <p:cNvSpPr>
            <a:spLocks noChangeArrowheads="1"/>
          </p:cNvSpPr>
          <p:nvPr/>
        </p:nvSpPr>
        <p:spPr bwMode="auto">
          <a:xfrm>
            <a:off x="1116013" y="3105150"/>
            <a:ext cx="6264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  </a:t>
            </a:r>
            <a:endParaRPr lang="ru-RU" sz="2400" b="1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971550" y="2492375"/>
            <a:ext cx="72009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</a:rPr>
              <a:t>Вынесение общего множителя за скобки</a:t>
            </a:r>
          </a:p>
          <a:p>
            <a:endParaRPr lang="ru-RU" sz="2800" b="1">
              <a:solidFill>
                <a:schemeClr val="bg1"/>
              </a:solidFill>
            </a:endParaRPr>
          </a:p>
          <a:p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755650" y="3429000"/>
            <a:ext cx="5497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</a:rPr>
              <a:t>  Замена переменной</a:t>
            </a:r>
            <a:r>
              <a:rPr lang="ru-RU" sz="280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5400" dirty="0" smtClean="0">
                <a:solidFill>
                  <a:srgbClr val="FF0000"/>
                </a:solidFill>
                <a:latin typeface="Arbat-Bold"/>
              </a:rPr>
              <a:t>З</a:t>
            </a:r>
            <a:r>
              <a:rPr lang="ru-RU" sz="5400" dirty="0" smtClean="0">
                <a:solidFill>
                  <a:srgbClr val="FFFF00"/>
                </a:solidFill>
                <a:latin typeface="Arbat-Bold"/>
              </a:rPr>
              <a:t>а</a:t>
            </a: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bat-Bold"/>
              </a:rPr>
              <a:t>ж</a:t>
            </a: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  <a:latin typeface="Arbat-Bold"/>
              </a:rPr>
              <a:t>г</a:t>
            </a:r>
            <a:r>
              <a:rPr lang="ru-RU" sz="5400" dirty="0" smtClean="0">
                <a:solidFill>
                  <a:srgbClr val="FF0000"/>
                </a:solidFill>
                <a:latin typeface="Arbat-Bold"/>
              </a:rPr>
              <a:t>и</a:t>
            </a:r>
            <a:r>
              <a:rPr lang="ru-RU" sz="5400" dirty="0" smtClean="0">
                <a:latin typeface="Arbat-Bold"/>
              </a:rPr>
              <a:t> </a:t>
            </a:r>
            <a:r>
              <a:rPr lang="ru-RU" sz="5400" dirty="0" smtClean="0">
                <a:solidFill>
                  <a:srgbClr val="FFC000"/>
                </a:solidFill>
                <a:latin typeface="Arbat-Bold"/>
              </a:rPr>
              <a:t>з</a:t>
            </a:r>
            <a:r>
              <a:rPr lang="ru-RU" sz="5400" dirty="0" smtClean="0">
                <a:solidFill>
                  <a:srgbClr val="FF0066"/>
                </a:solidFill>
                <a:latin typeface="Arbat-Bold"/>
              </a:rPr>
              <a:t>в</a:t>
            </a: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bat-Bold"/>
              </a:rPr>
              <a:t>е</a:t>
            </a:r>
            <a:r>
              <a:rPr lang="ru-RU" sz="5400" dirty="0" smtClean="0">
                <a:solidFill>
                  <a:srgbClr val="FFFF00"/>
                </a:solidFill>
                <a:latin typeface="Arbat-Bold"/>
              </a:rPr>
              <a:t>з</a:t>
            </a:r>
            <a:r>
              <a:rPr lang="ru-RU" sz="5400" dirty="0" smtClean="0">
                <a:solidFill>
                  <a:srgbClr val="99FF33"/>
                </a:solidFill>
                <a:latin typeface="Arbat-Bold"/>
              </a:rPr>
              <a:t>д</a:t>
            </a:r>
            <a:r>
              <a:rPr lang="ru-RU" sz="5400" dirty="0" smtClean="0">
                <a:solidFill>
                  <a:srgbClr val="CC00CC"/>
                </a:solidFill>
                <a:latin typeface="Arbat-Bold"/>
              </a:rPr>
              <a:t>у</a:t>
            </a:r>
          </a:p>
        </p:txBody>
      </p:sp>
      <p:sp>
        <p:nvSpPr>
          <p:cNvPr id="18434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>
              <a:latin typeface="Arbat-Bold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b="1" dirty="0"/>
              <a:t>Банникова Наталья Николаевна</a:t>
            </a:r>
          </a:p>
        </p:txBody>
      </p:sp>
      <p:sp>
        <p:nvSpPr>
          <p:cNvPr id="9" name="5-конечная звезда 8"/>
          <p:cNvSpPr/>
          <p:nvPr/>
        </p:nvSpPr>
        <p:spPr>
          <a:xfrm>
            <a:off x="2700338" y="1916113"/>
            <a:ext cx="1800225" cy="158432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4-конечная звезда 11">
            <a:hlinkClick r:id="rId2" action="ppaction://hlinksldjump"/>
          </p:cNvPr>
          <p:cNvSpPr/>
          <p:nvPr/>
        </p:nvSpPr>
        <p:spPr>
          <a:xfrm>
            <a:off x="827088" y="1916113"/>
            <a:ext cx="1800225" cy="1800225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6-конечная звезда 12"/>
          <p:cNvSpPr/>
          <p:nvPr/>
        </p:nvSpPr>
        <p:spPr>
          <a:xfrm>
            <a:off x="1763713" y="3716338"/>
            <a:ext cx="1368425" cy="1584325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7-конечная звезда 14"/>
          <p:cNvSpPr/>
          <p:nvPr/>
        </p:nvSpPr>
        <p:spPr>
          <a:xfrm>
            <a:off x="4787900" y="1700213"/>
            <a:ext cx="1584325" cy="1584325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10-конечная звезда 16"/>
          <p:cNvSpPr/>
          <p:nvPr/>
        </p:nvSpPr>
        <p:spPr>
          <a:xfrm>
            <a:off x="6516688" y="2205038"/>
            <a:ext cx="1439862" cy="1584325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12-конечная звезда 17"/>
          <p:cNvSpPr/>
          <p:nvPr/>
        </p:nvSpPr>
        <p:spPr>
          <a:xfrm>
            <a:off x="4284663" y="3644900"/>
            <a:ext cx="1727200" cy="1655763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Заголовок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r>
              <a:rPr lang="ru-RU" sz="2800" smtClean="0">
                <a:latin typeface="Arial" charset="0"/>
                <a:cs typeface="Arial" charset="0"/>
              </a:rPr>
              <a:t>Найдите корень уравнения </a:t>
            </a:r>
            <a:br>
              <a:rPr lang="ru-RU" sz="2800" smtClean="0">
                <a:latin typeface="Arial" charset="0"/>
                <a:cs typeface="Arial" charset="0"/>
              </a:rPr>
            </a:br>
            <a:r>
              <a:rPr lang="ru-RU" sz="2800" smtClean="0">
                <a:latin typeface="Arial" charset="0"/>
                <a:cs typeface="Arial" charset="0"/>
              </a:rPr>
              <a:t>устно</a:t>
            </a:r>
          </a:p>
        </p:txBody>
      </p:sp>
      <p:pic>
        <p:nvPicPr>
          <p:cNvPr id="3" name="Picture 2" descr="C:\Documents and Settings\user\Рабочий стол\работа\2009-2010\курирование\математика\уроки по математике\11 класс\показательные уравнения\устно\s1.bmp"/>
          <p:cNvPicPr>
            <a:picLocks noChangeAspect="1" noChangeArrowheads="1"/>
          </p:cNvPicPr>
          <p:nvPr/>
        </p:nvPicPr>
        <p:blipFill>
          <a:blip r:embed="rId2" cstate="print"/>
          <a:srcRect l="27689" t="40419" r="35394"/>
          <a:stretch>
            <a:fillRect/>
          </a:stretch>
        </p:blipFill>
        <p:spPr bwMode="auto">
          <a:xfrm>
            <a:off x="1042988" y="1989138"/>
            <a:ext cx="28797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:\Documents and Settings\user\Рабочий стол\работа\2009-2010\курирование\математика\уроки по математике\11 класс\показательные уравнения\устно\s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1989138"/>
            <a:ext cx="2732088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Documents and Settings\user\Рабочий стол\работа\2009-2010\курирование\математика\уроки по математике\11 класс\показательные уравнения\устно\s3.bmp"/>
          <p:cNvPicPr>
            <a:picLocks noChangeAspect="1" noChangeArrowheads="1"/>
          </p:cNvPicPr>
          <p:nvPr/>
        </p:nvPicPr>
        <p:blipFill>
          <a:blip r:embed="rId4" cstate="print"/>
          <a:srcRect l="31007" t="23256" r="25388"/>
          <a:stretch>
            <a:fillRect/>
          </a:stretch>
        </p:blipFill>
        <p:spPr bwMode="auto">
          <a:xfrm>
            <a:off x="1042988" y="3573463"/>
            <a:ext cx="2879725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Documents and Settings\user\Рабочий стол\работа\2009-2010\курирование\математика\уроки по математике\11 класс\показательные уравнения\устно\s7.bmp"/>
          <p:cNvPicPr>
            <a:picLocks noChangeAspect="1" noChangeArrowheads="1"/>
          </p:cNvPicPr>
          <p:nvPr/>
        </p:nvPicPr>
        <p:blipFill>
          <a:blip r:embed="rId5" cstate="print"/>
          <a:srcRect l="27849" t="24390" r="30856"/>
          <a:stretch>
            <a:fillRect/>
          </a:stretch>
        </p:blipFill>
        <p:spPr bwMode="auto">
          <a:xfrm>
            <a:off x="5254625" y="3556000"/>
            <a:ext cx="2808288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7400" y="2149475"/>
            <a:ext cx="790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516688" y="2133600"/>
            <a:ext cx="71913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24075" y="4076700"/>
            <a:ext cx="6477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300788" y="4149725"/>
            <a:ext cx="792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Заголовок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1143000"/>
          </a:xfrm>
        </p:spPr>
        <p:txBody>
          <a:bodyPr/>
          <a:lstStyle/>
          <a:p>
            <a:r>
              <a:rPr lang="ru-RU" sz="2800" smtClean="0">
                <a:latin typeface="Arial" charset="0"/>
                <a:cs typeface="Arial" charset="0"/>
              </a:rPr>
              <a:t>Найдите корень уравнения </a:t>
            </a:r>
            <a:br>
              <a:rPr lang="ru-RU" sz="2800" smtClean="0">
                <a:latin typeface="Arial" charset="0"/>
                <a:cs typeface="Arial" charset="0"/>
              </a:rPr>
            </a:br>
            <a:r>
              <a:rPr lang="ru-RU" sz="2800" smtClean="0">
                <a:latin typeface="Arial" charset="0"/>
                <a:cs typeface="Arial" charset="0"/>
              </a:rPr>
              <a:t>устно</a:t>
            </a:r>
          </a:p>
        </p:txBody>
      </p:sp>
      <p:pic>
        <p:nvPicPr>
          <p:cNvPr id="3" name="Picture 3" descr="C:\Documents and Settings\user\Рабочий стол\работа\2009-2010\курирование\математика\уроки по математике\11 класс\показательные уравнения\устно\s5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484313"/>
            <a:ext cx="252095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C:\Documents and Settings\user\Рабочий стол\работа\2009-2010\курирование\математика\уроки по математике\11 класс\показательные уравнения\устно\s6.bmp"/>
          <p:cNvPicPr>
            <a:picLocks noChangeAspect="1" noChangeArrowheads="1"/>
          </p:cNvPicPr>
          <p:nvPr/>
        </p:nvPicPr>
        <p:blipFill>
          <a:blip r:embed="rId3" cstate="print"/>
          <a:srcRect l="30939" t="28603" r="28749" b="1482"/>
          <a:stretch>
            <a:fillRect/>
          </a:stretch>
        </p:blipFill>
        <p:spPr bwMode="auto">
          <a:xfrm>
            <a:off x="5462588" y="1450975"/>
            <a:ext cx="2881312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user\Рабочий стол\работа\2009-2010\курирование\математика\уроки по математике\11 класс\показательные уравнения\устно\s4.bmp"/>
          <p:cNvPicPr>
            <a:picLocks noChangeAspect="1" noChangeArrowheads="1"/>
          </p:cNvPicPr>
          <p:nvPr/>
        </p:nvPicPr>
        <p:blipFill>
          <a:blip r:embed="rId4" cstate="print"/>
          <a:srcRect l="20755" t="40663" r="18867"/>
          <a:stretch>
            <a:fillRect/>
          </a:stretch>
        </p:blipFill>
        <p:spPr bwMode="auto">
          <a:xfrm>
            <a:off x="2976563" y="3429000"/>
            <a:ext cx="3925887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Documents and Settings\user\Рабочий стол\работа\2009-2010\курирование\математика\уроки по математике\11 класс\показательные уравнения\устно\s8.bmp"/>
          <p:cNvPicPr>
            <a:picLocks noChangeAspect="1" noChangeArrowheads="1"/>
          </p:cNvPicPr>
          <p:nvPr/>
        </p:nvPicPr>
        <p:blipFill>
          <a:blip r:embed="rId5" cstate="print"/>
          <a:srcRect l="13359" t="34483" r="12213"/>
          <a:stretch>
            <a:fillRect/>
          </a:stretch>
        </p:blipFill>
        <p:spPr bwMode="auto">
          <a:xfrm>
            <a:off x="2051050" y="4956175"/>
            <a:ext cx="5102225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63713" y="2149475"/>
            <a:ext cx="792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443663" y="1989138"/>
            <a:ext cx="792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427538" y="3644900"/>
            <a:ext cx="792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11638" y="5084763"/>
            <a:ext cx="792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Заголовок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079500"/>
          </a:xfrm>
        </p:spPr>
        <p:txBody>
          <a:bodyPr/>
          <a:lstStyle/>
          <a:p>
            <a:r>
              <a:rPr lang="ru-RU" sz="3200" smtClean="0">
                <a:latin typeface="Arbat-Bold"/>
              </a:rPr>
              <a:t>Найдите корень уравнения </a:t>
            </a:r>
            <a:br>
              <a:rPr lang="ru-RU" sz="3200" smtClean="0">
                <a:latin typeface="Arbat-Bold"/>
              </a:rPr>
            </a:br>
            <a:r>
              <a:rPr lang="ru-RU" sz="3200" smtClean="0">
                <a:latin typeface="Arbat-Bold"/>
              </a:rPr>
              <a:t>устно</a:t>
            </a:r>
            <a:endParaRPr lang="ru-RU" sz="3200" smtClean="0">
              <a:latin typeface="Arial" charset="0"/>
              <a:cs typeface="Arial" charset="0"/>
            </a:endParaRPr>
          </a:p>
        </p:txBody>
      </p:sp>
      <p:pic>
        <p:nvPicPr>
          <p:cNvPr id="4" name="Picture 2" descr="C:\Documents and Settings\user\Рабочий стол\работа\2009-2010\курирование\математика\уроки по математике\11 класс\показательные уравнения\устно 1\s8.bmp"/>
          <p:cNvPicPr>
            <a:picLocks noChangeAspect="1" noChangeArrowheads="1"/>
          </p:cNvPicPr>
          <p:nvPr/>
        </p:nvPicPr>
        <p:blipFill>
          <a:blip r:embed="rId2" cstate="print"/>
          <a:srcRect t="26596" r="25447" b="-96"/>
          <a:stretch>
            <a:fillRect/>
          </a:stretch>
        </p:blipFill>
        <p:spPr bwMode="auto">
          <a:xfrm>
            <a:off x="4356100" y="1700213"/>
            <a:ext cx="273685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C:\Documents and Settings\user\Рабочий стол\работа\2009-2010\курирование\математика\уроки по математике\11 класс\показательные уравнения\устно\s9.bmp"/>
          <p:cNvPicPr>
            <a:picLocks noChangeAspect="1" noChangeArrowheads="1"/>
          </p:cNvPicPr>
          <p:nvPr/>
        </p:nvPicPr>
        <p:blipFill>
          <a:blip r:embed="rId3" cstate="print"/>
          <a:srcRect r="24332"/>
          <a:stretch>
            <a:fillRect/>
          </a:stretch>
        </p:blipFill>
        <p:spPr bwMode="auto">
          <a:xfrm>
            <a:off x="1258888" y="1773238"/>
            <a:ext cx="2417762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C:\Documents and Settings\user\Рабочий стол\работа\2009-2010\курирование\математика\уроки по математике\11 класс\показательные уравнения\b8\s4.bmp"/>
          <p:cNvPicPr>
            <a:picLocks noChangeAspect="1" noChangeArrowheads="1"/>
          </p:cNvPicPr>
          <p:nvPr/>
        </p:nvPicPr>
        <p:blipFill>
          <a:blip r:embed="rId4" cstate="print"/>
          <a:srcRect l="22807" t="30646" r="16666" b="8871"/>
          <a:stretch>
            <a:fillRect/>
          </a:stretch>
        </p:blipFill>
        <p:spPr bwMode="auto">
          <a:xfrm>
            <a:off x="2339975" y="3429000"/>
            <a:ext cx="4103688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525" name="Picture 7" descr="C:\Documents and Settings\user\Мои документы\для презентаций\Анимация\Рисунок5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9300" y="4724400"/>
            <a:ext cx="153352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68538" y="2149475"/>
            <a:ext cx="579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651500" y="2133600"/>
            <a:ext cx="649288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95738" y="4005263"/>
            <a:ext cx="792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5" name="Picture 7" descr="C:\Documents and Settings\user\Мои документы\для презентаций\Анимация\Рисунок5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1350" y="4652963"/>
            <a:ext cx="153352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8547" name="Прямоугольник 8"/>
          <p:cNvSpPr>
            <a:spLocks noChangeArrowheads="1"/>
          </p:cNvSpPr>
          <p:nvPr/>
        </p:nvSpPr>
        <p:spPr bwMode="auto">
          <a:xfrm>
            <a:off x="2484438" y="1341438"/>
            <a:ext cx="44640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FFFF00"/>
                </a:solidFill>
                <a:cs typeface="Times New Roman" pitchFamily="18" charset="0"/>
              </a:rPr>
              <a:t>64·8</a:t>
            </a:r>
            <a:r>
              <a:rPr lang="ru-RU" sz="4400" b="1" baseline="30000">
                <a:solidFill>
                  <a:srgbClr val="FFFF00"/>
                </a:solidFill>
                <a:cs typeface="Times New Roman" pitchFamily="18" charset="0"/>
              </a:rPr>
              <a:t>1+2х</a:t>
            </a:r>
            <a:r>
              <a:rPr lang="ru-RU" sz="4400" b="1">
                <a:solidFill>
                  <a:srgbClr val="FFFF00"/>
                </a:solidFill>
                <a:cs typeface="Times New Roman" pitchFamily="18" charset="0"/>
              </a:rPr>
              <a:t> =16</a:t>
            </a:r>
            <a:r>
              <a:rPr lang="ru-RU" sz="4400" b="1" baseline="30000">
                <a:solidFill>
                  <a:srgbClr val="FFFF00"/>
                </a:solidFill>
                <a:cs typeface="Times New Roman" pitchFamily="18" charset="0"/>
              </a:rPr>
              <a:t>2+х</a:t>
            </a:r>
            <a:r>
              <a:rPr lang="ru-RU" sz="4400" b="1">
                <a:solidFill>
                  <a:srgbClr val="FFFF00"/>
                </a:solidFill>
                <a:cs typeface="Times New Roman" pitchFamily="18" charset="0"/>
              </a:rPr>
              <a:t> </a:t>
            </a:r>
            <a:endParaRPr lang="ru-RU" sz="4400">
              <a:solidFill>
                <a:srgbClr val="FFFF00"/>
              </a:solidFill>
            </a:endParaRPr>
          </a:p>
        </p:txBody>
      </p:sp>
      <p:sp>
        <p:nvSpPr>
          <p:cNvPr id="108548" name="Прямоугольник 10"/>
          <p:cNvSpPr>
            <a:spLocks noChangeArrowheads="1"/>
          </p:cNvSpPr>
          <p:nvPr/>
        </p:nvSpPr>
        <p:spPr bwMode="auto">
          <a:xfrm>
            <a:off x="1979613" y="2349500"/>
            <a:ext cx="4752975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chemeClr val="bg1"/>
                </a:solidFill>
                <a:cs typeface="Times New Roman" pitchFamily="18" charset="0"/>
              </a:rPr>
              <a:t>     </a:t>
            </a:r>
            <a:r>
              <a:rPr lang="ru-RU" sz="4400" b="1">
                <a:solidFill>
                  <a:srgbClr val="FFFF00"/>
                </a:solidFill>
                <a:cs typeface="Times New Roman" pitchFamily="18" charset="0"/>
              </a:rPr>
              <a:t>4</a:t>
            </a:r>
            <a:r>
              <a:rPr lang="ru-RU" sz="4400" b="1" baseline="30000">
                <a:solidFill>
                  <a:srgbClr val="FFFF00"/>
                </a:solidFill>
                <a:cs typeface="Times New Roman" pitchFamily="18" charset="0"/>
              </a:rPr>
              <a:t>х</a:t>
            </a:r>
            <a:r>
              <a:rPr lang="ru-RU" sz="4400" b="1">
                <a:solidFill>
                  <a:srgbClr val="FFFF00"/>
                </a:solidFill>
                <a:cs typeface="Times New Roman" pitchFamily="18" charset="0"/>
              </a:rPr>
              <a:t> + 2</a:t>
            </a:r>
            <a:r>
              <a:rPr lang="ru-RU" sz="4400" b="1" baseline="30000">
                <a:solidFill>
                  <a:srgbClr val="FFFF00"/>
                </a:solidFill>
                <a:cs typeface="Times New Roman" pitchFamily="18" charset="0"/>
              </a:rPr>
              <a:t>х+1</a:t>
            </a:r>
            <a:r>
              <a:rPr lang="ru-RU" sz="4400" b="1">
                <a:solidFill>
                  <a:srgbClr val="FFFF00"/>
                </a:solidFill>
                <a:cs typeface="Times New Roman" pitchFamily="18" charset="0"/>
              </a:rPr>
              <a:t>=80</a:t>
            </a:r>
            <a:r>
              <a:rPr lang="ru-RU" sz="4000" b="1">
                <a:solidFill>
                  <a:srgbClr val="FFFF00"/>
                </a:solidFill>
                <a:cs typeface="Times New Roman" pitchFamily="18" charset="0"/>
              </a:rPr>
              <a:t> </a:t>
            </a:r>
            <a:endParaRPr lang="ru-RU" sz="4000">
              <a:solidFill>
                <a:srgbClr val="FFFF00"/>
              </a:solidFill>
            </a:endParaRPr>
          </a:p>
          <a:p>
            <a:endParaRPr lang="ru-RU"/>
          </a:p>
        </p:txBody>
      </p:sp>
      <p:sp>
        <p:nvSpPr>
          <p:cNvPr id="108549" name="Прямоугольник 11"/>
          <p:cNvSpPr>
            <a:spLocks noChangeArrowheads="1"/>
          </p:cNvSpPr>
          <p:nvPr/>
        </p:nvSpPr>
        <p:spPr bwMode="auto">
          <a:xfrm>
            <a:off x="1692275" y="3141663"/>
            <a:ext cx="627062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FFFF00"/>
                </a:solidFill>
              </a:rPr>
              <a:t>2· 3</a:t>
            </a:r>
            <a:r>
              <a:rPr lang="ru-RU" sz="4400" b="1" baseline="30000">
                <a:solidFill>
                  <a:srgbClr val="FFFF00"/>
                </a:solidFill>
              </a:rPr>
              <a:t>х+1</a:t>
            </a:r>
            <a:r>
              <a:rPr lang="ru-RU" sz="4400" b="1">
                <a:solidFill>
                  <a:srgbClr val="FFFF00"/>
                </a:solidFill>
              </a:rPr>
              <a:t> - 4· 3</a:t>
            </a:r>
            <a:r>
              <a:rPr lang="ru-RU" sz="4400" b="1" baseline="30000">
                <a:solidFill>
                  <a:srgbClr val="FFFF00"/>
                </a:solidFill>
              </a:rPr>
              <a:t>х-2</a:t>
            </a:r>
            <a:r>
              <a:rPr lang="ru-RU" sz="4400" b="1">
                <a:solidFill>
                  <a:srgbClr val="FFFF00"/>
                </a:solidFill>
              </a:rPr>
              <a:t> = 150</a:t>
            </a:r>
            <a:endParaRPr lang="ru-RU" sz="4400">
              <a:solidFill>
                <a:srgbClr val="FFFF00"/>
              </a:solidFill>
            </a:endParaRPr>
          </a:p>
        </p:txBody>
      </p:sp>
      <p:sp>
        <p:nvSpPr>
          <p:cNvPr id="108550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>
                <a:latin typeface="Arial" charset="0"/>
                <a:cs typeface="Arial" charset="0"/>
              </a:rPr>
              <a:t>Решите уравнения на доске</a:t>
            </a:r>
            <a:endParaRPr lang="ru-RU" sz="3200" smtClean="0">
              <a:latin typeface="Arbat-Bold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924300" y="1557338"/>
            <a:ext cx="792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924300" y="2349500"/>
            <a:ext cx="1008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24300" y="3284538"/>
            <a:ext cx="6477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4900" y="1731963"/>
            <a:ext cx="2006600" cy="525462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7411" name="Рисунок 5" descr="http://reshuege.ru:89/formula/0d/0dc2b784bb06f409f3f94367e95e5b1c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2492375"/>
            <a:ext cx="1741488" cy="862013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7412" name="Рисунок 6" descr="http://reshuege.ru:89/formula/ba/ba20f78f1dd31a079e4a215d14e0ca47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450" y="3659188"/>
            <a:ext cx="1866900" cy="458787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7413" name="Рисунок 7" descr="http://reshuege.ru:89/formula/70/70f94ac43434d054082b70904aaa2466p.png"/>
          <p:cNvPicPr>
            <a:picLocks noChangeAspect="1" noChangeArrowheads="1"/>
          </p:cNvPicPr>
          <p:nvPr/>
        </p:nvPicPr>
        <p:blipFill>
          <a:blip r:embed="rId5" cstate="print"/>
          <a:srcRect r="2438"/>
          <a:stretch>
            <a:fillRect/>
          </a:stretch>
        </p:blipFill>
        <p:spPr bwMode="auto">
          <a:xfrm>
            <a:off x="1181100" y="4229100"/>
            <a:ext cx="1698625" cy="792163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7415" name="Рисунок 9" descr="http://reshuege.ru:89/formula/32/32267eb65e903e7c2fa62567324135fdp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05425" y="1773238"/>
            <a:ext cx="1625600" cy="812800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7416" name="Рисунок 10" descr="http://reshuege.ru:89/formula/45/45b71fc329afa6112bef39db9c8419edp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05425" y="2820988"/>
            <a:ext cx="1714500" cy="80962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7417" name="Рисунок 11" descr="http://reshuege.ru:89/formula/9d/9df4e379362428e1567cf6c3b811d061p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22888" y="3757613"/>
            <a:ext cx="1930400" cy="72072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7418" name="Рисунок 12" descr="http://reshuege.ru:89/formula/13/133815738dfcebe98d91525e66c7ae02p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92725" y="4625975"/>
            <a:ext cx="2082800" cy="539750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09577" name="Заголовок 4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792163"/>
          </a:xfrm>
        </p:spPr>
        <p:txBody>
          <a:bodyPr/>
          <a:lstStyle/>
          <a:p>
            <a:r>
              <a:rPr lang="ru-RU" sz="2800" smtClean="0">
                <a:latin typeface="Arial" charset="0"/>
                <a:cs typeface="Arial" charset="0"/>
              </a:rPr>
              <a:t>Тест « Показательные  уравнения»</a:t>
            </a:r>
          </a:p>
        </p:txBody>
      </p:sp>
      <p:sp>
        <p:nvSpPr>
          <p:cNvPr id="109578" name="TextBox 14"/>
          <p:cNvSpPr txBox="1">
            <a:spLocks noChangeArrowheads="1"/>
          </p:cNvSpPr>
          <p:nvPr/>
        </p:nvSpPr>
        <p:spPr bwMode="auto">
          <a:xfrm>
            <a:off x="1511300" y="1169988"/>
            <a:ext cx="1358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FF00"/>
                </a:solidFill>
              </a:rPr>
              <a:t>1 вариант</a:t>
            </a:r>
          </a:p>
        </p:txBody>
      </p:sp>
      <p:sp>
        <p:nvSpPr>
          <p:cNvPr id="109579" name="Прямоугольник 15"/>
          <p:cNvSpPr>
            <a:spLocks noChangeArrowheads="1"/>
          </p:cNvSpPr>
          <p:nvPr/>
        </p:nvSpPr>
        <p:spPr bwMode="auto">
          <a:xfrm>
            <a:off x="5384800" y="1211263"/>
            <a:ext cx="1244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00"/>
                </a:solidFill>
              </a:rPr>
              <a:t>2 вариант</a:t>
            </a:r>
          </a:p>
        </p:txBody>
      </p:sp>
      <p:sp>
        <p:nvSpPr>
          <p:cNvPr id="109580" name="Прямоугольник 15"/>
          <p:cNvSpPr>
            <a:spLocks noChangeArrowheads="1"/>
          </p:cNvSpPr>
          <p:nvPr/>
        </p:nvSpPr>
        <p:spPr bwMode="auto">
          <a:xfrm>
            <a:off x="5148263" y="5300663"/>
            <a:ext cx="2592387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cs typeface="Times New Roman" pitchFamily="18" charset="0"/>
              </a:rPr>
              <a:t>7</a:t>
            </a:r>
            <a:r>
              <a:rPr lang="ru-RU" sz="2800" baseline="30000">
                <a:cs typeface="Times New Roman" pitchFamily="18" charset="0"/>
              </a:rPr>
              <a:t>х</a:t>
            </a:r>
            <a:r>
              <a:rPr lang="ru-RU" sz="2800">
                <a:cs typeface="Times New Roman" pitchFamily="18" charset="0"/>
              </a:rPr>
              <a:t> + 7</a:t>
            </a:r>
            <a:r>
              <a:rPr lang="ru-RU" sz="2800" baseline="30000">
                <a:cs typeface="Times New Roman" pitchFamily="18" charset="0"/>
              </a:rPr>
              <a:t>х+2</a:t>
            </a:r>
            <a:r>
              <a:rPr lang="ru-RU" sz="2800">
                <a:cs typeface="Times New Roman" pitchFamily="18" charset="0"/>
              </a:rPr>
              <a:t> = 350</a:t>
            </a:r>
            <a:r>
              <a:rPr lang="ru-RU" sz="2800" baseline="30000">
                <a:cs typeface="Times New Roman" pitchFamily="18" charset="0"/>
              </a:rPr>
              <a:t> </a:t>
            </a:r>
            <a:endParaRPr lang="ru-RU" sz="2800"/>
          </a:p>
        </p:txBody>
      </p:sp>
      <p:sp>
        <p:nvSpPr>
          <p:cNvPr id="109581" name="Прямоугольник 14"/>
          <p:cNvSpPr>
            <a:spLocks noChangeArrowheads="1"/>
          </p:cNvSpPr>
          <p:nvPr/>
        </p:nvSpPr>
        <p:spPr bwMode="auto">
          <a:xfrm>
            <a:off x="1258888" y="5157788"/>
            <a:ext cx="2665412" cy="522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cs typeface="Times New Roman" pitchFamily="18" charset="0"/>
              </a:rPr>
              <a:t>3</a:t>
            </a:r>
            <a:r>
              <a:rPr lang="ru-RU" sz="2800" baseline="30000">
                <a:cs typeface="Times New Roman" pitchFamily="18" charset="0"/>
              </a:rPr>
              <a:t>х</a:t>
            </a:r>
            <a:r>
              <a:rPr lang="ru-RU" sz="2800">
                <a:cs typeface="Times New Roman" pitchFamily="18" charset="0"/>
              </a:rPr>
              <a:t> + 2·3</a:t>
            </a:r>
            <a:r>
              <a:rPr lang="ru-RU" sz="2800" baseline="30000">
                <a:cs typeface="Times New Roman" pitchFamily="18" charset="0"/>
              </a:rPr>
              <a:t>х+2</a:t>
            </a:r>
            <a:r>
              <a:rPr lang="ru-RU" sz="2800">
                <a:cs typeface="Times New Roman" pitchFamily="18" charset="0"/>
              </a:rPr>
              <a:t> = 57</a:t>
            </a:r>
            <a:r>
              <a:rPr lang="ru-RU" sz="2800" baseline="30000">
                <a:cs typeface="Times New Roman" pitchFamily="18" charset="0"/>
              </a:rPr>
              <a:t> </a:t>
            </a:r>
            <a:endParaRPr lang="ru-RU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Прямоугольник 2"/>
          <p:cNvSpPr>
            <a:spLocks noChangeArrowheads="1"/>
          </p:cNvSpPr>
          <p:nvPr/>
        </p:nvSpPr>
        <p:spPr bwMode="auto">
          <a:xfrm>
            <a:off x="1500188" y="1125538"/>
            <a:ext cx="63373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FF00"/>
                </a:solidFill>
              </a:rPr>
              <a:t>         </a:t>
            </a:r>
            <a:r>
              <a:rPr lang="ru-RU" sz="2400" b="1">
                <a:solidFill>
                  <a:srgbClr val="FFFF00"/>
                </a:solidFill>
              </a:rPr>
              <a:t>    Вариант 1                   Вариант 2</a:t>
            </a:r>
          </a:p>
          <a:p>
            <a:r>
              <a:rPr lang="ru-RU" sz="2400" b="1">
                <a:solidFill>
                  <a:srgbClr val="FFFF00"/>
                </a:solidFill>
              </a:rPr>
              <a:t>		</a:t>
            </a:r>
          </a:p>
          <a:p>
            <a:r>
              <a:rPr lang="ru-RU" sz="2400" b="1">
                <a:solidFill>
                  <a:schemeClr val="bg1"/>
                </a:solidFill>
              </a:rPr>
              <a:t>№ п/п     ответы           № п/п 	ответы	</a:t>
            </a:r>
          </a:p>
          <a:p>
            <a:r>
              <a:rPr lang="ru-RU" sz="2400" b="1">
                <a:solidFill>
                  <a:schemeClr val="bg1"/>
                </a:solidFill>
              </a:rPr>
              <a:t>1.                </a:t>
            </a:r>
            <a:r>
              <a:rPr lang="ru-RU" sz="2400" b="1">
                <a:solidFill>
                  <a:srgbClr val="FFFF00"/>
                </a:solidFill>
              </a:rPr>
              <a:t>-1                       </a:t>
            </a:r>
            <a:r>
              <a:rPr lang="ru-RU" sz="2400" b="1">
                <a:solidFill>
                  <a:schemeClr val="bg1"/>
                </a:solidFill>
              </a:rPr>
              <a:t>1</a:t>
            </a:r>
            <a:r>
              <a:rPr lang="ru-RU" sz="2400" b="1">
                <a:solidFill>
                  <a:srgbClr val="FFFF00"/>
                </a:solidFill>
              </a:rPr>
              <a:t>.           10</a:t>
            </a:r>
          </a:p>
          <a:p>
            <a:r>
              <a:rPr lang="ru-RU" sz="2400" b="1">
                <a:solidFill>
                  <a:schemeClr val="bg1"/>
                </a:solidFill>
              </a:rPr>
              <a:t>2.</a:t>
            </a:r>
            <a:r>
              <a:rPr lang="ru-RU" sz="2400" b="1">
                <a:solidFill>
                  <a:srgbClr val="FFFF00"/>
                </a:solidFill>
              </a:rPr>
              <a:t> 	         4	</a:t>
            </a:r>
            <a:r>
              <a:rPr lang="ru-RU" sz="2400" b="1">
                <a:solidFill>
                  <a:schemeClr val="bg1"/>
                </a:solidFill>
              </a:rPr>
              <a:t>             2. </a:t>
            </a:r>
            <a:r>
              <a:rPr lang="ru-RU" sz="2400" b="1">
                <a:solidFill>
                  <a:srgbClr val="FFFF00"/>
                </a:solidFill>
              </a:rPr>
              <a:t>	      4	</a:t>
            </a:r>
          </a:p>
          <a:p>
            <a:r>
              <a:rPr lang="ru-RU" sz="2400" b="1">
                <a:solidFill>
                  <a:schemeClr val="bg1"/>
                </a:solidFill>
              </a:rPr>
              <a:t>3.</a:t>
            </a:r>
            <a:r>
              <a:rPr lang="ru-RU" sz="2400" b="1">
                <a:solidFill>
                  <a:srgbClr val="FFFF00"/>
                </a:solidFill>
              </a:rPr>
              <a:t> 	         8	             </a:t>
            </a:r>
            <a:r>
              <a:rPr lang="ru-RU" sz="2400" b="1">
                <a:solidFill>
                  <a:schemeClr val="bg1"/>
                </a:solidFill>
              </a:rPr>
              <a:t>3. </a:t>
            </a:r>
            <a:r>
              <a:rPr lang="ru-RU" sz="2400" b="1">
                <a:solidFill>
                  <a:srgbClr val="FFFF00"/>
                </a:solidFill>
              </a:rPr>
              <a:t>	      0 	</a:t>
            </a:r>
          </a:p>
          <a:p>
            <a:r>
              <a:rPr lang="ru-RU" sz="2400" b="1">
                <a:solidFill>
                  <a:schemeClr val="bg1"/>
                </a:solidFill>
              </a:rPr>
              <a:t>4.</a:t>
            </a:r>
            <a:r>
              <a:rPr lang="ru-RU" sz="2400" b="1">
                <a:solidFill>
                  <a:srgbClr val="FFFF00"/>
                </a:solidFill>
              </a:rPr>
              <a:t> 	         4 	             </a:t>
            </a:r>
            <a:r>
              <a:rPr lang="ru-RU" sz="2400" b="1">
                <a:solidFill>
                  <a:schemeClr val="bg1"/>
                </a:solidFill>
              </a:rPr>
              <a:t>4.</a:t>
            </a:r>
            <a:r>
              <a:rPr lang="ru-RU" sz="2400" b="1">
                <a:solidFill>
                  <a:srgbClr val="FFFF00"/>
                </a:solidFill>
              </a:rPr>
              <a:t> 	      3	</a:t>
            </a:r>
          </a:p>
          <a:p>
            <a:r>
              <a:rPr lang="ru-RU" sz="2400" b="1">
                <a:solidFill>
                  <a:schemeClr val="bg1"/>
                </a:solidFill>
              </a:rPr>
              <a:t>5.</a:t>
            </a:r>
            <a:r>
              <a:rPr lang="ru-RU" sz="2400" b="1">
                <a:solidFill>
                  <a:srgbClr val="FFFF00"/>
                </a:solidFill>
              </a:rPr>
              <a:t> 	         1                        </a:t>
            </a:r>
            <a:r>
              <a:rPr lang="ru-RU" sz="2400" b="1">
                <a:solidFill>
                  <a:schemeClr val="bg1"/>
                </a:solidFill>
              </a:rPr>
              <a:t>5.</a:t>
            </a:r>
            <a:r>
              <a:rPr lang="ru-RU" sz="2400" b="1">
                <a:solidFill>
                  <a:srgbClr val="FFFF00"/>
                </a:solidFill>
              </a:rPr>
              <a:t> 	      1	</a:t>
            </a:r>
          </a:p>
        </p:txBody>
      </p:sp>
      <p:sp>
        <p:nvSpPr>
          <p:cNvPr id="130050" name="Заголовок 3"/>
          <p:cNvSpPr>
            <a:spLocks noGrp="1"/>
          </p:cNvSpPr>
          <p:nvPr>
            <p:ph type="title"/>
          </p:nvPr>
        </p:nvSpPr>
        <p:spPr>
          <a:xfrm>
            <a:off x="722313" y="549275"/>
            <a:ext cx="7018337" cy="647700"/>
          </a:xfrm>
        </p:spPr>
        <p:txBody>
          <a:bodyPr/>
          <a:lstStyle/>
          <a:p>
            <a:pPr algn="ctr">
              <a:defRPr/>
            </a:pPr>
            <a:r>
              <a:rPr lang="ru-RU" dirty="0" smtClean="0">
                <a:latin typeface="Arbat-Bold"/>
              </a:rPr>
              <a:t>Проверь себя</a:t>
            </a:r>
          </a:p>
        </p:txBody>
      </p:sp>
      <p:sp>
        <p:nvSpPr>
          <p:cNvPr id="110595" name="Текст 3"/>
          <p:cNvSpPr>
            <a:spLocks noGrp="1"/>
          </p:cNvSpPr>
          <p:nvPr>
            <p:ph type="body" idx="1"/>
          </p:nvPr>
        </p:nvSpPr>
        <p:spPr>
          <a:xfrm>
            <a:off x="1403350" y="4724400"/>
            <a:ext cx="7091363" cy="865188"/>
          </a:xfrm>
        </p:spPr>
        <p:txBody>
          <a:bodyPr/>
          <a:lstStyle/>
          <a:p>
            <a:r>
              <a:rPr lang="ru-RU" b="1" smtClean="0">
                <a:solidFill>
                  <a:srgbClr val="FFFF00"/>
                </a:solidFill>
                <a:latin typeface="Arial" charset="0"/>
                <a:cs typeface="Arial" charset="0"/>
              </a:rPr>
              <a:t>1 –4 вопрос – по 1 баллу         5 вопрос – 2 балла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Заголовок 3"/>
          <p:cNvSpPr>
            <a:spLocks noGrp="1"/>
          </p:cNvSpPr>
          <p:nvPr>
            <p:ph type="title"/>
          </p:nvPr>
        </p:nvSpPr>
        <p:spPr>
          <a:xfrm>
            <a:off x="457200" y="1196975"/>
            <a:ext cx="8229600" cy="71438"/>
          </a:xfrm>
        </p:spPr>
        <p:txBody>
          <a:bodyPr/>
          <a:lstStyle/>
          <a:p>
            <a:r>
              <a:rPr lang="ru-RU" smtClean="0">
                <a:latin typeface="Arbat-Bold"/>
              </a:rPr>
              <a:t/>
            </a:r>
            <a:br>
              <a:rPr lang="ru-RU" smtClean="0">
                <a:latin typeface="Arbat-Bold"/>
              </a:rPr>
            </a:br>
            <a:r>
              <a:rPr lang="ru-RU" smtClean="0">
                <a:latin typeface="Arbat-Bold"/>
              </a:rPr>
              <a:t/>
            </a:r>
            <a:br>
              <a:rPr lang="ru-RU" smtClean="0">
                <a:latin typeface="Arbat-Bold"/>
              </a:rPr>
            </a:br>
            <a:r>
              <a:rPr lang="ru-RU" smtClean="0">
                <a:latin typeface="Arbat-Bold"/>
              </a:rPr>
              <a:t/>
            </a:r>
            <a:br>
              <a:rPr lang="ru-RU" smtClean="0">
                <a:latin typeface="Arbat-Bold"/>
              </a:rPr>
            </a:br>
            <a:r>
              <a:rPr lang="ru-RU" smtClean="0">
                <a:latin typeface="Arbat-Bold"/>
              </a:rPr>
              <a:t/>
            </a:r>
            <a:br>
              <a:rPr lang="ru-RU" smtClean="0">
                <a:latin typeface="Arbat-Bold"/>
              </a:rPr>
            </a:br>
            <a:r>
              <a:rPr lang="ru-RU" sz="28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Домашнее задание</a:t>
            </a:r>
            <a:r>
              <a:rPr lang="ru-RU" sz="2000" smtClean="0">
                <a:latin typeface="Arial" charset="0"/>
                <a:cs typeface="Arial" charset="0"/>
              </a:rPr>
              <a:t/>
            </a:r>
            <a:br>
              <a:rPr lang="ru-RU" sz="2000" smtClean="0">
                <a:latin typeface="Arial" charset="0"/>
                <a:cs typeface="Arial" charset="0"/>
              </a:rPr>
            </a:br>
            <a:r>
              <a:rPr lang="ru-RU" sz="2000" smtClean="0">
                <a:latin typeface="Arial" charset="0"/>
                <a:cs typeface="Arial" charset="0"/>
              </a:rPr>
              <a:t/>
            </a:r>
            <a:br>
              <a:rPr lang="ru-RU" sz="2000" smtClean="0">
                <a:latin typeface="Arial" charset="0"/>
                <a:cs typeface="Arial" charset="0"/>
              </a:rPr>
            </a:br>
            <a:r>
              <a:rPr lang="ru-RU" sz="2400" smtClean="0">
                <a:latin typeface="Helvetica" pitchFamily="34" charset="0"/>
                <a:cs typeface="Times New Roman" pitchFamily="18" charset="0"/>
              </a:rPr>
              <a:t>Выберите каждый по 4 уравнения – степень сложности определите сами. Я буду оценивать д/р с учетом ваших возможностей</a:t>
            </a:r>
            <a:r>
              <a:rPr lang="ru-RU" sz="1800" smtClean="0">
                <a:latin typeface="Helvetica" pitchFamily="34" charset="0"/>
                <a:cs typeface="Times New Roman" pitchFamily="18" charset="0"/>
              </a:rPr>
              <a:t>. </a:t>
            </a:r>
            <a:r>
              <a:rPr lang="ru-RU" sz="1800" smtClean="0">
                <a:latin typeface="Arial" charset="0"/>
              </a:rPr>
              <a:t/>
            </a:r>
            <a:br>
              <a:rPr lang="ru-RU" sz="1800" smtClean="0">
                <a:latin typeface="Arial" charset="0"/>
              </a:rPr>
            </a:br>
            <a:r>
              <a:rPr lang="ru-RU" smtClean="0">
                <a:latin typeface="Arbat-Bold"/>
              </a:rPr>
              <a:t/>
            </a:r>
            <a:br>
              <a:rPr lang="ru-RU" smtClean="0">
                <a:latin typeface="Arbat-Bold"/>
              </a:rPr>
            </a:br>
            <a:r>
              <a:rPr lang="ru-RU" smtClean="0">
                <a:latin typeface="Arbat-Bold"/>
              </a:rPr>
              <a:t/>
            </a:r>
            <a:br>
              <a:rPr lang="ru-RU" smtClean="0">
                <a:latin typeface="Arbat-Bold"/>
              </a:rPr>
            </a:br>
            <a:endParaRPr lang="ru-RU" smtClean="0">
              <a:latin typeface="Arbat-Bold"/>
            </a:endParaRPr>
          </a:p>
        </p:txBody>
      </p:sp>
      <p:sp>
        <p:nvSpPr>
          <p:cNvPr id="111618" name="Прямоугольник 4"/>
          <p:cNvSpPr>
            <a:spLocks noChangeArrowheads="1"/>
          </p:cNvSpPr>
          <p:nvPr/>
        </p:nvSpPr>
        <p:spPr bwMode="auto">
          <a:xfrm>
            <a:off x="1042988" y="2420938"/>
            <a:ext cx="7345362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solidFill>
                  <a:schemeClr val="bg1"/>
                </a:solidFill>
              </a:rPr>
              <a:t>а) х∙6</a:t>
            </a:r>
            <a:r>
              <a:rPr lang="ru-RU" sz="2400" i="1" baseline="30000">
                <a:solidFill>
                  <a:schemeClr val="bg1"/>
                </a:solidFill>
              </a:rPr>
              <a:t>3х</a:t>
            </a:r>
            <a:r>
              <a:rPr lang="ru-RU" sz="2400" i="1">
                <a:solidFill>
                  <a:schemeClr val="bg1"/>
                </a:solidFill>
              </a:rPr>
              <a:t> − 36∙6</a:t>
            </a:r>
            <a:r>
              <a:rPr lang="ru-RU" sz="2400" i="1" baseline="30000">
                <a:solidFill>
                  <a:schemeClr val="bg1"/>
                </a:solidFill>
              </a:rPr>
              <a:t>3х </a:t>
            </a:r>
            <a:r>
              <a:rPr lang="ru-RU" sz="2400" i="1">
                <a:solidFill>
                  <a:schemeClr val="bg1"/>
                </a:solidFill>
              </a:rPr>
              <a:t>= 0</a:t>
            </a:r>
          </a:p>
          <a:p>
            <a:r>
              <a:rPr lang="ru-RU" sz="2400" i="1">
                <a:solidFill>
                  <a:schemeClr val="bg1"/>
                </a:solidFill>
              </a:rPr>
              <a:t>б) 4 </a:t>
            </a:r>
            <a:r>
              <a:rPr lang="ru-RU" sz="2400" i="1" baseline="30000">
                <a:solidFill>
                  <a:schemeClr val="bg1"/>
                </a:solidFill>
              </a:rPr>
              <a:t>х +1</a:t>
            </a:r>
            <a:r>
              <a:rPr lang="ru-RU" sz="2400" i="1">
                <a:solidFill>
                  <a:schemeClr val="bg1"/>
                </a:solidFill>
              </a:rPr>
              <a:t> + 8∙4</a:t>
            </a:r>
            <a:r>
              <a:rPr lang="ru-RU" sz="2400" i="1" baseline="30000">
                <a:solidFill>
                  <a:schemeClr val="bg1"/>
                </a:solidFill>
              </a:rPr>
              <a:t>х </a:t>
            </a:r>
            <a:r>
              <a:rPr lang="ru-RU" sz="2400" i="1">
                <a:solidFill>
                  <a:schemeClr val="bg1"/>
                </a:solidFill>
              </a:rPr>
              <a:t>= 3</a:t>
            </a:r>
            <a:endParaRPr lang="ru-RU" sz="2400" b="1" i="1">
              <a:solidFill>
                <a:schemeClr val="bg1"/>
              </a:solidFill>
            </a:endParaRPr>
          </a:p>
          <a:p>
            <a:r>
              <a:rPr lang="ru-RU" sz="2400" i="1">
                <a:solidFill>
                  <a:schemeClr val="bg1"/>
                </a:solidFill>
              </a:rPr>
              <a:t>в) 4 </a:t>
            </a:r>
            <a:r>
              <a:rPr lang="ru-RU" sz="2400" i="1" baseline="30000">
                <a:solidFill>
                  <a:schemeClr val="bg1"/>
                </a:solidFill>
              </a:rPr>
              <a:t>х</a:t>
            </a:r>
            <a:r>
              <a:rPr lang="ru-RU" sz="2400" baseline="56000">
                <a:solidFill>
                  <a:schemeClr val="bg1"/>
                </a:solidFill>
              </a:rPr>
              <a:t>2</a:t>
            </a:r>
            <a:r>
              <a:rPr lang="ru-RU" sz="2400" i="1" baseline="30000">
                <a:solidFill>
                  <a:schemeClr val="bg1"/>
                </a:solidFill>
              </a:rPr>
              <a:t>+3х–2</a:t>
            </a:r>
            <a:r>
              <a:rPr lang="ru-RU" sz="2400" i="1">
                <a:solidFill>
                  <a:schemeClr val="bg1"/>
                </a:solidFill>
              </a:rPr>
              <a:t> − 0,5 </a:t>
            </a:r>
            <a:r>
              <a:rPr lang="ru-RU" sz="2400" i="1" baseline="30000">
                <a:solidFill>
                  <a:schemeClr val="bg1"/>
                </a:solidFill>
              </a:rPr>
              <a:t>2х</a:t>
            </a:r>
            <a:r>
              <a:rPr lang="ru-RU" sz="2400" i="1" baseline="56000">
                <a:solidFill>
                  <a:schemeClr val="bg1"/>
                </a:solidFill>
              </a:rPr>
              <a:t>2</a:t>
            </a:r>
            <a:r>
              <a:rPr lang="ru-RU" sz="2400" i="1" baseline="30000">
                <a:solidFill>
                  <a:schemeClr val="bg1"/>
                </a:solidFill>
              </a:rPr>
              <a:t>+2х–1</a:t>
            </a:r>
            <a:r>
              <a:rPr lang="ru-RU" sz="2400" i="1">
                <a:solidFill>
                  <a:schemeClr val="bg1"/>
                </a:solidFill>
              </a:rPr>
              <a:t>= 0</a:t>
            </a:r>
          </a:p>
          <a:p>
            <a:r>
              <a:rPr lang="ru-RU" sz="2400" i="1">
                <a:solidFill>
                  <a:schemeClr val="bg1"/>
                </a:solidFill>
              </a:rPr>
              <a:t>г) </a:t>
            </a:r>
            <a:r>
              <a:rPr lang="ru-RU" sz="2400">
                <a:solidFill>
                  <a:schemeClr val="bg1"/>
                </a:solidFill>
              </a:rPr>
              <a:t>4</a:t>
            </a:r>
            <a:r>
              <a:rPr lang="ru-RU" sz="2400" baseline="30000">
                <a:solidFill>
                  <a:schemeClr val="bg1"/>
                </a:solidFill>
              </a:rPr>
              <a:t>2х-18</a:t>
            </a:r>
            <a:r>
              <a:rPr lang="ru-RU" sz="2400">
                <a:solidFill>
                  <a:schemeClr val="bg1"/>
                </a:solidFill>
              </a:rPr>
              <a:t> = 1</a:t>
            </a:r>
          </a:p>
          <a:p>
            <a:r>
              <a:rPr lang="ru-RU" sz="2400">
                <a:solidFill>
                  <a:schemeClr val="bg1"/>
                </a:solidFill>
              </a:rPr>
              <a:t>д) </a:t>
            </a:r>
            <a:r>
              <a:rPr lang="ru-RU" sz="2000">
                <a:solidFill>
                  <a:schemeClr val="bg1"/>
                </a:solidFill>
              </a:rPr>
              <a:t>0,5</a:t>
            </a:r>
            <a:r>
              <a:rPr lang="ru-RU" sz="2000" baseline="30000">
                <a:solidFill>
                  <a:schemeClr val="bg1"/>
                </a:solidFill>
              </a:rPr>
              <a:t>17-2х</a:t>
            </a:r>
            <a:r>
              <a:rPr lang="ru-RU" sz="2000">
                <a:solidFill>
                  <a:schemeClr val="bg1"/>
                </a:solidFill>
              </a:rPr>
              <a:t> = 8</a:t>
            </a:r>
          </a:p>
          <a:p>
            <a:r>
              <a:rPr lang="ru-RU" sz="2000">
                <a:solidFill>
                  <a:schemeClr val="bg1"/>
                </a:solidFill>
              </a:rPr>
              <a:t>е) 2</a:t>
            </a:r>
            <a:r>
              <a:rPr lang="ru-RU" sz="2000" baseline="30000">
                <a:solidFill>
                  <a:schemeClr val="bg1"/>
                </a:solidFill>
              </a:rPr>
              <a:t>3х+2</a:t>
            </a:r>
            <a:r>
              <a:rPr lang="ru-RU" sz="2000">
                <a:solidFill>
                  <a:schemeClr val="bg1"/>
                </a:solidFill>
              </a:rPr>
              <a:t> ∙32=4</a:t>
            </a:r>
            <a:r>
              <a:rPr lang="ru-RU" sz="2000" baseline="30000">
                <a:solidFill>
                  <a:schemeClr val="bg1"/>
                </a:solidFill>
              </a:rPr>
              <a:t>х+11,5</a:t>
            </a:r>
          </a:p>
          <a:p>
            <a:r>
              <a:rPr lang="ru-RU" sz="2800" b="1" baseline="30000">
                <a:solidFill>
                  <a:schemeClr val="bg1"/>
                </a:solidFill>
              </a:rPr>
              <a:t>ж)</a:t>
            </a:r>
            <a:r>
              <a:rPr lang="ru-RU" sz="2000" b="1" baseline="30000">
                <a:solidFill>
                  <a:schemeClr val="bg1"/>
                </a:solidFill>
              </a:rPr>
              <a:t> </a:t>
            </a:r>
            <a:r>
              <a:rPr lang="ru-RU" sz="2000">
                <a:solidFill>
                  <a:schemeClr val="bg1"/>
                </a:solidFill>
              </a:rPr>
              <a:t>7</a:t>
            </a:r>
            <a:r>
              <a:rPr lang="ru-RU" sz="2000" baseline="30000">
                <a:solidFill>
                  <a:schemeClr val="bg1"/>
                </a:solidFill>
              </a:rPr>
              <a:t>3х</a:t>
            </a:r>
            <a:r>
              <a:rPr lang="ru-RU" sz="2000">
                <a:solidFill>
                  <a:schemeClr val="bg1"/>
                </a:solidFill>
              </a:rPr>
              <a:t> ∙49=49</a:t>
            </a:r>
            <a:r>
              <a:rPr lang="ru-RU" sz="2000" baseline="30000">
                <a:solidFill>
                  <a:schemeClr val="bg1"/>
                </a:solidFill>
              </a:rPr>
              <a:t>2х-10</a:t>
            </a:r>
          </a:p>
          <a:p>
            <a:r>
              <a:rPr lang="ru-RU" sz="2800" b="1" baseline="30000">
                <a:solidFill>
                  <a:schemeClr val="bg1"/>
                </a:solidFill>
              </a:rPr>
              <a:t>З)</a:t>
            </a:r>
            <a:r>
              <a:rPr lang="ru-RU" sz="2000" b="1" baseline="30000">
                <a:solidFill>
                  <a:schemeClr val="bg1"/>
                </a:solidFill>
              </a:rPr>
              <a:t> (</a:t>
            </a:r>
            <a:r>
              <a:rPr lang="ru-RU" sz="2000">
                <a:solidFill>
                  <a:schemeClr val="bg1"/>
                </a:solidFill>
              </a:rPr>
              <a:t>1/6)</a:t>
            </a:r>
            <a:r>
              <a:rPr lang="ru-RU" sz="2000" i="1" baseline="30000">
                <a:solidFill>
                  <a:schemeClr val="bg1"/>
                </a:solidFill>
              </a:rPr>
              <a:t>12 – 7 х</a:t>
            </a:r>
            <a:r>
              <a:rPr lang="ru-RU" sz="2000">
                <a:solidFill>
                  <a:schemeClr val="bg1"/>
                </a:solidFill>
              </a:rPr>
              <a:t> = 36</a:t>
            </a:r>
            <a:endParaRPr lang="ru-RU" sz="2000" b="1" baseline="30000">
              <a:solidFill>
                <a:schemeClr val="bg1"/>
              </a:solidFill>
            </a:endParaRPr>
          </a:p>
          <a:p>
            <a:r>
              <a: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 сборников для подготовки к ЕГЭ сделать подборку заданий по теме «Показательные уравнения» (не менее трех заданий)</a:t>
            </a:r>
            <a:endParaRPr lang="ru-RU" sz="2000" b="1" baseline="30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baseline="30000">
              <a:solidFill>
                <a:schemeClr val="bg1"/>
              </a:solidFill>
            </a:endParaRPr>
          </a:p>
          <a:p>
            <a:endParaRPr lang="ru-RU" sz="2000" b="1">
              <a:solidFill>
                <a:schemeClr val="bg1"/>
              </a:solidFill>
            </a:endParaRPr>
          </a:p>
          <a:p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111619" name="Прямоугольник 5"/>
          <p:cNvSpPr>
            <a:spLocks noChangeArrowheads="1"/>
          </p:cNvSpPr>
          <p:nvPr/>
        </p:nvSpPr>
        <p:spPr bwMode="auto">
          <a:xfrm>
            <a:off x="611188" y="2565400"/>
            <a:ext cx="345598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 i="1">
              <a:solidFill>
                <a:schemeClr val="bg1"/>
              </a:solidFill>
            </a:endParaRPr>
          </a:p>
          <a:p>
            <a:endParaRPr lang="ru-RU" sz="2800" b="1" i="1">
              <a:solidFill>
                <a:schemeClr val="bg1"/>
              </a:solidFill>
            </a:endParaRPr>
          </a:p>
          <a:p>
            <a:endParaRPr lang="ru-RU" sz="2800" i="1">
              <a:solidFill>
                <a:schemeClr val="bg1"/>
              </a:solidFill>
            </a:endParaRPr>
          </a:p>
        </p:txBody>
      </p:sp>
      <p:pic>
        <p:nvPicPr>
          <p:cNvPr id="111620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239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1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90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2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2954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3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668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/>
              <a:t>Банникова Наталья Николаевна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403350" y="5516563"/>
            <a:ext cx="2089150" cy="0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3492500" y="4652963"/>
            <a:ext cx="0" cy="863600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492500" y="4652963"/>
            <a:ext cx="1727200" cy="0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219700" y="3860800"/>
            <a:ext cx="0" cy="792163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219700" y="3860800"/>
            <a:ext cx="2160588" cy="0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47" name="TextBox 14"/>
          <p:cNvSpPr txBox="1">
            <a:spLocks noChangeArrowheads="1"/>
          </p:cNvSpPr>
          <p:nvPr/>
        </p:nvSpPr>
        <p:spPr bwMode="auto">
          <a:xfrm>
            <a:off x="1403350" y="4221163"/>
            <a:ext cx="17287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FFFF00"/>
                </a:solidFill>
                <a:latin typeface="Arial Black" pitchFamily="34" charset="0"/>
              </a:rPr>
              <a:t>            </a:t>
            </a:r>
            <a:r>
              <a:rPr lang="ru-RU" sz="2000" b="1">
                <a:solidFill>
                  <a:srgbClr val="FFFF00"/>
                </a:solidFill>
                <a:latin typeface="Arial Black" pitchFamily="34" charset="0"/>
              </a:rPr>
              <a:t>Ещё   придется  	  поучиться.</a:t>
            </a:r>
            <a:r>
              <a:rPr lang="ru-RU" sz="1600" b="1">
                <a:solidFill>
                  <a:srgbClr val="FFFF00"/>
                </a:solidFill>
                <a:latin typeface="Arial Black" pitchFamily="34" charset="0"/>
              </a:rPr>
              <a:t> </a:t>
            </a:r>
            <a:endParaRPr lang="ru-RU" sz="1600">
              <a:solidFill>
                <a:srgbClr val="FFFF00"/>
              </a:solidFill>
            </a:endParaRPr>
          </a:p>
        </p:txBody>
      </p:sp>
      <p:sp>
        <p:nvSpPr>
          <p:cNvPr id="112648" name="TextBox 16"/>
          <p:cNvSpPr txBox="1">
            <a:spLocks noChangeArrowheads="1"/>
          </p:cNvSpPr>
          <p:nvPr/>
        </p:nvSpPr>
        <p:spPr bwMode="auto">
          <a:xfrm>
            <a:off x="3492500" y="3357563"/>
            <a:ext cx="15113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000" b="1">
                <a:solidFill>
                  <a:srgbClr val="FFFF00"/>
                </a:solidFill>
                <a:latin typeface="Arial Black" pitchFamily="34" charset="0"/>
              </a:rPr>
              <a:t>Лишь кое-что</a:t>
            </a:r>
          </a:p>
          <a:p>
            <a:pPr>
              <a:buFont typeface="Wingdings" pitchFamily="2" charset="2"/>
              <a:buNone/>
            </a:pPr>
            <a:r>
              <a:rPr lang="ru-RU" sz="2000" b="1">
                <a:solidFill>
                  <a:srgbClr val="FFFF00"/>
                </a:solidFill>
                <a:latin typeface="Arial Black" pitchFamily="34" charset="0"/>
              </a:rPr>
              <a:t>чуть-чуть не ясно. </a:t>
            </a:r>
            <a:endParaRPr lang="ru-RU" sz="2000">
              <a:solidFill>
                <a:srgbClr val="FFFF00"/>
              </a:solidFill>
            </a:endParaRPr>
          </a:p>
        </p:txBody>
      </p:sp>
      <p:sp>
        <p:nvSpPr>
          <p:cNvPr id="112649" name="TextBox 17"/>
          <p:cNvSpPr txBox="1">
            <a:spLocks noChangeArrowheads="1"/>
          </p:cNvSpPr>
          <p:nvPr/>
        </p:nvSpPr>
        <p:spPr bwMode="auto">
          <a:xfrm>
            <a:off x="5292725" y="2492375"/>
            <a:ext cx="24479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000" b="1">
                <a:solidFill>
                  <a:srgbClr val="FFFF00"/>
                </a:solidFill>
                <a:latin typeface="Arial Black" pitchFamily="34" charset="0"/>
              </a:rPr>
              <a:t>Урок полезен,</a:t>
            </a:r>
          </a:p>
          <a:p>
            <a:pPr>
              <a:buFont typeface="Wingdings" pitchFamily="2" charset="2"/>
              <a:buNone/>
            </a:pPr>
            <a:r>
              <a:rPr lang="ru-RU" sz="2000" b="1">
                <a:solidFill>
                  <a:srgbClr val="FFFF00"/>
                </a:solidFill>
                <a:latin typeface="Arial Black" pitchFamily="34" charset="0"/>
              </a:rPr>
              <a:t>                             всё понятно.</a:t>
            </a:r>
            <a:r>
              <a:rPr lang="ru-RU" sz="1600" b="1">
                <a:solidFill>
                  <a:srgbClr val="FFFF00"/>
                </a:solidFill>
                <a:latin typeface="Arial Black" pitchFamily="34" charset="0"/>
              </a:rPr>
              <a:t>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>
              <a:latin typeface="Arbat-Bold"/>
            </a:endParaRPr>
          </a:p>
        </p:txBody>
      </p:sp>
      <p:sp>
        <p:nvSpPr>
          <p:cNvPr id="1167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dirty="0" smtClean="0">
              <a:latin typeface="Arbat-Bold"/>
            </a:endParaRPr>
          </a:p>
        </p:txBody>
      </p:sp>
      <p:sp>
        <p:nvSpPr>
          <p:cNvPr id="116740" name="WordArt 4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619672" y="2133600"/>
            <a:ext cx="5976516" cy="22320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Спасибо за работу!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5400" dirty="0" smtClean="0">
                <a:solidFill>
                  <a:srgbClr val="FF0000"/>
                </a:solidFill>
                <a:latin typeface="Arbat-Bold"/>
              </a:rPr>
              <a:t>З</a:t>
            </a:r>
            <a:r>
              <a:rPr lang="ru-RU" sz="5400" dirty="0" smtClean="0">
                <a:solidFill>
                  <a:srgbClr val="FFFF00"/>
                </a:solidFill>
                <a:latin typeface="Arbat-Bold"/>
              </a:rPr>
              <a:t>а</a:t>
            </a: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bat-Bold"/>
              </a:rPr>
              <a:t>ж</a:t>
            </a: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  <a:latin typeface="Arbat-Bold"/>
              </a:rPr>
              <a:t>г</a:t>
            </a:r>
            <a:r>
              <a:rPr lang="ru-RU" sz="5400" dirty="0" smtClean="0">
                <a:solidFill>
                  <a:srgbClr val="FF0000"/>
                </a:solidFill>
                <a:latin typeface="Arbat-Bold"/>
              </a:rPr>
              <a:t>и</a:t>
            </a:r>
            <a:r>
              <a:rPr lang="ru-RU" sz="5400" dirty="0" smtClean="0">
                <a:latin typeface="Arbat-Bold"/>
              </a:rPr>
              <a:t> </a:t>
            </a:r>
            <a:r>
              <a:rPr lang="ru-RU" sz="5400" dirty="0" smtClean="0">
                <a:solidFill>
                  <a:srgbClr val="FFC000"/>
                </a:solidFill>
                <a:latin typeface="Arbat-Bold"/>
              </a:rPr>
              <a:t>з</a:t>
            </a:r>
            <a:r>
              <a:rPr lang="ru-RU" sz="5400" dirty="0" smtClean="0">
                <a:solidFill>
                  <a:srgbClr val="FF0066"/>
                </a:solidFill>
                <a:latin typeface="Arbat-Bold"/>
              </a:rPr>
              <a:t>в</a:t>
            </a: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bat-Bold"/>
              </a:rPr>
              <a:t>е</a:t>
            </a:r>
            <a:r>
              <a:rPr lang="ru-RU" sz="5400" dirty="0" smtClean="0">
                <a:solidFill>
                  <a:srgbClr val="FFFF00"/>
                </a:solidFill>
                <a:latin typeface="Arbat-Bold"/>
              </a:rPr>
              <a:t>з</a:t>
            </a:r>
            <a:r>
              <a:rPr lang="ru-RU" sz="5400" dirty="0" smtClean="0">
                <a:solidFill>
                  <a:srgbClr val="99FF33"/>
                </a:solidFill>
                <a:latin typeface="Arbat-Bold"/>
              </a:rPr>
              <a:t>д</a:t>
            </a:r>
            <a:r>
              <a:rPr lang="ru-RU" sz="5400" dirty="0" smtClean="0">
                <a:solidFill>
                  <a:srgbClr val="CC00CC"/>
                </a:solidFill>
                <a:latin typeface="Arbat-Bold"/>
              </a:rPr>
              <a:t>у</a:t>
            </a:r>
          </a:p>
        </p:txBody>
      </p:sp>
      <p:sp>
        <p:nvSpPr>
          <p:cNvPr id="19458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>
              <a:latin typeface="Arbat-Bold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/>
              <a:t>Банникова Наталья Николаевна</a:t>
            </a:r>
            <a:endParaRPr lang="ru-RU" dirty="0"/>
          </a:p>
        </p:txBody>
      </p:sp>
      <p:sp>
        <p:nvSpPr>
          <p:cNvPr id="9" name="5-конечная звезда 8">
            <a:hlinkClick r:id="rId2" action="ppaction://hlinksldjump"/>
          </p:cNvPr>
          <p:cNvSpPr/>
          <p:nvPr/>
        </p:nvSpPr>
        <p:spPr>
          <a:xfrm>
            <a:off x="2700338" y="1916113"/>
            <a:ext cx="1800225" cy="158432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827088" y="1916113"/>
            <a:ext cx="1800225" cy="1800225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6-конечная звезда 12"/>
          <p:cNvSpPr/>
          <p:nvPr/>
        </p:nvSpPr>
        <p:spPr>
          <a:xfrm>
            <a:off x="1763713" y="3716338"/>
            <a:ext cx="1368425" cy="1584325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7-конечная звезда 14"/>
          <p:cNvSpPr/>
          <p:nvPr/>
        </p:nvSpPr>
        <p:spPr>
          <a:xfrm>
            <a:off x="4787900" y="1700213"/>
            <a:ext cx="1584325" cy="1584325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10-конечная звезда 16"/>
          <p:cNvSpPr/>
          <p:nvPr/>
        </p:nvSpPr>
        <p:spPr>
          <a:xfrm>
            <a:off x="6516688" y="2205038"/>
            <a:ext cx="1439862" cy="1584325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12-конечная звезда 17"/>
          <p:cNvSpPr/>
          <p:nvPr/>
        </p:nvSpPr>
        <p:spPr>
          <a:xfrm>
            <a:off x="4284663" y="3644900"/>
            <a:ext cx="1727200" cy="1655763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5400" dirty="0" smtClean="0">
                <a:solidFill>
                  <a:srgbClr val="FF0000"/>
                </a:solidFill>
                <a:latin typeface="Arbat-Bold"/>
              </a:rPr>
              <a:t>З</a:t>
            </a:r>
            <a:r>
              <a:rPr lang="ru-RU" sz="5400" dirty="0" smtClean="0">
                <a:solidFill>
                  <a:srgbClr val="FFFF00"/>
                </a:solidFill>
                <a:latin typeface="Arbat-Bold"/>
              </a:rPr>
              <a:t>а</a:t>
            </a: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bat-Bold"/>
              </a:rPr>
              <a:t>ж</a:t>
            </a: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  <a:latin typeface="Arbat-Bold"/>
              </a:rPr>
              <a:t>г</a:t>
            </a:r>
            <a:r>
              <a:rPr lang="ru-RU" sz="5400" dirty="0" smtClean="0">
                <a:solidFill>
                  <a:srgbClr val="FF0000"/>
                </a:solidFill>
                <a:latin typeface="Arbat-Bold"/>
              </a:rPr>
              <a:t>и</a:t>
            </a:r>
            <a:r>
              <a:rPr lang="ru-RU" sz="5400" dirty="0" smtClean="0">
                <a:latin typeface="Arbat-Bold"/>
              </a:rPr>
              <a:t> </a:t>
            </a:r>
            <a:r>
              <a:rPr lang="ru-RU" sz="5400" dirty="0" smtClean="0">
                <a:solidFill>
                  <a:srgbClr val="FFC000"/>
                </a:solidFill>
                <a:latin typeface="Arbat-Bold"/>
              </a:rPr>
              <a:t>з</a:t>
            </a:r>
            <a:r>
              <a:rPr lang="ru-RU" sz="5400" dirty="0" smtClean="0">
                <a:solidFill>
                  <a:srgbClr val="FF0066"/>
                </a:solidFill>
                <a:latin typeface="Arbat-Bold"/>
              </a:rPr>
              <a:t>в</a:t>
            </a: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bat-Bold"/>
              </a:rPr>
              <a:t>е</a:t>
            </a:r>
            <a:r>
              <a:rPr lang="ru-RU" sz="5400" dirty="0" smtClean="0">
                <a:solidFill>
                  <a:srgbClr val="FFFF00"/>
                </a:solidFill>
                <a:latin typeface="Arbat-Bold"/>
              </a:rPr>
              <a:t>з</a:t>
            </a:r>
            <a:r>
              <a:rPr lang="ru-RU" sz="5400" dirty="0" smtClean="0">
                <a:solidFill>
                  <a:srgbClr val="99FF33"/>
                </a:solidFill>
                <a:latin typeface="Arbat-Bold"/>
              </a:rPr>
              <a:t>д</a:t>
            </a:r>
            <a:r>
              <a:rPr lang="ru-RU" sz="5400" dirty="0" smtClean="0">
                <a:solidFill>
                  <a:srgbClr val="CC00CC"/>
                </a:solidFill>
                <a:latin typeface="Arbat-Bold"/>
              </a:rPr>
              <a:t>у</a:t>
            </a:r>
          </a:p>
        </p:txBody>
      </p:sp>
      <p:sp>
        <p:nvSpPr>
          <p:cNvPr id="20482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>
              <a:latin typeface="Arbat-Bold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/>
              <a:t>Банникова Наталья Николаевна</a:t>
            </a:r>
            <a:endParaRPr lang="ru-RU" dirty="0"/>
          </a:p>
        </p:txBody>
      </p:sp>
      <p:sp>
        <p:nvSpPr>
          <p:cNvPr id="9" name="5-конечная звезда 8"/>
          <p:cNvSpPr/>
          <p:nvPr/>
        </p:nvSpPr>
        <p:spPr>
          <a:xfrm>
            <a:off x="2700338" y="1916113"/>
            <a:ext cx="1800225" cy="158432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827088" y="1916113"/>
            <a:ext cx="1800225" cy="1800225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6-конечная звезда 12"/>
          <p:cNvSpPr/>
          <p:nvPr/>
        </p:nvSpPr>
        <p:spPr>
          <a:xfrm>
            <a:off x="1763713" y="3716338"/>
            <a:ext cx="1368425" cy="1584325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7-конечная звезда 14">
            <a:hlinkClick r:id="rId2" action="ppaction://hlinksldjump"/>
          </p:cNvPr>
          <p:cNvSpPr/>
          <p:nvPr/>
        </p:nvSpPr>
        <p:spPr>
          <a:xfrm>
            <a:off x="4787900" y="1700213"/>
            <a:ext cx="1584325" cy="1584325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10-конечная звезда 16"/>
          <p:cNvSpPr/>
          <p:nvPr/>
        </p:nvSpPr>
        <p:spPr>
          <a:xfrm>
            <a:off x="6516688" y="2205038"/>
            <a:ext cx="1439862" cy="1584325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12-конечная звезда 17"/>
          <p:cNvSpPr/>
          <p:nvPr/>
        </p:nvSpPr>
        <p:spPr>
          <a:xfrm>
            <a:off x="4284663" y="3644900"/>
            <a:ext cx="1727200" cy="1655763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5400" dirty="0" smtClean="0">
                <a:solidFill>
                  <a:srgbClr val="FF0000"/>
                </a:solidFill>
                <a:latin typeface="Arbat-Bold"/>
              </a:rPr>
              <a:t>З</a:t>
            </a:r>
            <a:r>
              <a:rPr lang="ru-RU" sz="5400" dirty="0" smtClean="0">
                <a:solidFill>
                  <a:srgbClr val="FFFF00"/>
                </a:solidFill>
                <a:latin typeface="Arbat-Bold"/>
              </a:rPr>
              <a:t>а</a:t>
            </a: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bat-Bold"/>
              </a:rPr>
              <a:t>ж</a:t>
            </a: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  <a:latin typeface="Arbat-Bold"/>
              </a:rPr>
              <a:t>г</a:t>
            </a:r>
            <a:r>
              <a:rPr lang="ru-RU" sz="5400" dirty="0" smtClean="0">
                <a:solidFill>
                  <a:srgbClr val="FF0000"/>
                </a:solidFill>
                <a:latin typeface="Arbat-Bold"/>
              </a:rPr>
              <a:t>и</a:t>
            </a:r>
            <a:r>
              <a:rPr lang="ru-RU" sz="5400" dirty="0" smtClean="0">
                <a:latin typeface="Arbat-Bold"/>
              </a:rPr>
              <a:t> </a:t>
            </a:r>
            <a:r>
              <a:rPr lang="ru-RU" sz="5400" dirty="0" smtClean="0">
                <a:solidFill>
                  <a:srgbClr val="FFC000"/>
                </a:solidFill>
                <a:latin typeface="Arbat-Bold"/>
              </a:rPr>
              <a:t>з</a:t>
            </a:r>
            <a:r>
              <a:rPr lang="ru-RU" sz="5400" dirty="0" smtClean="0">
                <a:solidFill>
                  <a:srgbClr val="FF0066"/>
                </a:solidFill>
                <a:latin typeface="Arbat-Bold"/>
              </a:rPr>
              <a:t>в</a:t>
            </a: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bat-Bold"/>
              </a:rPr>
              <a:t>е</a:t>
            </a:r>
            <a:r>
              <a:rPr lang="ru-RU" sz="5400" dirty="0" smtClean="0">
                <a:solidFill>
                  <a:srgbClr val="FFFF00"/>
                </a:solidFill>
                <a:latin typeface="Arbat-Bold"/>
              </a:rPr>
              <a:t>з</a:t>
            </a:r>
            <a:r>
              <a:rPr lang="ru-RU" sz="5400" dirty="0" smtClean="0">
                <a:solidFill>
                  <a:srgbClr val="99FF33"/>
                </a:solidFill>
                <a:latin typeface="Arbat-Bold"/>
              </a:rPr>
              <a:t>д</a:t>
            </a:r>
            <a:r>
              <a:rPr lang="ru-RU" sz="5400" dirty="0" smtClean="0">
                <a:solidFill>
                  <a:srgbClr val="CC00CC"/>
                </a:solidFill>
                <a:latin typeface="Arbat-Bold"/>
              </a:rPr>
              <a:t>у</a:t>
            </a:r>
          </a:p>
        </p:txBody>
      </p:sp>
      <p:sp>
        <p:nvSpPr>
          <p:cNvPr id="21506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>
              <a:latin typeface="Arbat-Bold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/>
              <a:t>Банникова Наталья Николаевна</a:t>
            </a:r>
            <a:endParaRPr lang="ru-RU" dirty="0"/>
          </a:p>
        </p:txBody>
      </p:sp>
      <p:sp>
        <p:nvSpPr>
          <p:cNvPr id="9" name="5-конечная звезда 8"/>
          <p:cNvSpPr/>
          <p:nvPr/>
        </p:nvSpPr>
        <p:spPr>
          <a:xfrm>
            <a:off x="2700338" y="1916113"/>
            <a:ext cx="1800225" cy="158432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827088" y="1916113"/>
            <a:ext cx="1800225" cy="1800225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6-конечная звезда 12"/>
          <p:cNvSpPr/>
          <p:nvPr/>
        </p:nvSpPr>
        <p:spPr>
          <a:xfrm>
            <a:off x="1763713" y="3716338"/>
            <a:ext cx="1368425" cy="1584325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7-конечная звезда 14"/>
          <p:cNvSpPr/>
          <p:nvPr/>
        </p:nvSpPr>
        <p:spPr>
          <a:xfrm>
            <a:off x="4787900" y="1700213"/>
            <a:ext cx="1584325" cy="1584325"/>
          </a:xfrm>
          <a:prstGeom prst="star7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10-конечная звезда 16">
            <a:hlinkClick r:id="rId2" action="ppaction://hlinksldjump"/>
          </p:cNvPr>
          <p:cNvSpPr/>
          <p:nvPr/>
        </p:nvSpPr>
        <p:spPr>
          <a:xfrm>
            <a:off x="6516688" y="2205038"/>
            <a:ext cx="1439862" cy="1584325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12-конечная звезда 17"/>
          <p:cNvSpPr/>
          <p:nvPr/>
        </p:nvSpPr>
        <p:spPr>
          <a:xfrm>
            <a:off x="4284663" y="3644900"/>
            <a:ext cx="1727200" cy="1655763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5400" dirty="0" smtClean="0">
                <a:solidFill>
                  <a:srgbClr val="FF0000"/>
                </a:solidFill>
                <a:latin typeface="Arbat-Bold"/>
              </a:rPr>
              <a:t>З</a:t>
            </a:r>
            <a:r>
              <a:rPr lang="ru-RU" sz="5400" dirty="0" smtClean="0">
                <a:solidFill>
                  <a:srgbClr val="FFFF00"/>
                </a:solidFill>
                <a:latin typeface="Arbat-Bold"/>
              </a:rPr>
              <a:t>а</a:t>
            </a: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bat-Bold"/>
              </a:rPr>
              <a:t>ж</a:t>
            </a: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  <a:latin typeface="Arbat-Bold"/>
              </a:rPr>
              <a:t>г</a:t>
            </a:r>
            <a:r>
              <a:rPr lang="ru-RU" sz="5400" dirty="0" smtClean="0">
                <a:solidFill>
                  <a:srgbClr val="FF0000"/>
                </a:solidFill>
                <a:latin typeface="Arbat-Bold"/>
              </a:rPr>
              <a:t>и</a:t>
            </a:r>
            <a:r>
              <a:rPr lang="ru-RU" sz="5400" dirty="0" smtClean="0">
                <a:latin typeface="Arbat-Bold"/>
              </a:rPr>
              <a:t> </a:t>
            </a:r>
            <a:r>
              <a:rPr lang="ru-RU" sz="5400" dirty="0" smtClean="0">
                <a:solidFill>
                  <a:srgbClr val="FFC000"/>
                </a:solidFill>
                <a:latin typeface="Arbat-Bold"/>
              </a:rPr>
              <a:t>з</a:t>
            </a:r>
            <a:r>
              <a:rPr lang="ru-RU" sz="5400" dirty="0" smtClean="0">
                <a:solidFill>
                  <a:srgbClr val="FF0066"/>
                </a:solidFill>
                <a:latin typeface="Arbat-Bold"/>
              </a:rPr>
              <a:t>в</a:t>
            </a: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bat-Bold"/>
              </a:rPr>
              <a:t>е</a:t>
            </a:r>
            <a:r>
              <a:rPr lang="ru-RU" sz="5400" dirty="0" smtClean="0">
                <a:solidFill>
                  <a:srgbClr val="FFFF00"/>
                </a:solidFill>
                <a:latin typeface="Arbat-Bold"/>
              </a:rPr>
              <a:t>з</a:t>
            </a:r>
            <a:r>
              <a:rPr lang="ru-RU" sz="5400" dirty="0" smtClean="0">
                <a:solidFill>
                  <a:srgbClr val="99FF33"/>
                </a:solidFill>
                <a:latin typeface="Arbat-Bold"/>
              </a:rPr>
              <a:t>д</a:t>
            </a:r>
            <a:r>
              <a:rPr lang="ru-RU" sz="5400" dirty="0" smtClean="0">
                <a:solidFill>
                  <a:srgbClr val="CC00CC"/>
                </a:solidFill>
                <a:latin typeface="Arbat-Bold"/>
              </a:rPr>
              <a:t>у</a:t>
            </a:r>
          </a:p>
        </p:txBody>
      </p:sp>
      <p:sp>
        <p:nvSpPr>
          <p:cNvPr id="22530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>
              <a:latin typeface="Arbat-Bold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/>
              <a:t>Банникова Наталья Николаевна</a:t>
            </a:r>
            <a:endParaRPr lang="ru-RU" dirty="0"/>
          </a:p>
        </p:txBody>
      </p:sp>
      <p:sp>
        <p:nvSpPr>
          <p:cNvPr id="9" name="5-конечная звезда 8"/>
          <p:cNvSpPr/>
          <p:nvPr/>
        </p:nvSpPr>
        <p:spPr>
          <a:xfrm>
            <a:off x="2700338" y="1916113"/>
            <a:ext cx="1800225" cy="158432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827088" y="1916113"/>
            <a:ext cx="1800225" cy="1800225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6-конечная звезда 12">
            <a:hlinkClick r:id="rId2" action="ppaction://hlinksldjump"/>
          </p:cNvPr>
          <p:cNvSpPr/>
          <p:nvPr/>
        </p:nvSpPr>
        <p:spPr>
          <a:xfrm>
            <a:off x="1763713" y="3716338"/>
            <a:ext cx="1368425" cy="1584325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7-конечная звезда 14"/>
          <p:cNvSpPr/>
          <p:nvPr/>
        </p:nvSpPr>
        <p:spPr>
          <a:xfrm>
            <a:off x="4787900" y="1700213"/>
            <a:ext cx="1584325" cy="1584325"/>
          </a:xfrm>
          <a:prstGeom prst="star7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10-конечная звезда 16"/>
          <p:cNvSpPr/>
          <p:nvPr/>
        </p:nvSpPr>
        <p:spPr>
          <a:xfrm>
            <a:off x="6516688" y="2205038"/>
            <a:ext cx="1439862" cy="1584325"/>
          </a:xfrm>
          <a:prstGeom prst="star10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12-конечная звезда 17"/>
          <p:cNvSpPr/>
          <p:nvPr/>
        </p:nvSpPr>
        <p:spPr>
          <a:xfrm>
            <a:off x="4284663" y="3644900"/>
            <a:ext cx="1727200" cy="1655763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5400" dirty="0" smtClean="0">
                <a:solidFill>
                  <a:srgbClr val="FF0000"/>
                </a:solidFill>
                <a:latin typeface="Arbat-Bold"/>
              </a:rPr>
              <a:t>З</a:t>
            </a:r>
            <a:r>
              <a:rPr lang="ru-RU" sz="5400" dirty="0" smtClean="0">
                <a:solidFill>
                  <a:srgbClr val="FFFF00"/>
                </a:solidFill>
                <a:latin typeface="Arbat-Bold"/>
              </a:rPr>
              <a:t>а</a:t>
            </a: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bat-Bold"/>
              </a:rPr>
              <a:t>ж</a:t>
            </a: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  <a:latin typeface="Arbat-Bold"/>
              </a:rPr>
              <a:t>г</a:t>
            </a:r>
            <a:r>
              <a:rPr lang="ru-RU" sz="5400" dirty="0" smtClean="0">
                <a:solidFill>
                  <a:srgbClr val="FF0000"/>
                </a:solidFill>
                <a:latin typeface="Arbat-Bold"/>
              </a:rPr>
              <a:t>и</a:t>
            </a:r>
            <a:r>
              <a:rPr lang="ru-RU" sz="5400" dirty="0" smtClean="0">
                <a:latin typeface="Arbat-Bold"/>
              </a:rPr>
              <a:t> </a:t>
            </a:r>
            <a:r>
              <a:rPr lang="ru-RU" sz="5400" dirty="0" smtClean="0">
                <a:solidFill>
                  <a:srgbClr val="FFC000"/>
                </a:solidFill>
                <a:latin typeface="Arbat-Bold"/>
              </a:rPr>
              <a:t>з</a:t>
            </a:r>
            <a:r>
              <a:rPr lang="ru-RU" sz="5400" dirty="0" smtClean="0">
                <a:solidFill>
                  <a:srgbClr val="FF0066"/>
                </a:solidFill>
                <a:latin typeface="Arbat-Bold"/>
              </a:rPr>
              <a:t>в</a:t>
            </a: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bat-Bold"/>
              </a:rPr>
              <a:t>е</a:t>
            </a:r>
            <a:r>
              <a:rPr lang="ru-RU" sz="5400" dirty="0" smtClean="0">
                <a:solidFill>
                  <a:srgbClr val="FFFF00"/>
                </a:solidFill>
                <a:latin typeface="Arbat-Bold"/>
              </a:rPr>
              <a:t>з</a:t>
            </a:r>
            <a:r>
              <a:rPr lang="ru-RU" sz="5400" dirty="0" smtClean="0">
                <a:solidFill>
                  <a:srgbClr val="99FF33"/>
                </a:solidFill>
                <a:latin typeface="Arbat-Bold"/>
              </a:rPr>
              <a:t>д</a:t>
            </a:r>
            <a:r>
              <a:rPr lang="ru-RU" sz="5400" dirty="0" smtClean="0">
                <a:solidFill>
                  <a:srgbClr val="CC00CC"/>
                </a:solidFill>
                <a:latin typeface="Arbat-Bold"/>
              </a:rPr>
              <a:t>у</a:t>
            </a:r>
          </a:p>
        </p:txBody>
      </p:sp>
      <p:sp>
        <p:nvSpPr>
          <p:cNvPr id="23554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>
              <a:latin typeface="Arbat-Bold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/>
              <a:t>Банникова Наталья Николаевна</a:t>
            </a:r>
            <a:endParaRPr lang="ru-RU" dirty="0"/>
          </a:p>
        </p:txBody>
      </p:sp>
      <p:sp>
        <p:nvSpPr>
          <p:cNvPr id="9" name="5-конечная звезда 8"/>
          <p:cNvSpPr/>
          <p:nvPr/>
        </p:nvSpPr>
        <p:spPr>
          <a:xfrm>
            <a:off x="2700338" y="1916113"/>
            <a:ext cx="1800225" cy="158432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827088" y="1916113"/>
            <a:ext cx="1800225" cy="1800225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6-конечная звезда 12"/>
          <p:cNvSpPr/>
          <p:nvPr/>
        </p:nvSpPr>
        <p:spPr>
          <a:xfrm>
            <a:off x="1763713" y="3716338"/>
            <a:ext cx="1368425" cy="1584325"/>
          </a:xfrm>
          <a:prstGeom prst="star6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7-конечная звезда 14"/>
          <p:cNvSpPr/>
          <p:nvPr/>
        </p:nvSpPr>
        <p:spPr>
          <a:xfrm>
            <a:off x="4787900" y="1700213"/>
            <a:ext cx="1584325" cy="1584325"/>
          </a:xfrm>
          <a:prstGeom prst="star7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10-конечная звезда 16"/>
          <p:cNvSpPr/>
          <p:nvPr/>
        </p:nvSpPr>
        <p:spPr>
          <a:xfrm>
            <a:off x="6516688" y="2205038"/>
            <a:ext cx="1439862" cy="1584325"/>
          </a:xfrm>
          <a:prstGeom prst="star10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12-конечная звезда 17">
            <a:hlinkClick r:id="rId2" action="ppaction://hlinksldjump"/>
          </p:cNvPr>
          <p:cNvSpPr/>
          <p:nvPr/>
        </p:nvSpPr>
        <p:spPr>
          <a:xfrm>
            <a:off x="4284663" y="3644900"/>
            <a:ext cx="1727200" cy="1655763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5400" dirty="0" smtClean="0">
                <a:solidFill>
                  <a:srgbClr val="FF0000"/>
                </a:solidFill>
                <a:latin typeface="Arbat-Bold"/>
              </a:rPr>
              <a:t>З</a:t>
            </a:r>
            <a:r>
              <a:rPr lang="ru-RU" sz="5400" dirty="0" smtClean="0">
                <a:solidFill>
                  <a:srgbClr val="FFFF00"/>
                </a:solidFill>
                <a:latin typeface="Arbat-Bold"/>
              </a:rPr>
              <a:t>а</a:t>
            </a: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bat-Bold"/>
              </a:rPr>
              <a:t>ж</a:t>
            </a: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  <a:latin typeface="Arbat-Bold"/>
              </a:rPr>
              <a:t>г</a:t>
            </a:r>
            <a:r>
              <a:rPr lang="ru-RU" sz="5400" dirty="0" smtClean="0">
                <a:solidFill>
                  <a:srgbClr val="FF0000"/>
                </a:solidFill>
                <a:latin typeface="Arbat-Bold"/>
              </a:rPr>
              <a:t>и</a:t>
            </a:r>
            <a:r>
              <a:rPr lang="ru-RU" sz="5400" dirty="0" smtClean="0">
                <a:latin typeface="Arbat-Bold"/>
              </a:rPr>
              <a:t> </a:t>
            </a:r>
            <a:r>
              <a:rPr lang="ru-RU" sz="5400" dirty="0" smtClean="0">
                <a:solidFill>
                  <a:srgbClr val="FFC000"/>
                </a:solidFill>
                <a:latin typeface="Arbat-Bold"/>
              </a:rPr>
              <a:t>з</a:t>
            </a:r>
            <a:r>
              <a:rPr lang="ru-RU" sz="5400" dirty="0" smtClean="0">
                <a:solidFill>
                  <a:srgbClr val="FF0066"/>
                </a:solidFill>
                <a:latin typeface="Arbat-Bold"/>
              </a:rPr>
              <a:t>в</a:t>
            </a: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bat-Bold"/>
              </a:rPr>
              <a:t>е</a:t>
            </a:r>
            <a:r>
              <a:rPr lang="ru-RU" sz="5400" dirty="0" smtClean="0">
                <a:solidFill>
                  <a:srgbClr val="FFFF00"/>
                </a:solidFill>
                <a:latin typeface="Arbat-Bold"/>
              </a:rPr>
              <a:t>з</a:t>
            </a:r>
            <a:r>
              <a:rPr lang="ru-RU" sz="5400" dirty="0" smtClean="0">
                <a:solidFill>
                  <a:srgbClr val="99FF33"/>
                </a:solidFill>
                <a:latin typeface="Arbat-Bold"/>
              </a:rPr>
              <a:t>д</a:t>
            </a:r>
            <a:r>
              <a:rPr lang="ru-RU" sz="5400" dirty="0" smtClean="0">
                <a:solidFill>
                  <a:srgbClr val="CC00CC"/>
                </a:solidFill>
                <a:latin typeface="Arbat-Bold"/>
              </a:rPr>
              <a:t>у</a:t>
            </a:r>
          </a:p>
        </p:txBody>
      </p:sp>
      <p:sp>
        <p:nvSpPr>
          <p:cNvPr id="24578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>
              <a:latin typeface="Arbat-Bold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/>
              <a:t>Банникова Наталья Николаевна</a:t>
            </a:r>
            <a:endParaRPr lang="ru-RU" dirty="0"/>
          </a:p>
        </p:txBody>
      </p:sp>
      <p:sp>
        <p:nvSpPr>
          <p:cNvPr id="9" name="5-конечная звезда 8"/>
          <p:cNvSpPr/>
          <p:nvPr/>
        </p:nvSpPr>
        <p:spPr>
          <a:xfrm>
            <a:off x="2700338" y="1916113"/>
            <a:ext cx="1800225" cy="158432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827088" y="1916113"/>
            <a:ext cx="1800225" cy="1800225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6-конечная звезда 12"/>
          <p:cNvSpPr/>
          <p:nvPr/>
        </p:nvSpPr>
        <p:spPr>
          <a:xfrm>
            <a:off x="1763713" y="3716338"/>
            <a:ext cx="1368425" cy="1584325"/>
          </a:xfrm>
          <a:prstGeom prst="star6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7-конечная звезда 14"/>
          <p:cNvSpPr/>
          <p:nvPr/>
        </p:nvSpPr>
        <p:spPr>
          <a:xfrm>
            <a:off x="4787900" y="1700213"/>
            <a:ext cx="1584325" cy="1584325"/>
          </a:xfrm>
          <a:prstGeom prst="star7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10-конечная звезда 16"/>
          <p:cNvSpPr/>
          <p:nvPr/>
        </p:nvSpPr>
        <p:spPr>
          <a:xfrm>
            <a:off x="6516688" y="2205038"/>
            <a:ext cx="1439862" cy="1584325"/>
          </a:xfrm>
          <a:prstGeom prst="star10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12-конечная звезда 17"/>
          <p:cNvSpPr/>
          <p:nvPr/>
        </p:nvSpPr>
        <p:spPr>
          <a:xfrm>
            <a:off x="4284663" y="3644900"/>
            <a:ext cx="1727200" cy="1655763"/>
          </a:xfrm>
          <a:prstGeom prst="star12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Овал 10">
            <a:hlinkClick r:id="rId2" action="ppaction://hlinksldjump"/>
          </p:cNvPr>
          <p:cNvSpPr/>
          <p:nvPr/>
        </p:nvSpPr>
        <p:spPr>
          <a:xfrm>
            <a:off x="7956550" y="5661025"/>
            <a:ext cx="215900" cy="2159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520</Words>
  <Application>Microsoft Office PowerPoint</Application>
  <PresentationFormat>Экран (4:3)</PresentationFormat>
  <Paragraphs>200</Paragraphs>
  <Slides>38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38</vt:i4>
      </vt:variant>
    </vt:vector>
  </HeadingPairs>
  <TitlesOfParts>
    <vt:vector size="41" baseType="lpstr">
      <vt:lpstr>Тема Office</vt:lpstr>
      <vt:lpstr>Формула</vt:lpstr>
      <vt:lpstr>Microsoft Equation 3.0</vt:lpstr>
      <vt:lpstr>Муниципальное бюджетное общеобразовательное учреждение  « Красноясыльская средняя общеобразовательная школа»</vt:lpstr>
      <vt:lpstr>    5.12.14 г.  Классная работа.</vt:lpstr>
      <vt:lpstr>Зажги звезду</vt:lpstr>
      <vt:lpstr>Зажги звезду</vt:lpstr>
      <vt:lpstr>Зажги звезду</vt:lpstr>
      <vt:lpstr>Зажги звезду</vt:lpstr>
      <vt:lpstr>Зажги звезду</vt:lpstr>
      <vt:lpstr>Зажги звезду</vt:lpstr>
      <vt:lpstr>Зажги звезду</vt:lpstr>
      <vt:lpstr>ЕГЭ</vt:lpstr>
      <vt:lpstr>ЕГЭ</vt:lpstr>
      <vt:lpstr>ЕГЭ</vt:lpstr>
      <vt:lpstr>ЕГЭ</vt:lpstr>
      <vt:lpstr>ЕГЭ</vt:lpstr>
      <vt:lpstr>ЕГЭ</vt:lpstr>
      <vt:lpstr>Где стоит переменная?</vt:lpstr>
      <vt:lpstr>Слайд 17</vt:lpstr>
      <vt:lpstr>Слайд 18</vt:lpstr>
      <vt:lpstr>Используя свойство степеней упростить выражения</vt:lpstr>
      <vt:lpstr>Разложить на множители:</vt:lpstr>
      <vt:lpstr>Замените эту степень в виде квадрата какой-то другой степени</vt:lpstr>
      <vt:lpstr>    Уравнивание  оснований </vt:lpstr>
      <vt:lpstr>Метод уравнивания оснований</vt:lpstr>
      <vt:lpstr>Слайд 24</vt:lpstr>
      <vt:lpstr>    Вынесение общего множителя за скобки</vt:lpstr>
      <vt:lpstr> Вынесение общего множителя за скобки</vt:lpstr>
      <vt:lpstr>    Замена переменной </vt:lpstr>
      <vt:lpstr>Замена переменной</vt:lpstr>
      <vt:lpstr>Основные способы решения показательных уравнений</vt:lpstr>
      <vt:lpstr>Найдите корень уравнения  устно</vt:lpstr>
      <vt:lpstr>Найдите корень уравнения  устно</vt:lpstr>
      <vt:lpstr>Найдите корень уравнения  устно</vt:lpstr>
      <vt:lpstr>Решите уравнения на доске</vt:lpstr>
      <vt:lpstr>Тест « Показательные  уравнения»</vt:lpstr>
      <vt:lpstr>Проверь себя</vt:lpstr>
      <vt:lpstr>    Домашнее задание  Выберите каждый по 4 уравнения – степень сложности определите сами. Я буду оценивать д/р с учетом ваших возможностей.    </vt:lpstr>
      <vt:lpstr>Слайд 37</vt:lpstr>
      <vt:lpstr>Слайд 38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Классная доска</dc:title>
  <dc:creator>Soul Reaver;Irenus</dc:creator>
  <cp:lastModifiedBy>Admin</cp:lastModifiedBy>
  <cp:revision>155</cp:revision>
  <dcterms:created xsi:type="dcterms:W3CDTF">2011-07-08T08:05:38Z</dcterms:created>
  <dcterms:modified xsi:type="dcterms:W3CDTF">2014-12-04T16:27:36Z</dcterms:modified>
</cp:coreProperties>
</file>