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84" r:id="rId3"/>
    <p:sldId id="282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  <p:sldId id="266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B47CCD-2F34-44A7-B380-C417F55F1BC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115001-0A48-40A9-811A-B6C60C5B6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609" y="4775807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928934"/>
            <a:ext cx="792961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работа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учителей математики МОУ «СОШ №34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углубленным изучением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художественно-эстетических предметов»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Хренниковой  Натальи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Игорьевны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Шмарковской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Светланы Николаевны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1439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задач на совместную работу и движение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9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5720" y="1357298"/>
            <a:ext cx="7886680" cy="2286016"/>
          </a:xfrm>
          <a:prstGeom prst="rect">
            <a:avLst/>
          </a:prstGeom>
          <a:noFill/>
        </p:spPr>
      </p:pic>
      <p:pic>
        <p:nvPicPr>
          <p:cNvPr id="29697" name="Рисунок 8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788"/>
          <a:stretch>
            <a:fillRect/>
          </a:stretch>
        </p:blipFill>
        <p:spPr bwMode="auto">
          <a:xfrm>
            <a:off x="357158" y="3857628"/>
            <a:ext cx="7102976" cy="250033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357166"/>
            <a:ext cx="721523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7.Движение из двух пунктов с отставанием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9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00034" y="1071546"/>
            <a:ext cx="7858180" cy="2214578"/>
          </a:xfrm>
          <a:prstGeom prst="rect">
            <a:avLst/>
          </a:prstGeom>
          <a:noFill/>
        </p:spPr>
      </p:pic>
      <p:pic>
        <p:nvPicPr>
          <p:cNvPr id="30721" name="Рисунок 97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2251" t="4477" r="2941" b="1512"/>
          <a:stretch>
            <a:fillRect/>
          </a:stretch>
        </p:blipFill>
        <p:spPr bwMode="auto">
          <a:xfrm>
            <a:off x="395535" y="3189478"/>
            <a:ext cx="7056785" cy="311984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58" y="285728"/>
            <a:ext cx="6858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8.Движение по реке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281" y="4432815"/>
            <a:ext cx="1762474" cy="19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3048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95250" cy="3048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71472" y="1571612"/>
            <a:ext cx="7143800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Введем обозначения величин: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объем работы (если он неизвестен и не является искомым, то принимается за 1);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время выполнения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производительность труда (скорость выполнения работы; объем работы,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выполняемый за единицу времени; часть работы,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выполняемая за единицу времени).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между величинами: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А/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t,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t=A/N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700" y="762000"/>
            <a:ext cx="42672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700" y="1066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500042"/>
            <a:ext cx="7848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на совместную работу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2910" y="500042"/>
            <a:ext cx="7572396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ndara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ndara" pitchFamily="34" charset="0"/>
                <a:cs typeface="Times New Roman" pitchFamily="18" charset="0"/>
              </a:rPr>
              <a:t>лгоритм</a:t>
            </a:r>
            <a:endParaRPr kumimoji="0" lang="en-US" sz="24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ndar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1.Найти производительность труда каждого объекта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(N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l,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...,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2.Найти совместную производительность труда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Nсовм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+N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+...+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Найти время совместной работы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3" name="Рисунок 16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6550" t="24922" r="9232" b="26167"/>
          <a:stretch>
            <a:fillRect/>
          </a:stretch>
        </p:blipFill>
        <p:spPr bwMode="auto">
          <a:xfrm>
            <a:off x="2143107" y="4714884"/>
            <a:ext cx="3101249" cy="128588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1104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2636331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задач - упражнения, развивающие мышление. Мало того, решение задач способствует воспитанию терпения, настойчивости, воли, способствует пробуждению интереса к самому процессу поиска решения, дает возможность испытать глубокое удовлетворение, связанное с удачным решением.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528" y="18864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Решая задачи, учащиеся приобретают новые математические знания, готовятся к практической деятельности. Задачи способствуют развитию их логического мышления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941168"/>
            <a:ext cx="15384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/>
                <a:solidFill>
                  <a:schemeClr val="accent3"/>
                </a:solidFill>
                <a:cs typeface="Times New Roman" pitchFamily="18" charset="0"/>
              </a:rPr>
              <a:t>Правильному применению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/>
                <a:solidFill>
                  <a:schemeClr val="accent3"/>
                </a:solidFill>
                <a:cs typeface="Times New Roman" pitchFamily="18" charset="0"/>
              </a:rPr>
              <a:t>методов можно научиться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/>
                <a:solidFill>
                  <a:schemeClr val="accent3"/>
                </a:solidFill>
                <a:cs typeface="Times New Roman" pitchFamily="18" charset="0"/>
              </a:rPr>
              <a:t> только применяя их на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/>
                <a:solidFill>
                  <a:schemeClr val="accent3"/>
                </a:solidFill>
                <a:cs typeface="Times New Roman" pitchFamily="18" charset="0"/>
              </a:rPr>
              <a:t> разнообразных примерах.</a:t>
            </a:r>
          </a:p>
          <a:p>
            <a:pPr algn="r">
              <a:lnSpc>
                <a:spcPct val="150000"/>
              </a:lnSpc>
            </a:pPr>
            <a:endParaRPr lang="ru-RU" sz="2400" b="1" dirty="0" smtClean="0">
              <a:ln/>
              <a:solidFill>
                <a:schemeClr val="accent3"/>
              </a:solidFill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3600" b="1" dirty="0" smtClean="0">
                <a:ln/>
                <a:solidFill>
                  <a:schemeClr val="accent3"/>
                </a:solidFill>
                <a:cs typeface="Times New Roman" pitchFamily="18" charset="0"/>
              </a:rPr>
              <a:t>И.Г. </a:t>
            </a:r>
            <a:r>
              <a:rPr lang="ru-RU" sz="3600" b="1" dirty="0" err="1" smtClean="0">
                <a:ln/>
                <a:solidFill>
                  <a:schemeClr val="accent3"/>
                </a:solidFill>
                <a:cs typeface="Times New Roman" pitchFamily="18" charset="0"/>
              </a:rPr>
              <a:t>Цейтен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текстовых задач, а именно задач на совместную работу и движение является частью экзаменационных вопросов  на итоговом контроле, как в ГИА, так и в ЕГЭ. Образовательный стандарт подразумевает, что выпускник средней школы должен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уметь: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-моделировать реальные ситуации на языке алгебры,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- составлять уравнения и неравенства по условию задачи;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-исследовать построенные модели с использованием аппарата алгебры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105" y="4892439"/>
            <a:ext cx="1777895" cy="19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7460" t="32676" r="5293" b="36995"/>
          <a:stretch>
            <a:fillRect/>
          </a:stretch>
        </p:blipFill>
        <p:spPr bwMode="auto">
          <a:xfrm>
            <a:off x="179512" y="2204864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15616" y="236495"/>
            <a:ext cx="6912768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ЕГЭ 2012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данным ФИПИ</a:t>
            </a:r>
            <a:endParaRPr kumimoji="0" lang="ru-RU" sz="2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pic>
        <p:nvPicPr>
          <p:cNvPr id="5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105" y="4892439"/>
            <a:ext cx="1777895" cy="19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14290"/>
            <a:ext cx="792958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процесс решения задачи можно разделить на восемь этапов: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схематическая запись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способа решения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решения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решения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формулирование ответа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решения задачи.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0480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76200" cy="3048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282" y="1225434"/>
            <a:ext cx="828680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S/t,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t=S/v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700" y="762000"/>
            <a:ext cx="37702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2700" y="1066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28596" y="2714620"/>
            <a:ext cx="75997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0034" y="1928802"/>
            <a:ext cx="4643470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ndara" pitchFamily="34" charset="0"/>
                <a:cs typeface="Times New Roman" pitchFamily="18" charset="0"/>
              </a:rPr>
              <a:t>Различные виды задач на движение: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1.Встречное движение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lum contrast="40000"/>
          </a:blip>
          <a:srcRect l="7269" t="46042" r="14523" b="16703"/>
          <a:stretch>
            <a:fillRect/>
          </a:stretch>
        </p:blipFill>
        <p:spPr bwMode="auto">
          <a:xfrm>
            <a:off x="214282" y="4429132"/>
            <a:ext cx="76438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214290"/>
            <a:ext cx="667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на движение</a:t>
            </a: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357166"/>
            <a:ext cx="8215370" cy="1231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2.Движение в противоположных направлениях из одного пункта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609" y="4775807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contrast="40000"/>
          </a:blip>
          <a:srcRect t="9461" b="7165"/>
          <a:stretch>
            <a:fillRect/>
          </a:stretch>
        </p:blipFill>
        <p:spPr bwMode="auto">
          <a:xfrm>
            <a:off x="611560" y="1628800"/>
            <a:ext cx="79208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lum contrast="40000"/>
          </a:blip>
          <a:srcRect l="1905" t="8824" r="4762" b="14706"/>
          <a:stretch>
            <a:fillRect/>
          </a:stretch>
        </p:blipFill>
        <p:spPr bwMode="auto">
          <a:xfrm>
            <a:off x="107504" y="4005064"/>
            <a:ext cx="74888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Рисунок 6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77006" y="1357298"/>
            <a:ext cx="8355434" cy="2286016"/>
          </a:xfrm>
          <a:prstGeom prst="rect">
            <a:avLst/>
          </a:prstGeom>
          <a:noFill/>
        </p:spPr>
      </p:pic>
      <p:pic>
        <p:nvPicPr>
          <p:cNvPr id="26630" name="Рисунок 6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4282" y="3929066"/>
            <a:ext cx="7522219" cy="2286016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8596" y="357166"/>
            <a:ext cx="7858180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3.Движение в противоположных направлениях из двух пунктов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400" y="1619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5400" y="2724150"/>
            <a:ext cx="36420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7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5720" y="1285860"/>
            <a:ext cx="8208686" cy="1783100"/>
          </a:xfrm>
          <a:prstGeom prst="rect">
            <a:avLst/>
          </a:prstGeom>
          <a:noFill/>
        </p:spPr>
      </p:pic>
      <p:pic>
        <p:nvPicPr>
          <p:cNvPr id="27649" name="Рисунок 70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918"/>
          <a:stretch>
            <a:fillRect/>
          </a:stretch>
        </p:blipFill>
        <p:spPr bwMode="auto">
          <a:xfrm>
            <a:off x="357158" y="3500438"/>
            <a:ext cx="8501122" cy="257176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42976" y="428604"/>
            <a:ext cx="6572296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4.Движение вдогонку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400" y="15144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400" y="251460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28596" y="1571612"/>
            <a:ext cx="7768134" cy="2253811"/>
          </a:xfrm>
          <a:prstGeom prst="rect">
            <a:avLst/>
          </a:prstGeom>
          <a:noFill/>
        </p:spPr>
      </p:pic>
      <p:pic>
        <p:nvPicPr>
          <p:cNvPr id="28673" name="Рисунок 7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85721" y="3929066"/>
            <a:ext cx="7643866" cy="235745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71472" y="285728"/>
            <a:ext cx="757242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5.Движение с одного пункта с отставанием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364" y="4432815"/>
            <a:ext cx="1883391" cy="20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2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187</TotalTime>
  <Words>351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west1</cp:lastModifiedBy>
  <cp:revision>21</cp:revision>
  <dcterms:created xsi:type="dcterms:W3CDTF">2003-01-01T00:21:16Z</dcterms:created>
  <dcterms:modified xsi:type="dcterms:W3CDTF">2013-03-14T07:16:05Z</dcterms:modified>
</cp:coreProperties>
</file>