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59" r:id="rId6"/>
    <p:sldId id="260" r:id="rId7"/>
    <p:sldId id="268" r:id="rId8"/>
    <p:sldId id="261" r:id="rId9"/>
    <p:sldId id="262" r:id="rId10"/>
    <p:sldId id="263" r:id="rId11"/>
    <p:sldId id="275" r:id="rId12"/>
    <p:sldId id="270" r:id="rId13"/>
    <p:sldId id="271" r:id="rId14"/>
    <p:sldId id="265" r:id="rId15"/>
    <p:sldId id="264" r:id="rId16"/>
    <p:sldId id="266" r:id="rId17"/>
    <p:sldId id="269" r:id="rId18"/>
    <p:sldId id="267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9" autoAdjust="0"/>
    <p:restoredTop sz="94660"/>
  </p:normalViewPr>
  <p:slideViewPr>
    <p:cSldViewPr>
      <p:cViewPr varScale="1">
        <p:scale>
          <a:sx n="73" d="100"/>
          <a:sy n="73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2910" y="4429132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Слова-ассоциации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Владик\Desktop\диспетче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42852"/>
            <a:ext cx="4107685" cy="3286148"/>
          </a:xfrm>
          <a:prstGeom prst="rect">
            <a:avLst/>
          </a:prstGeom>
          <a:noFill/>
        </p:spPr>
      </p:pic>
      <p:pic>
        <p:nvPicPr>
          <p:cNvPr id="1027" name="Picture 3" descr="C:\Users\Владик\Desktop\хирур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500430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ик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86676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214422"/>
            <a:ext cx="2928958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Надглоточный нервный узел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285860"/>
            <a:ext cx="26289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Брюшная нервная цепочка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643314"/>
            <a:ext cx="12858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Брюшные нервные узлы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429132"/>
            <a:ext cx="2786082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Подглоточный</a:t>
            </a:r>
            <a:r>
              <a:rPr lang="ru-RU" dirty="0" smtClean="0"/>
              <a:t> нервный узел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14290"/>
            <a:ext cx="6719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Нервная система членистоногих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Типы нервной системы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035951" y="1393017"/>
            <a:ext cx="1000132" cy="642942"/>
          </a:xfrm>
          <a:prstGeom prst="straightConnector1">
            <a:avLst/>
          </a:prstGeom>
          <a:ln w="38100" cmpd="thickThin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358480" y="1785132"/>
            <a:ext cx="1000132" cy="1588"/>
          </a:xfrm>
          <a:prstGeom prst="straightConnector1">
            <a:avLst/>
          </a:prstGeom>
          <a:ln w="381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465107" y="1464455"/>
            <a:ext cx="928694" cy="571504"/>
          </a:xfrm>
          <a:prstGeom prst="straightConnector1">
            <a:avLst/>
          </a:prstGeom>
          <a:ln w="381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5852" y="242886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сетчатая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2643182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узловая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2428868"/>
            <a:ext cx="172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Нервная трубка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14744" y="2500306"/>
            <a:ext cx="2286016" cy="842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86512" y="2428868"/>
            <a:ext cx="2286016" cy="852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00100" y="2285992"/>
            <a:ext cx="2286016" cy="842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1142984"/>
            <a:ext cx="288252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Проверь себя</a:t>
            </a:r>
          </a:p>
          <a:p>
            <a:r>
              <a:rPr lang="ru-RU" sz="2800" dirty="0" smtClean="0"/>
              <a:t>1.Нервные</a:t>
            </a:r>
          </a:p>
          <a:p>
            <a:r>
              <a:rPr lang="ru-RU" sz="2800" dirty="0" smtClean="0"/>
              <a:t>2.Нервные</a:t>
            </a:r>
          </a:p>
          <a:p>
            <a:r>
              <a:rPr lang="ru-RU" sz="2800" dirty="0" smtClean="0"/>
              <a:t>3.Нервную</a:t>
            </a:r>
          </a:p>
          <a:p>
            <a:r>
              <a:rPr lang="ru-RU" sz="2800" dirty="0" smtClean="0"/>
              <a:t>4.Рефлексом</a:t>
            </a:r>
          </a:p>
          <a:p>
            <a:r>
              <a:rPr lang="ru-RU" sz="2800" dirty="0" smtClean="0"/>
              <a:t>5.Головного</a:t>
            </a:r>
          </a:p>
          <a:p>
            <a:r>
              <a:rPr lang="ru-RU" sz="2800" dirty="0" smtClean="0"/>
              <a:t>6.Спинного</a:t>
            </a:r>
          </a:p>
          <a:p>
            <a:r>
              <a:rPr lang="ru-RU" sz="2800" dirty="0" smtClean="0"/>
              <a:t>7.Спинной</a:t>
            </a:r>
          </a:p>
          <a:p>
            <a:r>
              <a:rPr lang="ru-RU" sz="2800" dirty="0" smtClean="0"/>
              <a:t>8.Головной</a:t>
            </a:r>
          </a:p>
          <a:p>
            <a:r>
              <a:rPr lang="ru-RU" sz="2800" dirty="0" smtClean="0"/>
              <a:t>9.Передний</a:t>
            </a:r>
          </a:p>
          <a:p>
            <a:r>
              <a:rPr lang="ru-RU" sz="2800" dirty="0" smtClean="0"/>
              <a:t>10.Средний</a:t>
            </a:r>
          </a:p>
          <a:p>
            <a:r>
              <a:rPr lang="ru-RU" sz="2800" dirty="0" smtClean="0"/>
              <a:t>11.Задний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1" y="714356"/>
            <a:ext cx="6858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Лабораторная работа  </a:t>
            </a:r>
            <a:r>
              <a:rPr lang="ru-RU" sz="2400" dirty="0" smtClean="0"/>
              <a:t>«Изучение ответной                             реакции    животных на   раздражении»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214554"/>
            <a:ext cx="6343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dirty="0" smtClean="0"/>
              <a:t>пронаблюдать ответную реакцию дождевого червя на</a:t>
            </a:r>
          </a:p>
          <a:p>
            <a:r>
              <a:rPr lang="ru-RU" dirty="0" smtClean="0"/>
              <a:t>            раздражитель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9" y="3500438"/>
            <a:ext cx="70009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Ход работы: </a:t>
            </a:r>
            <a:r>
              <a:rPr lang="ru-RU" dirty="0" smtClean="0"/>
              <a:t>Попытайтесь прикоснуться палочкой к дождевому червю. Пронаблюдайте ответную реакцию животного, опишите ее и сделайте вывод.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Documents and Settings\Admin\Мои документы\Мои рисунки\Изображение\Изображение 1343.jpg"/>
          <p:cNvPicPr>
            <a:picLocks noChangeAspect="1" noChangeArrowheads="1"/>
          </p:cNvPicPr>
          <p:nvPr/>
        </p:nvPicPr>
        <p:blipFill>
          <a:blip r:embed="rId2"/>
          <a:srcRect l="5357" t="1665" r="48215" b="13219"/>
          <a:stretch>
            <a:fillRect/>
          </a:stretch>
        </p:blipFill>
        <p:spPr bwMode="auto">
          <a:xfrm>
            <a:off x="285720" y="857232"/>
            <a:ext cx="4500594" cy="271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285728"/>
            <a:ext cx="6756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Нервная система  земноводных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429000"/>
            <a:ext cx="680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Нервная система  пресмыкающихся</a:t>
            </a:r>
            <a:endParaRPr lang="ru-RU" sz="3200" b="1" i="1" dirty="0"/>
          </a:p>
        </p:txBody>
      </p:sp>
      <p:pic>
        <p:nvPicPr>
          <p:cNvPr id="10" name="Picture 5" descr="C:\Program Files\Open Biology 2.5\content\chapter6\section5\paragraph2\images\060502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85775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Am04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928670"/>
            <a:ext cx="3962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Rept20_0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r="36111"/>
          <a:stretch>
            <a:fillRect/>
          </a:stretch>
        </p:blipFill>
        <p:spPr>
          <a:xfrm>
            <a:off x="4929190" y="4071918"/>
            <a:ext cx="4052454" cy="27860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2357422" y="357166"/>
            <a:ext cx="4442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Нервная система рыб</a:t>
            </a:r>
            <a:endParaRPr lang="ru-RU" sz="3200" b="1" i="1" dirty="0"/>
          </a:p>
        </p:txBody>
      </p:sp>
      <p:pic>
        <p:nvPicPr>
          <p:cNvPr id="9" name="Picture 4" descr="Нервная система речного окун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928671"/>
            <a:ext cx="5867400" cy="2643205"/>
          </a:xfrm>
          <a:noFill/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3"/>
          <a:srcRect l="15625" t="24155" r="34375" b="62308"/>
          <a:stretch>
            <a:fillRect/>
          </a:stretch>
        </p:blipFill>
        <p:spPr bwMode="auto">
          <a:xfrm>
            <a:off x="1928794" y="3571876"/>
            <a:ext cx="52864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0"/>
            <a:ext cx="5120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Нервная система  птиц</a:t>
            </a:r>
            <a:endParaRPr lang="ru-RU" sz="3600" b="1" i="1" dirty="0"/>
          </a:p>
        </p:txBody>
      </p:sp>
      <p:pic>
        <p:nvPicPr>
          <p:cNvPr id="5" name="Picture 4" descr="E:\Documents and Settings\Admin\Мои документы\Мои рисунки\Изображение\Изображение 1344.jpg"/>
          <p:cNvPicPr>
            <a:picLocks noChangeAspect="1" noChangeArrowheads="1"/>
          </p:cNvPicPr>
          <p:nvPr/>
        </p:nvPicPr>
        <p:blipFill>
          <a:blip r:embed="rId2"/>
          <a:srcRect r="5405" b="1961"/>
          <a:stretch>
            <a:fillRect/>
          </a:stretch>
        </p:blipFill>
        <p:spPr bwMode="auto">
          <a:xfrm>
            <a:off x="500034" y="500042"/>
            <a:ext cx="4000528" cy="28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3244334"/>
            <a:ext cx="7643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Нервная система млекопитающих</a:t>
            </a:r>
            <a:endParaRPr lang="ru-RU" sz="3200" b="1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4357718" cy="297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E:\Documents and Settings\Admin\Мои документы\Мои рисунки\Изображение\Изображение 1345.jpg"/>
          <p:cNvPicPr>
            <a:picLocks noChangeAspect="1" noChangeArrowheads="1"/>
          </p:cNvPicPr>
          <p:nvPr/>
        </p:nvPicPr>
        <p:blipFill>
          <a:blip r:embed="rId4"/>
          <a:srcRect r="2222"/>
          <a:stretch>
            <a:fillRect/>
          </a:stretch>
        </p:blipFill>
        <p:spPr bwMode="auto">
          <a:xfrm>
            <a:off x="4643438" y="571480"/>
            <a:ext cx="37147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am04_09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r="48148"/>
          <a:stretch>
            <a:fillRect/>
          </a:stretch>
        </p:blipFill>
        <p:spPr>
          <a:xfrm>
            <a:off x="4929190" y="3786190"/>
            <a:ext cx="3810000" cy="281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642918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Инстинкт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643050"/>
            <a:ext cx="42148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-это врожденный комплекс определенных</a:t>
            </a:r>
          </a:p>
          <a:p>
            <a:r>
              <a:rPr lang="ru-RU" sz="2800" dirty="0" smtClean="0">
                <a:solidFill>
                  <a:srgbClr val="FF0066"/>
                </a:solidFill>
              </a:rPr>
              <a:t>особых для каждого вида реакций</a:t>
            </a:r>
          </a:p>
          <a:p>
            <a:r>
              <a:rPr lang="ru-RU" sz="2800" dirty="0" smtClean="0">
                <a:solidFill>
                  <a:srgbClr val="FF0066"/>
                </a:solidFill>
              </a:rPr>
              <a:t>на воздействия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ладик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50072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87063" y="0"/>
            <a:ext cx="2156937" cy="63579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Эволюция головного  мозга 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357166"/>
            <a:ext cx="3744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smtClean="0"/>
              <a:t>Рефлексия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28604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сегодня я узнал…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было интересно…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было трудно…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выполнял задания…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понял, что…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теперь я могу…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почувствовал, что…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приобрел…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научился…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у меня получилось 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смог…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я попробую…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меня удивило…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урок дал мне для жизни…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9900"/>
                </a:solidFill>
              </a:rPr>
              <a:t>мне захотелось…</a:t>
            </a:r>
            <a:endParaRPr lang="ru-RU" sz="24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Урок биологии в 6 классе на тему: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Жизнедеятельность организма и ее регуляция. Нервная система.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000FF"/>
                </a:solidFill>
              </a:rPr>
              <a:t> </a:t>
            </a:r>
          </a:p>
          <a:p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5290476"/>
            <a:ext cx="350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биологии 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Лещук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О.Н.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МБОУ Костинская ООШ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28604"/>
            <a:ext cx="688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78592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857364"/>
            <a:ext cx="4288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стр</a:t>
            </a:r>
            <a:r>
              <a:rPr lang="ru-RU" dirty="0" smtClean="0"/>
              <a:t> 114-119 ( читать)</a:t>
            </a:r>
          </a:p>
          <a:p>
            <a:r>
              <a:rPr lang="ru-RU" dirty="0" smtClean="0"/>
              <a:t>2.Устно ответить на вопросы 1-10 стр. 126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143116"/>
            <a:ext cx="607223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1.       Раскрыть особенности строения нервной системы.</a:t>
            </a:r>
          </a:p>
          <a:p>
            <a:pPr marL="514350" indent="-514350">
              <a:lnSpc>
                <a:spcPct val="90000"/>
              </a:lnSpc>
              <a:buFontTx/>
              <a:buAutoNum type="arabicPeriod" startAt="2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Сформировать представление об эволюционном изменении нервной системы.</a:t>
            </a:r>
          </a:p>
          <a:p>
            <a:pPr marL="514350" indent="-514350">
              <a:lnSpc>
                <a:spcPct val="90000"/>
              </a:lnSpc>
              <a:buFontTx/>
              <a:buAutoNum type="arabicPeriod" startAt="2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Развивать умения сравнивать нервные системы различных групп животных.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1000108"/>
            <a:ext cx="4096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Задачи  урока: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к\Desktop\диса и 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115" cy="537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714356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Нервная клетка</a:t>
            </a:r>
            <a:endParaRPr lang="ru-RU" sz="4000" b="1" dirty="0"/>
          </a:p>
        </p:txBody>
      </p:sp>
      <p:pic>
        <p:nvPicPr>
          <p:cNvPr id="15362" name="Picture 2" descr="C:\Users\Владик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286543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571612"/>
            <a:ext cx="1771656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тело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429264"/>
            <a:ext cx="1771656" cy="50006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Нервные окончания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071942"/>
            <a:ext cx="17716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ядро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071546"/>
            <a:ext cx="1771656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отростки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5214942" y="1428736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286512" y="1928802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86446" y="5572140"/>
            <a:ext cx="178595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500042"/>
            <a:ext cx="4227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Нервная система 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 кишечнополостных</a:t>
            </a:r>
            <a:endParaRPr lang="ru-RU" sz="3600" dirty="0"/>
          </a:p>
        </p:txBody>
      </p:sp>
      <p:pic>
        <p:nvPicPr>
          <p:cNvPr id="16386" name="Picture 2" descr="C:\Users\Владик\Desktop\images (1)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1857364"/>
            <a:ext cx="2357454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9" y="214311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Нервные клетки  у этих животных, соприкасаясь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друг с другом , образуют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сетчатую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нервную систему.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268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03" y="571480"/>
            <a:ext cx="4721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Это  ответная реакция организма на раздражение,</a:t>
            </a:r>
          </a:p>
          <a:p>
            <a:r>
              <a:rPr lang="ru-RU" sz="2800" b="1" i="1" dirty="0" smtClean="0">
                <a:solidFill>
                  <a:srgbClr val="FF0066"/>
                </a:solidFill>
              </a:rPr>
              <a:t>осуществляемая при посредстве нервной системы</a:t>
            </a:r>
            <a:endParaRPr lang="ru-RU" sz="2800" b="1" i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643314"/>
            <a:ext cx="3055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Врожденный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643314"/>
            <a:ext cx="373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Приобретенный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4714884"/>
            <a:ext cx="5970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800" b="1" i="1" dirty="0" smtClean="0">
                <a:solidFill>
                  <a:srgbClr val="7030A0"/>
                </a:solidFill>
              </a:rPr>
              <a:t>безусловный)                      (условный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ик\Desktop\червя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048047"/>
            <a:ext cx="7572429" cy="2761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071678"/>
            <a:ext cx="221457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0042"/>
            <a:ext cx="7441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Нервная система  кольчатых червей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ик\Desktop\прудов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5381648" cy="41148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2071678"/>
            <a:ext cx="342902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857892"/>
            <a:ext cx="2557474" cy="55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Нервные окончания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857892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Нервные узлы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28604"/>
            <a:ext cx="6103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Нервная система  моллюсков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300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Типы нервной системы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Владик</cp:lastModifiedBy>
  <cp:revision>34</cp:revision>
  <dcterms:created xsi:type="dcterms:W3CDTF">2012-08-02T12:17:38Z</dcterms:created>
  <dcterms:modified xsi:type="dcterms:W3CDTF">2014-02-19T17:15:59Z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