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61" r:id="rId6"/>
    <p:sldId id="277" r:id="rId7"/>
    <p:sldId id="264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C0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51E62-A237-4665-9FD9-074487038DEB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77F8D-5690-4F6C-B9EE-9AE1255F6C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10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90F70A-D573-4271-BBD4-6F4490A7D591}" type="slidenum">
              <a:rPr lang="ru-RU"/>
              <a:pPr/>
              <a:t>8</a:t>
            </a:fld>
            <a:endParaRPr lang="ru-RU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Администратор\Рабочий стол\Рисунок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7938" y="-9525"/>
            <a:ext cx="9159876" cy="6877050"/>
          </a:xfrm>
          <a:prstGeom prst="rect">
            <a:avLst/>
          </a:prstGeom>
          <a:noFill/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4" descr="C:\Documents and Settings\Администратор\Рабочий стол\Электронка картинки\471736a446c7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500937" y="0"/>
            <a:ext cx="16430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C:\Documents and Settings\Администратор\Рабочий стол\Электронка\0da65f8f2b9e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00034" y="5143512"/>
            <a:ext cx="1714512" cy="12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4267200" cy="2278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267200" cy="2278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228600" y="4030663"/>
            <a:ext cx="8686800" cy="2278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70104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9EEB5B6-DEC7-4B54-A7D8-5C656048A24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742722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CB790-12A0-4AC5-82C9-9526F6F2B98F}" type="datetime4">
              <a:rPr lang="ru-RU"/>
              <a:pPr>
                <a:defRPr/>
              </a:pPr>
              <a:t>24 марта 2014 г.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Яковлева Л.А.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C6DDC-5B95-4235-BF80-D16CD22B38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715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91764-A1BE-4525-80E1-345626271705}" type="datetime4">
              <a:rPr lang="ru-RU"/>
              <a:pPr>
                <a:defRPr/>
              </a:pPr>
              <a:t>24 марта 2014 г.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Яковлева Л.А.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23CBA-276C-4B79-AF89-5F17E3FA82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128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C0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214282" y="142852"/>
            <a:ext cx="8715436" cy="6572296"/>
          </a:xfrm>
          <a:prstGeom prst="rect">
            <a:avLst/>
          </a:prstGeom>
          <a:ln>
            <a:solidFill>
              <a:srgbClr val="D7C08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Администратор\Рабочий стол\Рисунок1.png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" name="Picture 4" descr="C:\Documents and Settings\Администратор\Рабочий стол\Электронка картинки\471736a446c7.png"/>
          <p:cNvPicPr>
            <a:picLocks noChangeAspect="1" noChangeArrowheads="1"/>
          </p:cNvPicPr>
          <p:nvPr userDrawn="1"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8507316" y="0"/>
            <a:ext cx="636684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26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://www.homeis.ru/images/shcool/chemical/962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b="1" i="1" dirty="0" smtClean="0">
                <a:effectLst/>
              </a:rPr>
              <a:t>Урок 56. Класс двудольные. Семейство Крестоцветные</a:t>
            </a:r>
            <a:endParaRPr lang="ru-RU" sz="3600" b="1" i="1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301208"/>
            <a:ext cx="6400800" cy="122413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МАОУ </a:t>
            </a:r>
            <a:r>
              <a:rPr lang="ru-RU" sz="2400" dirty="0" smtClean="0"/>
              <a:t>СОШ </a:t>
            </a:r>
            <a:r>
              <a:rPr lang="ru-RU" sz="2400" dirty="0" smtClean="0"/>
              <a:t> «</a:t>
            </a:r>
            <a:r>
              <a:rPr lang="ru-RU" sz="2400" dirty="0" err="1" smtClean="0"/>
              <a:t>Финист</a:t>
            </a:r>
            <a:r>
              <a:rPr lang="ru-RU" sz="2400" dirty="0" smtClean="0"/>
              <a:t>» №</a:t>
            </a:r>
            <a:r>
              <a:rPr lang="ru-RU" sz="2400" dirty="0" smtClean="0"/>
              <a:t>30</a:t>
            </a:r>
          </a:p>
          <a:p>
            <a:r>
              <a:rPr lang="ru-RU" sz="2400" smtClean="0"/>
              <a:t>г.Ростов-на-Дону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924800" cy="1628800"/>
          </a:xfrm>
        </p:spPr>
        <p:txBody>
          <a:bodyPr/>
          <a:lstStyle/>
          <a:p>
            <a:pPr eaLnBrk="1" hangingPunct="1"/>
            <a:r>
              <a:rPr lang="ru-RU" sz="3200" b="1" i="1" dirty="0" smtClean="0">
                <a:effectLst/>
              </a:rPr>
              <a:t>Пастушья сумка или сумочник пастуший</a:t>
            </a:r>
          </a:p>
        </p:txBody>
      </p:sp>
      <p:pic>
        <p:nvPicPr>
          <p:cNvPr id="7171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080137"/>
            <a:ext cx="3262313" cy="2751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172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756150" y="1268760"/>
            <a:ext cx="3775075" cy="4817715"/>
          </a:xfrm>
        </p:spPr>
        <p:txBody>
          <a:bodyPr>
            <a:noAutofit/>
          </a:bodyPr>
          <a:lstStyle/>
          <a:p>
            <a:pPr algn="ctr" eaLnBrk="1" hangingPunct="1">
              <a:buFont typeface="Wingdings" pitchFamily="2" charset="2"/>
              <a:buNone/>
            </a:pPr>
            <a:endParaRPr lang="ru-RU" sz="2400" dirty="0" smtClean="0"/>
          </a:p>
          <a:p>
            <a:pPr marL="0" indent="0" algn="ctr" eaLnBrk="1" hangingPunct="1">
              <a:buNone/>
            </a:pPr>
            <a:r>
              <a:rPr lang="ru-RU" sz="2400" dirty="0" smtClean="0"/>
              <a:t>Сумочник - род трав семейства крестоцветных. 5-7 видов, в умеренных и субтропических поясах. Сумочник пастуший - лекарственное растение, сорняк; молодые листья пригодны в пищу, из семян изготовляют суррогат горчицы.</a:t>
            </a:r>
          </a:p>
        </p:txBody>
      </p:sp>
      <p:pic>
        <p:nvPicPr>
          <p:cNvPr id="5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688" y="4077072"/>
            <a:ext cx="3246512" cy="25637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63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924800" cy="980728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b="1" i="1" dirty="0" smtClean="0">
                <a:effectLst/>
              </a:rPr>
              <a:t>Ярутка полевая</a:t>
            </a: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052736"/>
            <a:ext cx="3775075" cy="5033739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ru-RU" sz="2400" dirty="0" smtClean="0"/>
              <a:t>ЯРУТКА - род трав семейства крестоцветных. Около 70 видов, преимущественно в умеренном поясе Северного полушария, а также в Южной  Америке; в России несколько видов. Широко распространенная ярутка полевая - злостный сорняк посевов и огородов.</a:t>
            </a:r>
          </a:p>
        </p:txBody>
      </p:sp>
      <p:pic>
        <p:nvPicPr>
          <p:cNvPr id="8196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064" y="1772816"/>
            <a:ext cx="3201988" cy="2693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2971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924800" cy="126876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b="1" i="1" dirty="0" smtClean="0">
                <a:effectLst/>
              </a:rPr>
              <a:t>Гулявник лекарственный</a:t>
            </a:r>
          </a:p>
        </p:txBody>
      </p:sp>
      <p:pic>
        <p:nvPicPr>
          <p:cNvPr id="9219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1916832"/>
            <a:ext cx="3440113" cy="2930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220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756150" y="1052736"/>
            <a:ext cx="3775075" cy="5033739"/>
          </a:xfrm>
        </p:spPr>
        <p:txBody>
          <a:bodyPr>
            <a:noAutofit/>
          </a:bodyPr>
          <a:lstStyle/>
          <a:p>
            <a:pPr marL="0" indent="0" algn="ctr" eaLnBrk="1" hangingPunct="1">
              <a:lnSpc>
                <a:spcPct val="80000"/>
              </a:lnSpc>
              <a:buNone/>
            </a:pPr>
            <a:r>
              <a:rPr lang="ru-RU" sz="2400" dirty="0" smtClean="0"/>
              <a:t>ГУЛЯВНИК - род трав семейства крестоцветных. Ок. 90 видов, главным образом в умеренном поясе Северного полушария; в т. ч. </a:t>
            </a:r>
            <a:r>
              <a:rPr lang="ru-RU" sz="2400" dirty="0" err="1" smtClean="0"/>
              <a:t>ок</a:t>
            </a:r>
            <a:r>
              <a:rPr lang="ru-RU" sz="2400" dirty="0" smtClean="0"/>
              <a:t>. 25 видов на каменистых склонах, степях, лугах по течению Волги, Дона, Днепра, на Кавказе, Дальнем Востоке, в Сибири и Ср. Азии. Сорняки. Многие ядовиты. Молодые растения </a:t>
            </a:r>
            <a:r>
              <a:rPr lang="ru-RU" sz="2400" dirty="0" err="1" smtClean="0"/>
              <a:t>гулявника</a:t>
            </a:r>
            <a:r>
              <a:rPr lang="ru-RU" sz="2400" dirty="0" smtClean="0"/>
              <a:t> высокого и </a:t>
            </a:r>
            <a:r>
              <a:rPr lang="ru-RU" sz="2400" dirty="0" err="1" smtClean="0"/>
              <a:t>гулявника</a:t>
            </a:r>
            <a:r>
              <a:rPr lang="ru-RU" sz="2400" dirty="0" smtClean="0"/>
              <a:t> </a:t>
            </a:r>
            <a:r>
              <a:rPr lang="ru-RU" sz="2400" dirty="0" err="1" smtClean="0"/>
              <a:t>Лезеля</a:t>
            </a:r>
            <a:r>
              <a:rPr lang="ru-RU" sz="2400" dirty="0" smtClean="0"/>
              <a:t> поедаются верблюдами и овцами, дают хороший силос.</a:t>
            </a:r>
          </a:p>
        </p:txBody>
      </p:sp>
    </p:spTree>
    <p:extLst>
      <p:ext uri="{BB962C8B-B14F-4D97-AF65-F5344CB8AC3E}">
        <p14:creationId xmlns:p14="http://schemas.microsoft.com/office/powerpoint/2010/main" val="25505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7924800" cy="1340768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b="1" i="1" dirty="0" smtClean="0">
                <a:effectLst/>
              </a:rPr>
              <a:t>Культурные растения семейства</a:t>
            </a:r>
          </a:p>
        </p:txBody>
      </p:sp>
      <p:pic>
        <p:nvPicPr>
          <p:cNvPr id="11267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2060848"/>
            <a:ext cx="3379787" cy="28717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38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355976" y="1340768"/>
            <a:ext cx="4680520" cy="4804395"/>
          </a:xfrm>
        </p:spPr>
        <p:txBody>
          <a:bodyPr>
            <a:noAutofit/>
          </a:bodyPr>
          <a:lstStyle/>
          <a:p>
            <a:pPr marL="0" indent="0" algn="ctr" eaLnBrk="1" hangingPunct="1"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КАПУСТА</a:t>
            </a:r>
            <a:r>
              <a:rPr lang="ru-RU" sz="2400" dirty="0" smtClean="0"/>
              <a:t> - род одно-, </a:t>
            </a:r>
            <a:r>
              <a:rPr lang="ru-RU" sz="2400" dirty="0" err="1" smtClean="0"/>
              <a:t>дву</a:t>
            </a:r>
            <a:r>
              <a:rPr lang="ru-RU" sz="2400" dirty="0" smtClean="0"/>
              <a:t>- и многолетних растений семейства крестоцветных, овощная культура. Около  35 видов, в Евразии и Северной Африке, большинство в Средиземноморье. Возделывают капусту кочанную (сахара, белки, витамин С, минеральные вещества), цветную, савойскую, брюссельскую, кольраби и др. К роду капусты относятся также репа, рапс, сурепица, </a:t>
            </a:r>
            <a:r>
              <a:rPr lang="ru-RU" sz="2400" dirty="0" err="1" smtClean="0"/>
              <a:t>сарептская</a:t>
            </a:r>
            <a:r>
              <a:rPr lang="ru-RU" sz="2400" dirty="0" smtClean="0"/>
              <a:t> горчица, брюква. Выращивают повсеместно.</a:t>
            </a:r>
          </a:p>
        </p:txBody>
      </p:sp>
    </p:spTree>
    <p:extLst>
      <p:ext uri="{BB962C8B-B14F-4D97-AF65-F5344CB8AC3E}">
        <p14:creationId xmlns:p14="http://schemas.microsoft.com/office/powerpoint/2010/main" val="2655959885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dirty="0" smtClean="0">
                <a:effectLst/>
              </a:rPr>
              <a:t>Кольраби</a:t>
            </a:r>
          </a:p>
        </p:txBody>
      </p:sp>
      <p:pic>
        <p:nvPicPr>
          <p:cNvPr id="12291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1680" y="1628800"/>
            <a:ext cx="5611812" cy="37226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889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dirty="0" smtClean="0">
                <a:effectLst/>
              </a:rPr>
              <a:t>Брюссельская капуста </a:t>
            </a:r>
          </a:p>
        </p:txBody>
      </p:sp>
      <p:pic>
        <p:nvPicPr>
          <p:cNvPr id="1331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672" y="1700808"/>
            <a:ext cx="5915025" cy="40227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3025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dirty="0" smtClean="0">
                <a:effectLst/>
              </a:rPr>
              <a:t>Цветная капуста </a:t>
            </a:r>
          </a:p>
        </p:txBody>
      </p:sp>
      <p:pic>
        <p:nvPicPr>
          <p:cNvPr id="1433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688" y="1628800"/>
            <a:ext cx="5986462" cy="39401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4079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-99392"/>
            <a:ext cx="7924800" cy="1440160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effectLst/>
              </a:rPr>
              <a:t>Редис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052736"/>
            <a:ext cx="3775075" cy="5033739"/>
          </a:xfrm>
        </p:spPr>
        <p:txBody>
          <a:bodyPr>
            <a:normAutofit fontScale="92500"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</a:pPr>
            <a:endParaRPr lang="ru-RU" sz="2400" dirty="0" smtClean="0"/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ru-RU" sz="2400" dirty="0" smtClean="0"/>
              <a:t>РЕДЬКА - род травянистых растений семейства крестоцветных. 6-8 видов в Азии. Редька посевная (собственно редька и редис) - овощная (в корнеплодах минеральные вещества, витамин С), масличная (масло из семян), кормовая культура, во всех земледельческих районах; в Российской Федерации повсеместно, урожайность корнеплодов 200-300 ц с 1 га.</a:t>
            </a:r>
          </a:p>
        </p:txBody>
      </p:sp>
      <p:pic>
        <p:nvPicPr>
          <p:cNvPr id="16388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988840"/>
            <a:ext cx="4190560" cy="3600400"/>
          </a:xfrm>
        </p:spPr>
      </p:pic>
    </p:spTree>
    <p:extLst>
      <p:ext uri="{BB962C8B-B14F-4D97-AF65-F5344CB8AC3E}">
        <p14:creationId xmlns:p14="http://schemas.microsoft.com/office/powerpoint/2010/main" val="220210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4000" b="1" i="1" dirty="0" smtClean="0">
                <a:effectLst/>
              </a:rPr>
              <a:t>Огородный хрен</a:t>
            </a:r>
          </a:p>
        </p:txBody>
      </p:sp>
      <p:pic>
        <p:nvPicPr>
          <p:cNvPr id="17411" name="Picture 7" descr="Хрен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9792" y="1916832"/>
            <a:ext cx="3844925" cy="37242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7787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pPr eaLnBrk="1" hangingPunct="1"/>
            <a:r>
              <a:rPr lang="ru-RU" sz="3200" dirty="0" smtClean="0"/>
              <a:t> </a:t>
            </a:r>
            <a:r>
              <a:rPr lang="ru-RU" sz="3200" b="1" i="1" dirty="0" smtClean="0">
                <a:effectLst/>
              </a:rPr>
              <a:t>Какие растения </a:t>
            </a:r>
            <a:r>
              <a:rPr lang="ru-RU" sz="3200" b="1" i="1" dirty="0" smtClean="0">
                <a:solidFill>
                  <a:srgbClr val="C00000"/>
                </a:solidFill>
                <a:effectLst/>
              </a:rPr>
              <a:t>«лишние»?</a:t>
            </a:r>
          </a:p>
        </p:txBody>
      </p:sp>
      <p:pic>
        <p:nvPicPr>
          <p:cNvPr id="18435" name="Picture 5" descr="редька чёрн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754" y="1447801"/>
            <a:ext cx="1781175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7000875" y="2944813"/>
            <a:ext cx="1757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Редька чёрная</a:t>
            </a:r>
          </a:p>
        </p:txBody>
      </p:sp>
      <p:pic>
        <p:nvPicPr>
          <p:cNvPr id="18437" name="Picture 7" descr="астр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28775"/>
            <a:ext cx="2289828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672519" y="3286125"/>
            <a:ext cx="14512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dirty="0"/>
              <a:t>Астра</a:t>
            </a:r>
          </a:p>
        </p:txBody>
      </p:sp>
      <p:pic>
        <p:nvPicPr>
          <p:cNvPr id="18439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30" y="4551035"/>
            <a:ext cx="2289828" cy="161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Text Box 10"/>
          <p:cNvSpPr txBox="1">
            <a:spLocks noChangeArrowheads="1"/>
          </p:cNvSpPr>
          <p:nvPr/>
        </p:nvSpPr>
        <p:spPr bwMode="auto">
          <a:xfrm>
            <a:off x="581697" y="6274534"/>
            <a:ext cx="18008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dirty="0"/>
              <a:t>Капуста</a:t>
            </a:r>
          </a:p>
        </p:txBody>
      </p:sp>
      <p:pic>
        <p:nvPicPr>
          <p:cNvPr id="18441" name="Picture 11" descr="красная смородин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721387"/>
            <a:ext cx="1762125" cy="190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Text Box 12"/>
          <p:cNvSpPr txBox="1">
            <a:spLocks noChangeArrowheads="1"/>
          </p:cNvSpPr>
          <p:nvPr/>
        </p:nvSpPr>
        <p:spPr bwMode="auto">
          <a:xfrm rot="10800000" flipV="1">
            <a:off x="7308304" y="5682049"/>
            <a:ext cx="18356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/>
              <a:t>Смородина</a:t>
            </a:r>
          </a:p>
        </p:txBody>
      </p:sp>
      <p:pic>
        <p:nvPicPr>
          <p:cNvPr id="18443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628775"/>
            <a:ext cx="2587625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221163"/>
            <a:ext cx="2613025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5" name="Text Box 20"/>
          <p:cNvSpPr txBox="1">
            <a:spLocks noChangeArrowheads="1"/>
          </p:cNvSpPr>
          <p:nvPr/>
        </p:nvSpPr>
        <p:spPr bwMode="auto">
          <a:xfrm>
            <a:off x="3543300" y="3881438"/>
            <a:ext cx="20368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dirty="0"/>
              <a:t>Редька дикая</a:t>
            </a:r>
          </a:p>
        </p:txBody>
      </p:sp>
      <p:sp>
        <p:nvSpPr>
          <p:cNvPr id="18446" name="Text Box 22"/>
          <p:cNvSpPr txBox="1">
            <a:spLocks noChangeArrowheads="1"/>
          </p:cNvSpPr>
          <p:nvPr/>
        </p:nvSpPr>
        <p:spPr bwMode="auto">
          <a:xfrm>
            <a:off x="3286125" y="6491288"/>
            <a:ext cx="2674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dirty="0"/>
              <a:t>Пастушья сумка</a:t>
            </a:r>
          </a:p>
        </p:txBody>
      </p:sp>
    </p:spTree>
    <p:extLst>
      <p:ext uri="{BB962C8B-B14F-4D97-AF65-F5344CB8AC3E}">
        <p14:creationId xmlns:p14="http://schemas.microsoft.com/office/powerpoint/2010/main" val="2029882890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ru-RU" i="1" dirty="0" smtClean="0"/>
              <a:t>Познакомиться с характерными признаками растений семейства Крестоцветные;</a:t>
            </a:r>
          </a:p>
          <a:p>
            <a:pPr algn="ctr">
              <a:buFont typeface="Wingdings" pitchFamily="2" charset="2"/>
              <a:buChar char="v"/>
            </a:pPr>
            <a:r>
              <a:rPr lang="ru-RU" i="1" dirty="0" smtClean="0"/>
              <a:t>Систематизировать знания о семействе, роде, виде;</a:t>
            </a:r>
          </a:p>
          <a:p>
            <a:pPr algn="ctr">
              <a:buFont typeface="Wingdings" pitchFamily="2" charset="2"/>
              <a:buChar char="v"/>
            </a:pPr>
            <a:r>
              <a:rPr lang="ru-RU" i="1" dirty="0" smtClean="0"/>
              <a:t>Показать хозяйственное значение растений этого семейства.</a:t>
            </a:r>
          </a:p>
          <a:p>
            <a:pPr marL="0" indent="0" algn="ctr">
              <a:buNone/>
            </a:pPr>
            <a:endParaRPr lang="ru-RU" i="1" dirty="0"/>
          </a:p>
        </p:txBody>
      </p:sp>
      <p:pic>
        <p:nvPicPr>
          <p:cNvPr id="5" name="Picture 3" descr="блестящие картинки - травка и цветочки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429001"/>
            <a:ext cx="27527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762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effectLst/>
              </a:rPr>
              <a:t>Домашнее задание</a:t>
            </a:r>
            <a:endParaRPr lang="ru-RU" b="1" i="1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Учебник § 47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РТ №169, 170</a:t>
            </a:r>
            <a:endParaRPr lang="ru-RU" dirty="0"/>
          </a:p>
        </p:txBody>
      </p:sp>
      <p:pic>
        <p:nvPicPr>
          <p:cNvPr id="6" name="Picture 3" descr="s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36912"/>
            <a:ext cx="3699470" cy="3786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7518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3008313" cy="3240360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Давайте повторим: </a:t>
            </a:r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выберите правильные утверждения</a:t>
            </a:r>
            <a:endParaRPr lang="ru-RU" sz="2800" i="1" dirty="0"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273050"/>
            <a:ext cx="5554960" cy="6252294"/>
          </a:xfrm>
        </p:spPr>
        <p:txBody>
          <a:bodyPr>
            <a:no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ru-RU" sz="3000" i="1" dirty="0" smtClean="0"/>
              <a:t>Систематика - это наука о многообразии организмов, объединении их в группы на основе родственных признаков</a:t>
            </a:r>
            <a:r>
              <a:rPr lang="ru-RU" sz="3000" dirty="0" smtClean="0"/>
              <a:t>.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sz="3000" dirty="0" smtClean="0">
                <a:solidFill>
                  <a:srgbClr val="C00000"/>
                </a:solidFill>
              </a:rPr>
              <a:t>Самая крупная систематическая единица – это отдел.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sz="3000" i="1" dirty="0" smtClean="0"/>
              <a:t>Главный признак покрытосеменных – наличие плодов с семенами.</a:t>
            </a:r>
            <a:endParaRPr lang="ru-RU" sz="3000" i="1" dirty="0"/>
          </a:p>
        </p:txBody>
      </p:sp>
      <p:pic>
        <p:nvPicPr>
          <p:cNvPr id="5" name="Picture 3" descr="j025450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33056"/>
            <a:ext cx="266429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05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696" y="-99392"/>
            <a:ext cx="2802161" cy="3096344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Давайте </a:t>
            </a:r>
            <a:r>
              <a:rPr lang="ru-RU" sz="3200" i="1" dirty="0">
                <a:solidFill>
                  <a:schemeClr val="accent3">
                    <a:lumMod val="50000"/>
                  </a:schemeClr>
                </a:solidFill>
                <a:effectLst/>
              </a:rPr>
              <a:t>повторим</a:t>
            </a:r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: </a:t>
            </a:r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выберите </a:t>
            </a:r>
            <a:r>
              <a:rPr lang="ru-RU" sz="2800" i="1" dirty="0">
                <a:solidFill>
                  <a:schemeClr val="accent3">
                    <a:lumMod val="50000"/>
                  </a:schemeClr>
                </a:solidFill>
                <a:effectLst/>
              </a:rPr>
              <a:t>правильные утверждения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0" y="273050"/>
            <a:ext cx="5194920" cy="668434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000" i="1" dirty="0" smtClean="0"/>
              <a:t>4. </a:t>
            </a:r>
            <a:r>
              <a:rPr lang="ru-RU" sz="3000" dirty="0" smtClean="0">
                <a:solidFill>
                  <a:srgbClr val="C00000"/>
                </a:solidFill>
              </a:rPr>
              <a:t>Сообщество – это одна из систематических единиц</a:t>
            </a:r>
            <a:r>
              <a:rPr lang="ru-RU" sz="3000" dirty="0" smtClean="0"/>
              <a:t>.</a:t>
            </a:r>
          </a:p>
          <a:p>
            <a:pPr marL="0" indent="0" algn="ctr">
              <a:buNone/>
            </a:pPr>
            <a:endParaRPr lang="ru-RU" sz="3000" dirty="0" smtClean="0"/>
          </a:p>
          <a:p>
            <a:pPr marL="0" indent="0" algn="ctr">
              <a:buNone/>
            </a:pPr>
            <a:r>
              <a:rPr lang="ru-RU" sz="3000" i="1" dirty="0" smtClean="0"/>
              <a:t>5. Признаками класса двудольных являются стержневая корневая система, зародыш с 2мя семядолями, сетчатое жилкование листьев.</a:t>
            </a:r>
          </a:p>
          <a:p>
            <a:pPr marL="0" indent="0" algn="ctr">
              <a:buNone/>
            </a:pPr>
            <a:endParaRPr lang="ru-RU" sz="3000" i="1" dirty="0" smtClean="0"/>
          </a:p>
          <a:p>
            <a:pPr marL="0" indent="0" algn="ctr">
              <a:buNone/>
            </a:pPr>
            <a:r>
              <a:rPr lang="ru-RU" sz="3000" i="1" dirty="0" smtClean="0"/>
              <a:t>6</a:t>
            </a:r>
            <a:r>
              <a:rPr lang="ru-RU" sz="3000" dirty="0" smtClean="0">
                <a:solidFill>
                  <a:srgbClr val="C00000"/>
                </a:solidFill>
              </a:rPr>
              <a:t>. Систематическая категория, которая объединяет виды – это род.</a:t>
            </a:r>
            <a:endParaRPr lang="ru-RU" sz="3000" dirty="0">
              <a:solidFill>
                <a:srgbClr val="C00000"/>
              </a:solidFill>
            </a:endParaRPr>
          </a:p>
        </p:txBody>
      </p:sp>
      <p:pic>
        <p:nvPicPr>
          <p:cNvPr id="5" name="Picture 3" descr="j025450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96" y="3692076"/>
            <a:ext cx="266429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50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3008313" cy="3312368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Давайте </a:t>
            </a:r>
            <a:r>
              <a:rPr lang="ru-RU" sz="3200" i="1" dirty="0">
                <a:solidFill>
                  <a:schemeClr val="accent3">
                    <a:lumMod val="50000"/>
                  </a:schemeClr>
                </a:solidFill>
                <a:effectLst/>
              </a:rPr>
              <a:t>повторим</a:t>
            </a:r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: </a:t>
            </a:r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выберите </a:t>
            </a:r>
            <a:r>
              <a:rPr lang="ru-RU" sz="2800" i="1" dirty="0">
                <a:solidFill>
                  <a:schemeClr val="accent3">
                    <a:lumMod val="50000"/>
                  </a:schemeClr>
                </a:solidFill>
                <a:effectLst/>
              </a:rPr>
              <a:t>правильные утверждения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0" y="273050"/>
            <a:ext cx="5194920" cy="668434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000" dirty="0" smtClean="0"/>
              <a:t>7. К высшим относятся растения, не имеющие органов.</a:t>
            </a:r>
          </a:p>
          <a:p>
            <a:pPr marL="0" indent="0" algn="ctr">
              <a:buNone/>
            </a:pPr>
            <a:r>
              <a:rPr lang="ru-RU" sz="3000" i="1" dirty="0" smtClean="0">
                <a:solidFill>
                  <a:srgbClr val="C00000"/>
                </a:solidFill>
              </a:rPr>
              <a:t>8. К классу однодольных относятся растения, у которых одна семядоля и мочковатая корневая система.</a:t>
            </a:r>
          </a:p>
          <a:p>
            <a:pPr marL="0" indent="0" algn="ctr">
              <a:buNone/>
            </a:pPr>
            <a:r>
              <a:rPr lang="ru-RU" sz="2400" i="1" dirty="0" smtClean="0">
                <a:solidFill>
                  <a:srgbClr val="C00000"/>
                </a:solidFill>
              </a:rPr>
              <a:t>9. </a:t>
            </a:r>
            <a:r>
              <a:rPr lang="ru-RU" sz="2400" i="1" dirty="0">
                <a:solidFill>
                  <a:srgbClr val="C00000"/>
                </a:solidFill>
              </a:rPr>
              <a:t>Вид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– это группа </a:t>
            </a:r>
            <a:r>
              <a:rPr lang="ru-RU" sz="2400" dirty="0" smtClean="0"/>
              <a:t>особей, </a:t>
            </a:r>
            <a:r>
              <a:rPr lang="ru-RU" sz="2400" dirty="0" smtClean="0">
                <a:ea typeface="宋体" charset="-122"/>
              </a:rPr>
              <a:t>сходных </a:t>
            </a:r>
            <a:r>
              <a:rPr lang="ru-RU" sz="2400" dirty="0">
                <a:ea typeface="宋体" charset="-122"/>
              </a:rPr>
              <a:t>по строению и </a:t>
            </a:r>
            <a:r>
              <a:rPr lang="ru-RU" sz="2400" dirty="0" smtClean="0">
                <a:ea typeface="宋体" charset="-122"/>
              </a:rPr>
              <a:t>жизнедеятельности, свободно </a:t>
            </a:r>
            <a:r>
              <a:rPr lang="ru-RU" sz="2400" dirty="0">
                <a:ea typeface="宋体" charset="-122"/>
              </a:rPr>
              <a:t>скрещивающихся между собой и дающих плодовитое </a:t>
            </a:r>
            <a:r>
              <a:rPr lang="ru-RU" sz="2400" dirty="0" smtClean="0">
                <a:ea typeface="宋体" charset="-122"/>
              </a:rPr>
              <a:t>потомство, занимающих </a:t>
            </a:r>
            <a:r>
              <a:rPr lang="ru-RU" sz="2400" dirty="0">
                <a:ea typeface="宋体" charset="-122"/>
              </a:rPr>
              <a:t>определённую </a:t>
            </a:r>
            <a:r>
              <a:rPr lang="ru-RU" sz="2400" dirty="0" smtClean="0">
                <a:ea typeface="宋体" charset="-122"/>
              </a:rPr>
              <a:t>территорию.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5" name="Picture 3" descr="j025450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33056"/>
            <a:ext cx="266429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26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</a:rPr>
              <a:t>Проверка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/>
              <a:t>1, 3, 5, 6, 8, 9</a:t>
            </a:r>
            <a:endParaRPr lang="ru-RU" sz="4000" b="1" dirty="0"/>
          </a:p>
        </p:txBody>
      </p:sp>
      <p:pic>
        <p:nvPicPr>
          <p:cNvPr id="5" name="Picture 10" descr="flower03"/>
          <p:cNvPicPr>
            <a:picLocks noGrp="1" noChangeAspect="1" noChangeArrowheads="1" noCro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083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i="1" dirty="0"/>
              <a:t>Особенности растений </a:t>
            </a:r>
            <a:r>
              <a:rPr lang="ru-RU" sz="3600" i="1" dirty="0" smtClean="0"/>
              <a:t>семейства Крестоцветные</a:t>
            </a:r>
            <a:endParaRPr lang="ru-RU" sz="3600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997152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/>
              <a:t>Включает 3200 </a:t>
            </a:r>
            <a:r>
              <a:rPr lang="ru-RU" dirty="0" smtClean="0"/>
              <a:t>видов, объединённые в 350 родов</a:t>
            </a:r>
          </a:p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Однолетние, двулетние </a:t>
            </a:r>
            <a:r>
              <a:rPr lang="ru-RU" dirty="0">
                <a:solidFill>
                  <a:srgbClr val="C00000"/>
                </a:solidFill>
              </a:rPr>
              <a:t>и </a:t>
            </a:r>
            <a:r>
              <a:rPr lang="ru-RU" dirty="0" smtClean="0">
                <a:solidFill>
                  <a:srgbClr val="C00000"/>
                </a:solidFill>
              </a:rPr>
              <a:t>многолетние травянистые   растения</a:t>
            </a:r>
          </a:p>
          <a:p>
            <a:pPr algn="ctr"/>
            <a:r>
              <a:rPr lang="ru-RU" dirty="0" smtClean="0"/>
              <a:t>Распространены в умеренных широтах, очень неприхотливы</a:t>
            </a:r>
          </a:p>
          <a:p>
            <a:pPr algn="ctr"/>
            <a:r>
              <a:rPr lang="ru-RU" dirty="0" smtClean="0"/>
              <a:t>Опыляются насекомыми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Цветки правильные</a:t>
            </a:r>
          </a:p>
          <a:p>
            <a:pPr marL="0" indent="0" algn="ctr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ru-RU" dirty="0"/>
              <a:t>Соцветие – кисть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Листья </a:t>
            </a:r>
            <a:r>
              <a:rPr lang="ru-RU" dirty="0">
                <a:solidFill>
                  <a:srgbClr val="C00000"/>
                </a:solidFill>
              </a:rPr>
              <a:t>простые, цельные или рассечённые</a:t>
            </a:r>
          </a:p>
          <a:p>
            <a:pPr algn="ctr"/>
            <a:r>
              <a:rPr lang="ru-RU" dirty="0"/>
              <a:t>У некоторых растений образуется корнеплод</a:t>
            </a:r>
            <a:endParaRPr lang="en-US" dirty="0"/>
          </a:p>
          <a:p>
            <a:pPr algn="ctr"/>
            <a:r>
              <a:rPr lang="ru-RU" dirty="0">
                <a:solidFill>
                  <a:srgbClr val="C00000"/>
                </a:solidFill>
              </a:rPr>
              <a:t>Плоды: стручок, </a:t>
            </a:r>
            <a:r>
              <a:rPr lang="ru-RU" dirty="0" err="1">
                <a:solidFill>
                  <a:srgbClr val="C00000"/>
                </a:solidFill>
              </a:rPr>
              <a:t>стручочек</a:t>
            </a:r>
            <a:endParaRPr lang="ru-RU" dirty="0">
              <a:solidFill>
                <a:srgbClr val="C00000"/>
              </a:solidFill>
            </a:endParaRPr>
          </a:p>
          <a:p>
            <a:pPr algn="ctr"/>
            <a:r>
              <a:rPr lang="ru-RU" dirty="0"/>
              <a:t> Плод сухой, вскрывающийся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930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-1188640" y="274638"/>
            <a:ext cx="11809312" cy="778098"/>
          </a:xfrm>
        </p:spPr>
        <p:txBody>
          <a:bodyPr>
            <a:normAutofit/>
          </a:bodyPr>
          <a:lstStyle/>
          <a:p>
            <a:r>
              <a:rPr lang="ru-RU" sz="4000" i="1" dirty="0">
                <a:solidFill>
                  <a:schemeClr val="tx1"/>
                </a:solidFill>
              </a:rPr>
              <a:t>Строение </a:t>
            </a:r>
            <a:r>
              <a:rPr lang="ru-RU" sz="4000" i="1" dirty="0" smtClean="0">
                <a:solidFill>
                  <a:schemeClr val="tx1"/>
                </a:solidFill>
              </a:rPr>
              <a:t>цветка</a:t>
            </a:r>
            <a:r>
              <a:rPr lang="ru-RU" sz="4000" i="1" dirty="0" smtClean="0"/>
              <a:t> Кресто</a:t>
            </a:r>
            <a:r>
              <a:rPr lang="ru-RU" sz="4000" i="1" dirty="0" smtClean="0">
                <a:solidFill>
                  <a:schemeClr val="tx1"/>
                </a:solidFill>
              </a:rPr>
              <a:t>цветных</a:t>
            </a:r>
            <a:endParaRPr lang="ru-RU" sz="4000" i="1" dirty="0">
              <a:solidFill>
                <a:schemeClr val="tx1"/>
              </a:solidFill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79512" y="1196752"/>
            <a:ext cx="2736304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6600"/>
                </a:solidFill>
              </a:rPr>
              <a:t>Чашечка</a:t>
            </a:r>
          </a:p>
          <a:p>
            <a:pPr algn="ctr"/>
            <a:r>
              <a:rPr lang="ru-RU" sz="2800" dirty="0"/>
              <a:t> </a:t>
            </a:r>
            <a:r>
              <a:rPr lang="ru-RU" sz="2800" dirty="0" smtClean="0"/>
              <a:t>4 чашелистика</a:t>
            </a:r>
          </a:p>
          <a:p>
            <a:pPr algn="ctr"/>
            <a:endParaRPr lang="ru-RU" sz="2800" dirty="0"/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Венчик</a:t>
            </a:r>
          </a:p>
          <a:p>
            <a:pPr algn="ctr"/>
            <a:r>
              <a:rPr lang="ru-RU" sz="2800" dirty="0"/>
              <a:t> </a:t>
            </a:r>
            <a:r>
              <a:rPr lang="ru-RU" sz="2800" dirty="0" smtClean="0"/>
              <a:t>4 лепестка</a:t>
            </a:r>
          </a:p>
          <a:p>
            <a:pPr algn="ctr"/>
            <a:endParaRPr lang="ru-RU" sz="2800" dirty="0"/>
          </a:p>
          <a:p>
            <a:pPr algn="ctr"/>
            <a:r>
              <a:rPr lang="ru-RU" sz="2800" b="1" dirty="0">
                <a:solidFill>
                  <a:srgbClr val="996600"/>
                </a:solidFill>
              </a:rPr>
              <a:t>Тычинки</a:t>
            </a:r>
          </a:p>
          <a:p>
            <a:pPr algn="ctr"/>
            <a:r>
              <a:rPr lang="ru-RU" sz="2800" dirty="0"/>
              <a:t>  </a:t>
            </a:r>
            <a:r>
              <a:rPr lang="ru-RU" sz="2800" dirty="0" smtClean="0"/>
              <a:t>4 длинных, </a:t>
            </a:r>
          </a:p>
          <a:p>
            <a:pPr algn="ctr"/>
            <a:r>
              <a:rPr lang="ru-RU" sz="2800" dirty="0" smtClean="0"/>
              <a:t>2 коротких</a:t>
            </a:r>
          </a:p>
          <a:p>
            <a:pPr algn="ctr"/>
            <a:endParaRPr lang="ru-RU" sz="2800" dirty="0"/>
          </a:p>
          <a:p>
            <a:pPr algn="ctr"/>
            <a:r>
              <a:rPr lang="ru-RU" sz="2800" b="1" dirty="0">
                <a:solidFill>
                  <a:srgbClr val="006600"/>
                </a:solidFill>
              </a:rPr>
              <a:t>Пестик</a:t>
            </a:r>
          </a:p>
          <a:p>
            <a:pPr algn="ctr"/>
            <a:r>
              <a:rPr lang="ru-RU" sz="2800" dirty="0"/>
              <a:t>  </a:t>
            </a:r>
            <a:r>
              <a:rPr lang="ru-RU" sz="2800" dirty="0" smtClean="0"/>
              <a:t>один</a:t>
            </a:r>
            <a:endParaRPr lang="ru-RU" sz="2800" dirty="0"/>
          </a:p>
        </p:txBody>
      </p:sp>
      <p:sp>
        <p:nvSpPr>
          <p:cNvPr id="10245" name="AutoShape 5"/>
          <p:cNvSpPr>
            <a:spLocks noChangeAspect="1" noChangeArrowheads="1" noTextEdit="1"/>
          </p:cNvSpPr>
          <p:nvPr/>
        </p:nvSpPr>
        <p:spPr bwMode="auto">
          <a:xfrm>
            <a:off x="5219700" y="5292725"/>
            <a:ext cx="29146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0246" name="Group 6"/>
          <p:cNvGrpSpPr>
            <a:grpSpLocks/>
          </p:cNvGrpSpPr>
          <p:nvPr/>
        </p:nvGrpSpPr>
        <p:grpSpPr bwMode="auto">
          <a:xfrm>
            <a:off x="7235832" y="5354638"/>
            <a:ext cx="561976" cy="749300"/>
            <a:chOff x="4714" y="3373"/>
            <a:chExt cx="354" cy="472"/>
          </a:xfrm>
        </p:grpSpPr>
        <p:sp>
          <p:nvSpPr>
            <p:cNvPr id="10247" name="Rectangle 7"/>
            <p:cNvSpPr>
              <a:spLocks noChangeArrowheads="1"/>
            </p:cNvSpPr>
            <p:nvPr/>
          </p:nvSpPr>
          <p:spPr bwMode="auto">
            <a:xfrm>
              <a:off x="4963" y="3593"/>
              <a:ext cx="10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2600" dirty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48" name="Rectangle 8"/>
            <p:cNvSpPr>
              <a:spLocks noChangeArrowheads="1"/>
            </p:cNvSpPr>
            <p:nvPr/>
          </p:nvSpPr>
          <p:spPr bwMode="auto">
            <a:xfrm>
              <a:off x="4714" y="3373"/>
              <a:ext cx="263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4500" i="1" dirty="0" smtClean="0">
                  <a:latin typeface="Times New Roman" pitchFamily="18" charset="0"/>
                </a:rPr>
                <a:t>П</a:t>
              </a:r>
              <a:endParaRPr lang="ru-RU" dirty="0"/>
            </a:p>
          </p:txBody>
        </p:sp>
      </p:grpSp>
      <p:grpSp>
        <p:nvGrpSpPr>
          <p:cNvPr id="10249" name="Group 9"/>
          <p:cNvGrpSpPr>
            <a:grpSpLocks/>
          </p:cNvGrpSpPr>
          <p:nvPr/>
        </p:nvGrpSpPr>
        <p:grpSpPr bwMode="auto">
          <a:xfrm>
            <a:off x="6518282" y="5354638"/>
            <a:ext cx="882651" cy="749300"/>
            <a:chOff x="4106" y="3373"/>
            <a:chExt cx="556" cy="472"/>
          </a:xfrm>
        </p:grpSpPr>
        <p:sp>
          <p:nvSpPr>
            <p:cNvPr id="10250" name="Rectangle 10"/>
            <p:cNvSpPr>
              <a:spLocks noChangeArrowheads="1"/>
            </p:cNvSpPr>
            <p:nvPr/>
          </p:nvSpPr>
          <p:spPr bwMode="auto">
            <a:xfrm>
              <a:off x="4237" y="3593"/>
              <a:ext cx="42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ru-RU" sz="2600" dirty="0" smtClean="0">
                  <a:latin typeface="Times New Roman" pitchFamily="18" charset="0"/>
                  <a:cs typeface="Times New Roman" pitchFamily="18" charset="0"/>
                </a:rPr>
                <a:t>4+2</a:t>
              </a:r>
              <a:endParaRPr lang="ru-RU" sz="2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51" name="Rectangle 11"/>
            <p:cNvSpPr>
              <a:spLocks noChangeArrowheads="1"/>
            </p:cNvSpPr>
            <p:nvPr/>
          </p:nvSpPr>
          <p:spPr bwMode="auto">
            <a:xfrm>
              <a:off x="4106" y="3373"/>
              <a:ext cx="200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4500" i="1" dirty="0">
                  <a:latin typeface="Times New Roman" pitchFamily="18" charset="0"/>
                </a:rPr>
                <a:t>Т</a:t>
              </a:r>
              <a:endParaRPr lang="ru-RU" dirty="0"/>
            </a:p>
          </p:txBody>
        </p:sp>
      </p:grpSp>
      <p:grpSp>
        <p:nvGrpSpPr>
          <p:cNvPr id="10252" name="Group 12"/>
          <p:cNvGrpSpPr>
            <a:grpSpLocks/>
          </p:cNvGrpSpPr>
          <p:nvPr/>
        </p:nvGrpSpPr>
        <p:grpSpPr bwMode="auto">
          <a:xfrm>
            <a:off x="5929318" y="5354638"/>
            <a:ext cx="598488" cy="749300"/>
            <a:chOff x="3735" y="3373"/>
            <a:chExt cx="377" cy="472"/>
          </a:xfrm>
        </p:grpSpPr>
        <p:sp>
          <p:nvSpPr>
            <p:cNvPr id="10253" name="Rectangle 13"/>
            <p:cNvSpPr>
              <a:spLocks noChangeArrowheads="1"/>
            </p:cNvSpPr>
            <p:nvPr/>
          </p:nvSpPr>
          <p:spPr bwMode="auto">
            <a:xfrm>
              <a:off x="4007" y="3593"/>
              <a:ext cx="10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2600" dirty="0" smtClean="0">
                  <a:latin typeface="Times New Roman" pitchFamily="18" charset="0"/>
                </a:rPr>
                <a:t>4</a:t>
              </a:r>
              <a:endParaRPr lang="ru-RU" dirty="0"/>
            </a:p>
          </p:txBody>
        </p:sp>
        <p:sp>
          <p:nvSpPr>
            <p:cNvPr id="10254" name="Rectangle 14"/>
            <p:cNvSpPr>
              <a:spLocks noChangeArrowheads="1"/>
            </p:cNvSpPr>
            <p:nvPr/>
          </p:nvSpPr>
          <p:spPr bwMode="auto">
            <a:xfrm>
              <a:off x="3735" y="3373"/>
              <a:ext cx="24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4500" i="1">
                  <a:latin typeface="Times New Roman" pitchFamily="18" charset="0"/>
                </a:rPr>
                <a:t>Л</a:t>
              </a:r>
              <a:endParaRPr lang="ru-RU"/>
            </a:p>
          </p:txBody>
        </p:sp>
      </p:grpSp>
      <p:grpSp>
        <p:nvGrpSpPr>
          <p:cNvPr id="10255" name="Group 15"/>
          <p:cNvGrpSpPr>
            <a:grpSpLocks/>
          </p:cNvGrpSpPr>
          <p:nvPr/>
        </p:nvGrpSpPr>
        <p:grpSpPr bwMode="auto">
          <a:xfrm>
            <a:off x="5251455" y="5354638"/>
            <a:ext cx="625476" cy="749300"/>
            <a:chOff x="3308" y="3373"/>
            <a:chExt cx="394" cy="472"/>
          </a:xfrm>
        </p:grpSpPr>
        <p:sp>
          <p:nvSpPr>
            <p:cNvPr id="10256" name="Rectangle 16"/>
            <p:cNvSpPr>
              <a:spLocks noChangeArrowheads="1"/>
            </p:cNvSpPr>
            <p:nvPr/>
          </p:nvSpPr>
          <p:spPr bwMode="auto">
            <a:xfrm>
              <a:off x="3597" y="3593"/>
              <a:ext cx="10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2600" dirty="0" smtClean="0">
                  <a:latin typeface="Times New Roman" pitchFamily="18" charset="0"/>
                </a:rPr>
                <a:t>4</a:t>
              </a:r>
              <a:endParaRPr lang="ru-RU" dirty="0"/>
            </a:p>
          </p:txBody>
        </p:sp>
        <p:sp>
          <p:nvSpPr>
            <p:cNvPr id="10257" name="Rectangle 17"/>
            <p:cNvSpPr>
              <a:spLocks noChangeArrowheads="1"/>
            </p:cNvSpPr>
            <p:nvPr/>
          </p:nvSpPr>
          <p:spPr bwMode="auto">
            <a:xfrm>
              <a:off x="3308" y="3373"/>
              <a:ext cx="341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4500" i="1" dirty="0" smtClean="0">
                  <a:latin typeface="Times New Roman" pitchFamily="18" charset="0"/>
                </a:rPr>
                <a:t> Ч</a:t>
              </a:r>
              <a:endParaRPr lang="ru-RU" dirty="0"/>
            </a:p>
          </p:txBody>
        </p:sp>
      </p:grpSp>
      <p:pic>
        <p:nvPicPr>
          <p:cNvPr id="10260" name="Picture 20" descr="пест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0" y="4506912"/>
            <a:ext cx="65722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Картинка 4 из 3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562781"/>
            <a:ext cx="2390775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6" name="Picture 6" descr="msotw9_temp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6">
            <a:lum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7369" y="1410146"/>
            <a:ext cx="3336925" cy="3724275"/>
          </a:xfrm>
          <a:noFill/>
        </p:spPr>
      </p:pic>
    </p:spTree>
    <p:extLst>
      <p:ext uri="{BB962C8B-B14F-4D97-AF65-F5344CB8AC3E}">
        <p14:creationId xmlns:p14="http://schemas.microsoft.com/office/powerpoint/2010/main" val="16576967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3008313" cy="1440160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effectLst/>
              </a:rPr>
              <a:t>Редька дикая</a:t>
            </a:r>
            <a:endParaRPr lang="ru-RU" sz="3200" i="1" dirty="0">
              <a:effectLst/>
            </a:endParaRPr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124744"/>
            <a:ext cx="3011434" cy="2664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211960" y="668244"/>
            <a:ext cx="4680520" cy="5090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ru-RU" sz="2800" kern="0" dirty="0">
                <a:solidFill>
                  <a:srgbClr val="000000"/>
                </a:solidFill>
                <a:latin typeface="Arial"/>
                <a:cs typeface="Arial"/>
              </a:rPr>
              <a:t>Стебель прямостоячий, покрыт в нижней части жесткими волосками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ru-RU" sz="2800" kern="0" dirty="0">
                <a:solidFill>
                  <a:srgbClr val="000000"/>
                </a:solidFill>
                <a:latin typeface="Arial"/>
                <a:cs typeface="Arial"/>
              </a:rPr>
              <a:t>Листья лировидной формы расположены поочередно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ru-RU" sz="2800" kern="0" dirty="0">
                <a:solidFill>
                  <a:srgbClr val="000000"/>
                </a:solidFill>
                <a:latin typeface="Arial"/>
                <a:cs typeface="Arial"/>
              </a:rPr>
              <a:t>Цветки желтые, собраны в соцветие кисть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ru-RU" sz="2800" kern="0" dirty="0">
                <a:solidFill>
                  <a:srgbClr val="000000"/>
                </a:solidFill>
                <a:latin typeface="Arial"/>
                <a:cs typeface="Arial"/>
              </a:rPr>
              <a:t>Плоды – стручки с поперечными перетяжками</a:t>
            </a:r>
            <a:endParaRPr lang="en-US" sz="2800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9" name="Picture 4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88" y="4293096"/>
            <a:ext cx="3600400" cy="225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46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647</Words>
  <Application>Microsoft Office PowerPoint</Application>
  <PresentationFormat>Экран (4:3)</PresentationFormat>
  <Paragraphs>88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Урок 56. Класс двудольные. Семейство Крестоцветные</vt:lpstr>
      <vt:lpstr>Цели урока</vt:lpstr>
      <vt:lpstr>Давайте повторим: выберите правильные утверждения</vt:lpstr>
      <vt:lpstr>Давайте повторим: выберите правильные утверждения</vt:lpstr>
      <vt:lpstr>Давайте повторим: выберите правильные утверждения</vt:lpstr>
      <vt:lpstr>Проверка</vt:lpstr>
      <vt:lpstr>Особенности растений семейства Крестоцветные</vt:lpstr>
      <vt:lpstr>Строение цветка Крестоцветных</vt:lpstr>
      <vt:lpstr>Редька дикая</vt:lpstr>
      <vt:lpstr>Пастушья сумка или сумочник пастуший</vt:lpstr>
      <vt:lpstr>Ярутка полевая</vt:lpstr>
      <vt:lpstr>Гулявник лекарственный</vt:lpstr>
      <vt:lpstr>Культурные растения семейства</vt:lpstr>
      <vt:lpstr>Кольраби</vt:lpstr>
      <vt:lpstr>Брюссельская капуста </vt:lpstr>
      <vt:lpstr>Цветная капуста </vt:lpstr>
      <vt:lpstr>Редис</vt:lpstr>
      <vt:lpstr>Огородный хрен</vt:lpstr>
      <vt:lpstr> Какие растения «лишние»?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Елена Станиславовна</cp:lastModifiedBy>
  <cp:revision>17</cp:revision>
  <dcterms:modified xsi:type="dcterms:W3CDTF">2014-03-24T16:59:29Z</dcterms:modified>
</cp:coreProperties>
</file>