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9" r:id="rId7"/>
    <p:sldId id="258" r:id="rId8"/>
    <p:sldId id="257" r:id="rId9"/>
    <p:sldId id="287" r:id="rId10"/>
    <p:sldId id="260" r:id="rId11"/>
    <p:sldId id="263" r:id="rId12"/>
    <p:sldId id="262" r:id="rId13"/>
    <p:sldId id="261" r:id="rId14"/>
    <p:sldId id="269" r:id="rId15"/>
    <p:sldId id="268" r:id="rId16"/>
    <p:sldId id="267" r:id="rId17"/>
    <p:sldId id="266" r:id="rId18"/>
    <p:sldId id="265" r:id="rId19"/>
    <p:sldId id="275" r:id="rId20"/>
    <p:sldId id="274" r:id="rId21"/>
    <p:sldId id="273" r:id="rId22"/>
    <p:sldId id="272" r:id="rId23"/>
    <p:sldId id="271" r:id="rId24"/>
    <p:sldId id="270" r:id="rId25"/>
    <p:sldId id="276" r:id="rId26"/>
    <p:sldId id="282" r:id="rId27"/>
    <p:sldId id="288" r:id="rId28"/>
    <p:sldId id="289" r:id="rId29"/>
    <p:sldId id="290" r:id="rId30"/>
    <p:sldId id="291" r:id="rId31"/>
    <p:sldId id="292" r:id="rId32"/>
    <p:sldId id="281" r:id="rId33"/>
    <p:sldId id="280" r:id="rId34"/>
    <p:sldId id="302" r:id="rId35"/>
    <p:sldId id="279" r:id="rId36"/>
    <p:sldId id="278" r:id="rId37"/>
    <p:sldId id="286" r:id="rId38"/>
    <p:sldId id="285" r:id="rId39"/>
    <p:sldId id="284" r:id="rId40"/>
    <p:sldId id="297" r:id="rId41"/>
    <p:sldId id="295" r:id="rId42"/>
    <p:sldId id="296" r:id="rId43"/>
    <p:sldId id="277" r:id="rId44"/>
    <p:sldId id="298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8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7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2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2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23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1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7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05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30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0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6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56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38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9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7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9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90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82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83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64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76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63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83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60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64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4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22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15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9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79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7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6B7F-F900-4E41-BE3C-43DDB6538109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D5D7-D9DD-41DF-A22F-7B0B8662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9B2F-7C0E-41CC-AD1F-5707D7A75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5093-981E-4AC6-BB0D-EBFFAAA8FB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8974AE-78EC-4100-800D-DE3C4EF6D04D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16.09.2013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823EF-C5F5-413E-80D5-81B73C558732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76B7F-F900-4E41-BE3C-43DDB6538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D5D7-D9DD-41DF-A22F-7B0B866272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8000" cy="680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5508104" cy="41488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Гений, живший среди нас»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            </a:t>
            </a:r>
            <a:r>
              <a:rPr lang="ru-RU" sz="1200" b="1" i="1" dirty="0" smtClean="0"/>
              <a:t>Выполнили учащиеся 10 Б класса</a:t>
            </a:r>
            <a:br>
              <a:rPr lang="ru-RU" sz="1200" b="1" i="1" dirty="0" smtClean="0"/>
            </a:br>
            <a:r>
              <a:rPr lang="ru-RU" sz="1200" b="1" i="1" dirty="0"/>
              <a:t> </a:t>
            </a:r>
            <a:r>
              <a:rPr lang="ru-RU" sz="1200" b="1" i="1" dirty="0" smtClean="0"/>
              <a:t>                                МБОУ «СОШ№2» 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округа Муром Владимирской области: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</a:t>
            </a:r>
            <a:r>
              <a:rPr lang="ru-RU" sz="1200" b="1" i="1" dirty="0" err="1" smtClean="0"/>
              <a:t>Сидлеренок</a:t>
            </a:r>
            <a:r>
              <a:rPr lang="ru-RU" sz="1200" b="1" i="1" dirty="0" smtClean="0"/>
              <a:t> Леонид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Янина Екатерина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</a:t>
            </a:r>
            <a:r>
              <a:rPr lang="ru-RU" sz="1200" b="1" i="1" dirty="0" err="1" smtClean="0"/>
              <a:t>Пичужкина</a:t>
            </a:r>
            <a:r>
              <a:rPr lang="ru-RU" sz="1200" b="1" i="1" dirty="0" smtClean="0"/>
              <a:t> Вероника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Гаврилина Алина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</a:t>
            </a:r>
            <a:r>
              <a:rPr lang="ru-RU" sz="1200" b="1" i="1" dirty="0" err="1" smtClean="0"/>
              <a:t>Спирякова</a:t>
            </a:r>
            <a:r>
              <a:rPr lang="ru-RU" sz="1200" b="1" i="1" dirty="0" smtClean="0"/>
              <a:t> Ольга.</a:t>
            </a:r>
            <a:br>
              <a:rPr lang="ru-RU" sz="1200" b="1" i="1" dirty="0" smtClean="0"/>
            </a:br>
            <a:r>
              <a:rPr lang="ru-RU" sz="1200" b="1" i="1" dirty="0"/>
              <a:t/>
            </a:r>
            <a:br>
              <a:rPr lang="ru-RU" sz="1200" b="1" i="1" dirty="0"/>
            </a:b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Учитель математики </a:t>
            </a:r>
            <a:r>
              <a:rPr lang="ru-RU" sz="1200" b="1" i="1" dirty="0" err="1" smtClean="0"/>
              <a:t>Е.Г.Мясникова</a:t>
            </a:r>
            <a:endParaRPr lang="ru-RU" sz="1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7488832" cy="1656184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i="1" dirty="0">
                <a:solidFill>
                  <a:schemeClr val="tx1"/>
                </a:solidFill>
              </a:rPr>
              <a:t>Колмогоров</a:t>
            </a:r>
            <a:r>
              <a:rPr lang="ru-RU" sz="5400" i="1" dirty="0">
                <a:solidFill>
                  <a:schemeClr val="tx1"/>
                </a:solidFill>
              </a:rPr>
              <a:t> </a:t>
            </a:r>
            <a:endParaRPr lang="ru-RU" sz="5400" i="1" dirty="0" smtClean="0">
              <a:solidFill>
                <a:schemeClr val="tx1"/>
              </a:solidFill>
            </a:endParaRPr>
          </a:p>
          <a:p>
            <a:r>
              <a:rPr lang="ru-RU" sz="5400" b="1" i="1" dirty="0" smtClean="0">
                <a:solidFill>
                  <a:schemeClr val="tx1"/>
                </a:solidFill>
              </a:rPr>
              <a:t>Андрей</a:t>
            </a:r>
            <a:r>
              <a:rPr lang="ru-RU" sz="5400" i="1" dirty="0">
                <a:solidFill>
                  <a:schemeClr val="tx1"/>
                </a:solidFill>
              </a:rPr>
              <a:t> </a:t>
            </a:r>
            <a:r>
              <a:rPr lang="ru-RU" sz="5400" b="1" i="1" dirty="0">
                <a:solidFill>
                  <a:schemeClr val="tx1"/>
                </a:solidFill>
              </a:rPr>
              <a:t>Николаевич</a:t>
            </a:r>
            <a:endParaRPr lang="ru-RU" sz="54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54524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348880"/>
            <a:ext cx="2768960" cy="4148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7344816" cy="25202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1920 г. он поступил на физико-математический факультет МГУ и  одновременно на металлургический факультет Менделеевского химико-технического института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i="1" dirty="0">
                <a:solidFill>
                  <a:schemeClr val="tx1"/>
                </a:solidFill>
              </a:rPr>
              <a:t>Задумав заниматься серьезной наукой, я, конечно, стремился учиться у лучших математиков,</a:t>
            </a:r>
            <a:r>
              <a:rPr lang="ru-RU" dirty="0">
                <a:solidFill>
                  <a:schemeClr val="tx1"/>
                </a:solidFill>
              </a:rPr>
              <a:t> — вспоминал позднее ученый.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696744" cy="1944216"/>
          </a:xfrm>
        </p:spPr>
        <p:txBody>
          <a:bodyPr>
            <a:normAutofit fontScale="40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начальные месяцы Андрей сдал экзамены за курс. А как студент второго курса он получает право на «стипендию».</a:t>
            </a:r>
          </a:p>
          <a:p>
            <a:r>
              <a:rPr lang="ru-RU" sz="4200" b="1" dirty="0">
                <a:solidFill>
                  <a:srgbClr val="C00000"/>
                </a:solidFill>
              </a:rPr>
              <a:t> </a:t>
            </a:r>
            <a:r>
              <a:rPr lang="ru-RU" sz="4200" b="1" i="1" dirty="0">
                <a:solidFill>
                  <a:srgbClr val="C00000"/>
                </a:solidFill>
              </a:rPr>
              <a:t>"Сдав в первые же месяцы экзамены за первый курс, я получил право на 16 килограммов хлеба и 1 килограмм масла в месяц, что, по представлениям того времени, обозначало уже полное материальное благополучие"</a:t>
            </a:r>
            <a:r>
              <a:rPr lang="ru-RU" sz="4200" b="1" dirty="0">
                <a:solidFill>
                  <a:srgbClr val="C00000"/>
                </a:solidFill>
              </a:rPr>
              <a:t>.</a:t>
            </a:r>
          </a:p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-e25caa832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260463"/>
            <a:ext cx="6078066" cy="42014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32656"/>
            <a:ext cx="6696744" cy="32403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студенческую пору потребность в дополнительном заработке к стипендии привела девятнадцатилетнего юношу на работу в </a:t>
            </a:r>
            <a:r>
              <a:rPr lang="ru-RU" sz="2000" dirty="0" err="1">
                <a:solidFill>
                  <a:schemeClr val="tx1"/>
                </a:solidFill>
              </a:rPr>
              <a:t>Потылихинскую</a:t>
            </a:r>
            <a:r>
              <a:rPr lang="ru-RU" sz="2000" dirty="0">
                <a:solidFill>
                  <a:schemeClr val="tx1"/>
                </a:solidFill>
              </a:rPr>
              <a:t> опытно-показательную школу </a:t>
            </a:r>
            <a:r>
              <a:rPr lang="ru-RU" sz="2000" dirty="0" err="1">
                <a:solidFill>
                  <a:schemeClr val="tx1"/>
                </a:solidFill>
              </a:rPr>
              <a:t>Наркомпроса</a:t>
            </a:r>
            <a:r>
              <a:rPr lang="ru-RU" sz="2000" dirty="0">
                <a:solidFill>
                  <a:schemeClr val="tx1"/>
                </a:solidFill>
              </a:rPr>
              <a:t> СССР. Андрей преподавал в ней математику и физику.</a:t>
            </a:r>
          </a:p>
        </p:txBody>
      </p:sp>
      <p:pic>
        <p:nvPicPr>
          <p:cNvPr id="5" name="Рисунок 4" descr="c285136091682345850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16832"/>
            <a:ext cx="5809828" cy="43573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34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696744" cy="1800200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smtClean="0">
                <a:solidFill>
                  <a:schemeClr val="tx1"/>
                </a:solidFill>
              </a:rPr>
              <a:t>Имея </a:t>
            </a:r>
            <a:r>
              <a:rPr lang="ru-RU" sz="5100" dirty="0">
                <a:solidFill>
                  <a:schemeClr val="tx1"/>
                </a:solidFill>
              </a:rPr>
              <a:t>слабое здоровье, Андрей Николаевич стал закаляться, ходить на лыжах, научился хорошо плавать и в 1924 году организовал свой первый поход со школьниками в Крым. С тех пор летние походы стали важной составной частью его жизни.</a:t>
            </a:r>
          </a:p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928" y="1772816"/>
            <a:ext cx="6994520" cy="4903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7344816" cy="5760640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В первые </a:t>
            </a:r>
            <a:r>
              <a:rPr lang="ru-RU" sz="5400" dirty="0">
                <a:solidFill>
                  <a:schemeClr val="tx1"/>
                </a:solidFill>
              </a:rPr>
              <a:t>студенческие годы, кроме математики, Колмогоров занимался серьёзным образом в семинаре по древнерусской </a:t>
            </a:r>
            <a:r>
              <a:rPr lang="ru-RU" sz="5400" dirty="0" smtClean="0">
                <a:solidFill>
                  <a:schemeClr val="tx1"/>
                </a:solidFill>
              </a:rPr>
              <a:t>истории. Эти </a:t>
            </a:r>
            <a:r>
              <a:rPr lang="ru-RU" sz="5400" dirty="0">
                <a:solidFill>
                  <a:schemeClr val="tx1"/>
                </a:solidFill>
              </a:rPr>
              <a:t>работы сохранились в рукописи, относятся к истории Новгорода и посвящены анализу землепользования в Новгородской земле в XV веке.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3672408" cy="6192688"/>
          </a:xfrm>
        </p:spPr>
        <p:txBody>
          <a:bodyPr>
            <a:normAutofit fontScale="70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19-летнем возрасте Колмогоров получает  самый знаменитый результат - в области тригонометрических рядов - пример ряда Фурье-Лебега, расходящегося почти всюду.</a:t>
            </a:r>
          </a:p>
        </p:txBody>
      </p:sp>
      <p:pic>
        <p:nvPicPr>
          <p:cNvPr id="5" name="Рисунок 4" descr="2-a6756cef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80728"/>
            <a:ext cx="3512060" cy="47516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3888432" cy="6525344"/>
          </a:xfrm>
        </p:spPr>
        <p:txBody>
          <a:bodyPr>
            <a:normAutofit fontScale="55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С 1929 года началась тесная дружба Андрея Николаевича с Павлом Сергеевичем Александровым</a:t>
            </a:r>
            <a:r>
              <a:rPr lang="ru-RU" sz="5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5400" dirty="0" smtClean="0">
                <a:solidFill>
                  <a:schemeClr val="tx1"/>
                </a:solidFill>
              </a:rPr>
              <a:t>16 </a:t>
            </a:r>
            <a:r>
              <a:rPr lang="ru-RU" sz="5400" dirty="0">
                <a:solidFill>
                  <a:schemeClr val="tx1"/>
                </a:solidFill>
              </a:rPr>
              <a:t>июня 1929г. </a:t>
            </a:r>
            <a:r>
              <a:rPr lang="ru-RU" sz="5400" dirty="0" smtClean="0">
                <a:solidFill>
                  <a:schemeClr val="tx1"/>
                </a:solidFill>
              </a:rPr>
              <a:t>вместе </a:t>
            </a:r>
            <a:r>
              <a:rPr lang="ru-RU" sz="5400" dirty="0">
                <a:solidFill>
                  <a:schemeClr val="tx1"/>
                </a:solidFill>
              </a:rPr>
              <a:t>с П.С.Александровым и Николаем Дмитриевичем </a:t>
            </a:r>
            <a:r>
              <a:rPr lang="ru-RU" sz="5400" dirty="0" err="1">
                <a:solidFill>
                  <a:schemeClr val="tx1"/>
                </a:solidFill>
              </a:rPr>
              <a:t>Нюбергом</a:t>
            </a:r>
            <a:r>
              <a:rPr lang="ru-RU" sz="5400" dirty="0">
                <a:solidFill>
                  <a:schemeClr val="tx1"/>
                </a:solidFill>
              </a:rPr>
              <a:t> отправились вниз по Волге из Ярославля.</a:t>
            </a:r>
          </a:p>
        </p:txBody>
      </p:sp>
      <p:pic>
        <p:nvPicPr>
          <p:cNvPr id="5" name="Рисунок 4" descr="74094474_Pavel_Sergeevich_Aleksandrov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492896"/>
            <a:ext cx="3455798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6696744" cy="2088232"/>
          </a:xfrm>
        </p:spPr>
        <p:txBody>
          <a:bodyPr>
            <a:normAutofit fontScale="325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1931 году А. Н. Колмогоров стал профессором Московского университета, где он возглавлял в разное время три кафедры, создал несколько научных школ и основал школу-интернат при МГУ, многие годы руководил кафедрой теории вероятностей и лабораторией статистических методов. В 1933 году он назначается ректором Института математики и механики при МГУ.</a:t>
            </a:r>
          </a:p>
        </p:txBody>
      </p:sp>
      <p:pic>
        <p:nvPicPr>
          <p:cNvPr id="5" name="Рисунок 4" descr="005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805820"/>
            <a:ext cx="6840760" cy="48455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7704856" cy="19442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 1935 </a:t>
            </a:r>
            <a:r>
              <a:rPr lang="ru-RU" sz="4000" dirty="0" smtClean="0">
                <a:solidFill>
                  <a:schemeClr val="tx1"/>
                </a:solidFill>
              </a:rPr>
              <a:t>году А.Н. </a:t>
            </a:r>
            <a:r>
              <a:rPr lang="ru-RU" sz="4000" dirty="0">
                <a:solidFill>
                  <a:schemeClr val="tx1"/>
                </a:solidFill>
              </a:rPr>
              <a:t>Колмогорову была присвоена </a:t>
            </a:r>
            <a:r>
              <a:rPr lang="ru-RU" sz="4000" dirty="0">
                <a:solidFill>
                  <a:srgbClr val="FF0000"/>
                </a:solidFill>
              </a:rPr>
              <a:t>степень доктора физико-математических наук.</a:t>
            </a:r>
          </a:p>
        </p:txBody>
      </p:sp>
      <p:pic>
        <p:nvPicPr>
          <p:cNvPr id="5" name="Рисунок 4" descr="kolm_p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01264"/>
            <a:ext cx="6048672" cy="43852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696744" cy="194421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 1936 года Андрей Николаевич много сил отдает работе по созданию Большой и Малой Советских Энциклопедий. Он возглавляет математический отдел и сам пишет много статей для энциклопедий.</a:t>
            </a:r>
          </a:p>
        </p:txBody>
      </p:sp>
      <p:pic>
        <p:nvPicPr>
          <p:cNvPr id="6" name="Picture 2" descr="http://img02.slando.ru/images_slandoru/102520753_1_1000x700_bolshaya-sovetskaya-entsiklopediya-32-toma-polnoe-sobranie-1971-god-novosibir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683" y="2256046"/>
            <a:ext cx="5614203" cy="39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Ka6o7xGMW2_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789040"/>
            <a:ext cx="420777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3600400" cy="63367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"Андрей Николаевич принадлежал к числу тех несравненных гениев, которые украшают жизнь уже самим фактом своего существования. Одно лишь сознание того, что где-то на Земле бьется сердце человека, наделенного столь совершенным разумом и бескорыстной душой, окрыляло, дарило радость, давало силы жить, уберегало от дурных поступков и вдохновляло на благие дела".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В</a:t>
            </a:r>
            <a:r>
              <a:rPr lang="ru-RU" dirty="0">
                <a:solidFill>
                  <a:schemeClr val="tx1"/>
                </a:solidFill>
              </a:rPr>
              <a:t>. М. Тихомиров </a:t>
            </a:r>
          </a:p>
          <a:p>
            <a:endParaRPr lang="ru-RU" dirty="0"/>
          </a:p>
        </p:txBody>
      </p:sp>
      <p:pic>
        <p:nvPicPr>
          <p:cNvPr id="5" name="Рисунок 4" descr="Belogolovcev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98" y="980728"/>
            <a:ext cx="3707296" cy="49604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30000" cy="8572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704856" cy="230425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 1939 году в возрасте 35 лет Колмогорова избирают сразу </a:t>
            </a:r>
            <a:r>
              <a:rPr lang="ru-RU" sz="2400" dirty="0">
                <a:solidFill>
                  <a:srgbClr val="C00000"/>
                </a:solidFill>
              </a:rPr>
              <a:t>действительным </a:t>
            </a:r>
            <a:r>
              <a:rPr lang="ru-RU" sz="2400" dirty="0" smtClean="0">
                <a:solidFill>
                  <a:srgbClr val="C00000"/>
                </a:solidFill>
              </a:rPr>
              <a:t>членом Академии </a:t>
            </a:r>
            <a:r>
              <a:rPr lang="ru-RU" sz="2400" dirty="0">
                <a:solidFill>
                  <a:srgbClr val="C00000"/>
                </a:solidFill>
              </a:rPr>
              <a:t>наук СССР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rgbClr val="C00000"/>
                </a:solidFill>
              </a:rPr>
              <a:t>членом Президиума Академии </a:t>
            </a:r>
            <a:r>
              <a:rPr lang="ru-RU" sz="2400" dirty="0">
                <a:solidFill>
                  <a:schemeClr val="tx1"/>
                </a:solidFill>
              </a:rPr>
              <a:t>и, по предложению О. Ю. Шмидта (</a:t>
            </a:r>
            <a:r>
              <a:rPr lang="ru-RU" sz="2400" dirty="0" smtClean="0">
                <a:solidFill>
                  <a:schemeClr val="tx1"/>
                </a:solidFill>
              </a:rPr>
              <a:t>членом </a:t>
            </a:r>
            <a:r>
              <a:rPr lang="ru-RU" sz="2400" dirty="0">
                <a:solidFill>
                  <a:schemeClr val="tx1"/>
                </a:solidFill>
              </a:rPr>
              <a:t>коллегий наркоматов продовольствия, финансов, просвещения) </a:t>
            </a:r>
            <a:r>
              <a:rPr lang="ru-RU" sz="2400" dirty="0" smtClean="0">
                <a:solidFill>
                  <a:srgbClr val="C00000"/>
                </a:solidFill>
              </a:rPr>
              <a:t>академиком-секретарем </a:t>
            </a:r>
            <a:r>
              <a:rPr lang="ru-RU" sz="2400" dirty="0">
                <a:solidFill>
                  <a:srgbClr val="C00000"/>
                </a:solidFill>
              </a:rPr>
              <a:t>Отделения физико-математических наук АН СССР.</a:t>
            </a:r>
          </a:p>
        </p:txBody>
      </p:sp>
      <p:pic>
        <p:nvPicPr>
          <p:cNvPr id="5" name="Рисунок 4" descr="kolmo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558855"/>
            <a:ext cx="5688632" cy="39287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696744" cy="3240360"/>
          </a:xfrm>
        </p:spPr>
        <p:txBody>
          <a:bodyPr>
            <a:normAutofit fontScale="62500" lnSpcReduction="2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Незадолго </a:t>
            </a:r>
            <a:r>
              <a:rPr lang="ru-RU" sz="5400" dirty="0">
                <a:solidFill>
                  <a:schemeClr val="tx1"/>
                </a:solidFill>
              </a:rPr>
              <a:t>до начала Великой Отечественной войны Колмогорову и </a:t>
            </a:r>
            <a:r>
              <a:rPr lang="ru-RU" sz="5400" dirty="0" err="1">
                <a:solidFill>
                  <a:schemeClr val="tx1"/>
                </a:solidFill>
              </a:rPr>
              <a:t>Хинчину</a:t>
            </a:r>
            <a:r>
              <a:rPr lang="ru-RU" sz="5400" dirty="0">
                <a:solidFill>
                  <a:schemeClr val="tx1"/>
                </a:solidFill>
              </a:rPr>
              <a:t> за работы по теории вероятностей была присуждена Сталинская премия (1941).</a:t>
            </a:r>
          </a:p>
        </p:txBody>
      </p:sp>
      <p:pic>
        <p:nvPicPr>
          <p:cNvPr id="5" name="Рисунок 4" descr="kolmogorov-alexandrov-naid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73016"/>
            <a:ext cx="4778896" cy="30266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560840" cy="6048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22 июня 1941 года –начало Великой Отечественной войны с гитлеровской Германией.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23 </a:t>
            </a:r>
            <a:r>
              <a:rPr lang="ru-RU" sz="2800" dirty="0">
                <a:solidFill>
                  <a:schemeClr val="tx1"/>
                </a:solidFill>
              </a:rPr>
              <a:t>июня 1941 года состоялось расширенное </a:t>
            </a:r>
            <a:r>
              <a:rPr lang="ru-RU" sz="2800" dirty="0" smtClean="0">
                <a:solidFill>
                  <a:schemeClr val="tx1"/>
                </a:solidFill>
              </a:rPr>
              <a:t>заседание. </a:t>
            </a:r>
            <a:r>
              <a:rPr lang="ru-RU" sz="2800" dirty="0">
                <a:solidFill>
                  <a:schemeClr val="tx1"/>
                </a:solidFill>
              </a:rPr>
              <a:t>Теперь главное — военная </a:t>
            </a:r>
            <a:r>
              <a:rPr lang="ru-RU" sz="2800" dirty="0" smtClean="0">
                <a:solidFill>
                  <a:schemeClr val="tx1"/>
                </a:solidFill>
              </a:rPr>
              <a:t>тематика. А.Н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chemeClr val="tx1"/>
                </a:solidFill>
              </a:rPr>
              <a:t> Колмогоров</a:t>
            </a:r>
            <a:r>
              <a:rPr lang="ru-RU" sz="2800" dirty="0">
                <a:solidFill>
                  <a:schemeClr val="tx1"/>
                </a:solidFill>
              </a:rPr>
              <a:t>, используя свои исследования по теории </a:t>
            </a:r>
            <a:r>
              <a:rPr lang="ru-RU" sz="2800" dirty="0" smtClean="0">
                <a:solidFill>
                  <a:schemeClr val="tx1"/>
                </a:solidFill>
              </a:rPr>
              <a:t>вероятностей.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Андрей </a:t>
            </a:r>
            <a:r>
              <a:rPr lang="ru-RU" sz="2800" dirty="0">
                <a:solidFill>
                  <a:schemeClr val="tx1"/>
                </a:solidFill>
              </a:rPr>
              <a:t>Николаевич был награждён Вторым Орденом Ленина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и медаль "За доблестный труд в Великой Отечественной войне".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88432" cy="823164"/>
          </a:xfrm>
        </p:spPr>
        <p:txBody>
          <a:bodyPr/>
          <a:lstStyle/>
          <a:p>
            <a:r>
              <a:rPr lang="ru-RU" dirty="0" smtClean="0"/>
              <a:t>Военное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2376264" cy="5877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Одна </a:t>
            </a:r>
            <a:r>
              <a:rPr lang="ru-RU" dirty="0"/>
              <a:t>из проблем, занимавшая многих математиков в то время, была проблема исключительной важности: проверка качества больших количеств однородных изделий. Р</a:t>
            </a:r>
            <a:r>
              <a:rPr lang="ru-RU" dirty="0" smtClean="0"/>
              <a:t>езультаты </a:t>
            </a:r>
            <a:r>
              <a:rPr lang="ru-RU" dirty="0"/>
              <a:t>их работы принесли за годы войны стране миллиардную экономию. </a:t>
            </a:r>
            <a:r>
              <a:rPr lang="ru-RU" dirty="0" smtClean="0"/>
              <a:t>Среди </a:t>
            </a:r>
            <a:r>
              <a:rPr lang="ru-RU" dirty="0"/>
              <a:t>математиков, занимавшихся этим вопросом, был А.Н. Колмогоров и его ученик Б.В. Гнеденко.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do.gendocs.ru/pars_docs/tw_refs/146/145854/145854_html_m6840830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6264696" cy="422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.gendocs.ru/pars_docs/tw_refs/146/145854/145854_html_4225c89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3705631" cy="2447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07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909"/>
            <a:ext cx="4392488" cy="866621"/>
          </a:xfrm>
        </p:spPr>
        <p:txBody>
          <a:bodyPr/>
          <a:lstStyle/>
          <a:p>
            <a:r>
              <a:rPr lang="ru-RU" dirty="0" smtClean="0"/>
              <a:t>Военное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80728"/>
            <a:ext cx="2987823" cy="5877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Вставал и такой вопрос: как лучше провести караван торговых судов при на­личии вражеских подводных лодок?</a:t>
            </a:r>
            <a:br>
              <a:rPr lang="ru-RU" dirty="0"/>
            </a:br>
            <a:r>
              <a:rPr lang="ru-RU" dirty="0" smtClean="0"/>
              <a:t>Тут </a:t>
            </a:r>
            <a:r>
              <a:rPr lang="ru-RU" dirty="0"/>
              <a:t>математика пришла на помощь. Ее методами были оп­ределены размеры каравана судов и частота их отправления, при которых потери были бы наименьшими. Ученые-матема­тики помогли рассчитать, сколько нужно сделать одновремен­ных выстрелов по самолетам противника для того, чтобы иметь наибольшую вероятность попадания. Во всем этом большая заслуга академика А.Н. Колмогорова.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 descr="http://fanmodel.tforums.org/gallery/thumbnail.php?pic_id=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332" y="1124744"/>
            <a:ext cx="59104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3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548680"/>
            <a:ext cx="634704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Используя теорию вероятностей, Колмогоров разработал метод, позволяющий строить прогнозы на основе наблюдения случайных событий. Этот метод нашел применение при решении широкого круга проблем, таких, например, как задача о посадке самолета на палубу авианосца в открытом море, сводящаяся к вычислению наиболее вероятного места нахождения авианосца в данный момент. Теория вероятностей использовалась и для определения наилучших методов местонахождения самолетов и подводных лодок противника, для указания путей, позволяющих избежать встречи с подводными лодками врага.</a:t>
            </a:r>
            <a:endParaRPr lang="ru-RU" sz="1600" dirty="0"/>
          </a:p>
        </p:txBody>
      </p:sp>
      <p:pic>
        <p:nvPicPr>
          <p:cNvPr id="4" name="Рисунок 3" descr="http://do.gendocs.ru/pars_docs/tw_refs/146/145854/145854_html_m1a1fb2ec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59299"/>
            <a:ext cx="338437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 descr="http://im3-tub-ru.yandex.net/i?id=68162039-57-72&amp;n=2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21" y="764704"/>
            <a:ext cx="2634883" cy="2160240"/>
          </a:xfrm>
          <a:prstGeom prst="rect">
            <a:avLst/>
          </a:prstGeom>
          <a:noFill/>
        </p:spPr>
      </p:pic>
      <p:pic>
        <p:nvPicPr>
          <p:cNvPr id="29700" name="Picture 4" descr="http://im4-tub-ru.yandex.net/i?id=158599100-08-72&amp;n=2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55857"/>
            <a:ext cx="3600400" cy="2148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62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Во время Второй мировой войны Колмогоров использует свои исследования в области для того, чтобы вычислить определение </a:t>
            </a:r>
            <a:r>
              <a:rPr lang="ru-RU" sz="1800" dirty="0" err="1" smtClean="0"/>
              <a:t>наивыгоднейшего</a:t>
            </a:r>
            <a:r>
              <a:rPr lang="ru-RU" sz="1800" dirty="0" smtClean="0"/>
              <a:t> </a:t>
            </a:r>
            <a:r>
              <a:rPr lang="ru-RU" sz="1800" dirty="0">
                <a:solidFill>
                  <a:prstClr val="black"/>
                </a:solidFill>
              </a:rPr>
              <a:t>рассеивания снарядов при стрельбе.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sz="1800" dirty="0" smtClean="0">
                <a:solidFill>
                  <a:prstClr val="black"/>
                </a:solidFill>
              </a:rPr>
              <a:t>рассеивания </a:t>
            </a:r>
            <a:r>
              <a:rPr lang="ru-RU" sz="1800" dirty="0">
                <a:solidFill>
                  <a:prstClr val="black"/>
                </a:solidFill>
              </a:rPr>
              <a:t>снарядов при стрельбе.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sz="1800" dirty="0" smtClean="0">
                <a:solidFill>
                  <a:prstClr val="black"/>
                </a:solidFill>
              </a:rPr>
              <a:t>рассеивания </a:t>
            </a:r>
            <a:r>
              <a:rPr lang="ru-RU" sz="1800" dirty="0">
                <a:solidFill>
                  <a:prstClr val="black"/>
                </a:solidFill>
              </a:rPr>
              <a:t>снарядов при стрельбе.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sz="1800" dirty="0" smtClean="0"/>
              <a:t>рассеивания снарядов при стрельбе.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49" name="Рисунок 9" descr="http://do.gendocs.ru/pars_docs/tw_refs/146/145854/145854_html_m78265a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221F"/>
              </a:clrFrom>
              <a:clrTo>
                <a:srgbClr val="22221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55" y="1988466"/>
            <a:ext cx="3960440" cy="4320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60032" y="2941494"/>
            <a:ext cx="367240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Было показано, что уклонение снарядов подчиняется особому закону распределения вероятностей - двумерному нормальному закону. Эти результаты помогли повысить точность стрельбы и тем самым увеличить эффективность действия артиллерии.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1740228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При стрельбе по некоторой цели А, находящейся на земной поверхности, снаряды не попадают точно в точку прицеливания, а рассеиваются (см. рис. 1).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2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7560840" cy="60486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Андрей </a:t>
            </a:r>
            <a:r>
              <a:rPr lang="ru-RU" sz="3600" dirty="0">
                <a:solidFill>
                  <a:schemeClr val="tx1"/>
                </a:solidFill>
              </a:rPr>
              <a:t>Николаевич был награждён Вторым Орденом </a:t>
            </a:r>
            <a:r>
              <a:rPr lang="ru-RU" sz="3600" dirty="0" smtClean="0">
                <a:solidFill>
                  <a:schemeClr val="tx1"/>
                </a:solidFill>
              </a:rPr>
              <a:t>Ленина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и </a:t>
            </a:r>
            <a:r>
              <a:rPr lang="ru-RU" sz="3600" dirty="0" smtClean="0">
                <a:solidFill>
                  <a:schemeClr val="tx1"/>
                </a:solidFill>
              </a:rPr>
              <a:t>медалью </a:t>
            </a:r>
            <a:r>
              <a:rPr lang="ru-RU" sz="3600" dirty="0">
                <a:solidFill>
                  <a:schemeClr val="tx1"/>
                </a:solidFill>
              </a:rPr>
              <a:t>"За доблестный труд в Великой Отечественной войне".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3068960"/>
            <a:ext cx="311646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4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4176464" cy="5832648"/>
          </a:xfrm>
        </p:spPr>
        <p:txBody>
          <a:bodyPr>
            <a:normAutofit fontScale="55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сентябре 1942 года Колмогоров женится на своей однокласснице по гимназии </a:t>
            </a:r>
            <a:r>
              <a:rPr lang="ru-RU" sz="5400" dirty="0">
                <a:solidFill>
                  <a:srgbClr val="C00000"/>
                </a:solidFill>
              </a:rPr>
              <a:t>Анне Дмитриевне Егоровой</a:t>
            </a:r>
            <a:r>
              <a:rPr lang="ru-RU" sz="5400" dirty="0">
                <a:solidFill>
                  <a:schemeClr val="tx1"/>
                </a:solidFill>
              </a:rPr>
              <a:t>, дочери известного историка, профессора, члена-корреспондента Академии наук Дмитрия Николаевича Егорова, с которой тремя десятилетиями ранее учился в Московской гимназии.</a:t>
            </a:r>
          </a:p>
        </p:txBody>
      </p:sp>
      <p:pic>
        <p:nvPicPr>
          <p:cNvPr id="5" name="Рисунок 4" descr="kolmo-istina-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484784"/>
            <a:ext cx="2726512" cy="42038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6672"/>
            <a:ext cx="6696744" cy="1944216"/>
          </a:xfrm>
        </p:spPr>
        <p:txBody>
          <a:bodyPr>
            <a:normAutofit fontScale="40000" lnSpcReduction="20000"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1943 год -  начало дневниковых записей Андрея Николаевича. </a:t>
            </a:r>
          </a:p>
          <a:p>
            <a:r>
              <a:rPr lang="ru-RU" sz="5400" i="1" dirty="0">
                <a:solidFill>
                  <a:schemeClr val="tx1"/>
                </a:solidFill>
              </a:rPr>
              <a:t>"К сорока годам я стал живее чувствовать, как жизнь течет...         и уходит,  насколько прожитое уже имеет самостоятельную ценность по сравнению с предстоящим далее..."</a:t>
            </a:r>
          </a:p>
        </p:txBody>
      </p:sp>
      <p:pic>
        <p:nvPicPr>
          <p:cNvPr id="5" name="Рисунок 4" descr="23eee8e941181188cef6a1e39b129cc6976182207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184806"/>
            <a:ext cx="6527427" cy="4250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3744416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Андрей Николаевич Колмогоров 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родился </a:t>
            </a:r>
            <a:r>
              <a:rPr lang="ru-RU" sz="2400" dirty="0">
                <a:solidFill>
                  <a:srgbClr val="C00000"/>
                </a:solidFill>
              </a:rPr>
              <a:t>25 апреля 1903 </a:t>
            </a:r>
            <a:r>
              <a:rPr lang="ru-RU" sz="2400" dirty="0">
                <a:solidFill>
                  <a:schemeClr val="tx1"/>
                </a:solidFill>
              </a:rPr>
              <a:t>года в </a:t>
            </a:r>
            <a:r>
              <a:rPr lang="ru-RU" sz="2400" dirty="0" smtClean="0">
                <a:solidFill>
                  <a:schemeClr val="tx1"/>
                </a:solidFill>
              </a:rPr>
              <a:t>Тамбове.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Мать–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Мария  Яковлевна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600" b="1" dirty="0" smtClean="0">
                <a:solidFill>
                  <a:srgbClr val="C00000"/>
                </a:solidFill>
              </a:rPr>
              <a:t>Колмогорова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дочь предводителя </a:t>
            </a:r>
            <a:r>
              <a:rPr lang="ru-RU" sz="2400" dirty="0" err="1">
                <a:solidFill>
                  <a:schemeClr val="tx1"/>
                </a:solidFill>
              </a:rPr>
              <a:t>угличского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дворянства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Отец-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Николай     Матвеевич </a:t>
            </a:r>
            <a:r>
              <a:rPr lang="ru-RU" sz="2600" b="1" dirty="0">
                <a:solidFill>
                  <a:srgbClr val="C00000"/>
                </a:solidFill>
              </a:rPr>
              <a:t>Катаев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dirty="0" smtClean="0">
                <a:solidFill>
                  <a:schemeClr val="tx1"/>
                </a:solidFill>
              </a:rPr>
              <a:t>по </a:t>
            </a:r>
            <a:r>
              <a:rPr lang="ru-RU" sz="2600" dirty="0">
                <a:solidFill>
                  <a:schemeClr val="tx1"/>
                </a:solidFill>
              </a:rPr>
              <a:t>образованию агроном 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vivovoco.astronet.ru/VV/JOURNAL/NATURE/04_03/KOLM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518444" cy="394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7488832" cy="1944216"/>
          </a:xfrm>
        </p:spPr>
        <p:txBody>
          <a:bodyPr>
            <a:normAutofit fontScale="85000" lnSpcReduction="10000"/>
          </a:bodyPr>
          <a:lstStyle/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Есть в этом дневнике и другая замечательная страница, которую Колмогоров озаглавил:</a:t>
            </a:r>
            <a:r>
              <a:rPr lang="ru-RU" sz="2800" i="1" dirty="0">
                <a:solidFill>
                  <a:prstClr val="black"/>
                </a:solidFill>
                <a:latin typeface="Verdana"/>
              </a:rPr>
              <a:t> “Конкретный план того, как сделаться великим человеком, если на это хватит охоты и усердия”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endParaRPr lang="ru-RU" sz="5400" i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2205711"/>
            <a:ext cx="6840760" cy="392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1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3024336" cy="6480720"/>
          </a:xfrm>
        </p:spPr>
        <p:txBody>
          <a:bodyPr>
            <a:normAutofit fontScale="325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1953 награждается третьим орденом Ленина (в связи с 50-летием со дня рождения</a:t>
            </a:r>
            <a:r>
              <a:rPr lang="ru-RU" sz="5400" dirty="0" smtClean="0">
                <a:solidFill>
                  <a:schemeClr val="tx1"/>
                </a:solidFill>
              </a:rPr>
              <a:t>).</a:t>
            </a:r>
            <a:r>
              <a:rPr lang="ru-RU" sz="5400" dirty="0">
                <a:solidFill>
                  <a:schemeClr val="tx1"/>
                </a:solidFill>
              </a:rPr>
              <a:t> </a:t>
            </a:r>
            <a:endParaRPr lang="ru-RU" sz="5400" dirty="0" smtClean="0">
              <a:solidFill>
                <a:schemeClr val="tx1"/>
              </a:solidFill>
            </a:endParaRPr>
          </a:p>
          <a:p>
            <a:r>
              <a:rPr lang="ru-RU" sz="5400" dirty="0" smtClean="0">
                <a:solidFill>
                  <a:schemeClr val="tx1"/>
                </a:solidFill>
              </a:rPr>
              <a:t>В </a:t>
            </a:r>
            <a:r>
              <a:rPr lang="ru-RU" sz="5400" dirty="0">
                <a:solidFill>
                  <a:schemeClr val="tx1"/>
                </a:solidFill>
              </a:rPr>
              <a:t>1955 году Почетный доктор Парижского университета.</a:t>
            </a:r>
          </a:p>
          <a:p>
            <a:r>
              <a:rPr lang="ru-RU" sz="5400" i="1" dirty="0">
                <a:solidFill>
                  <a:schemeClr val="tx1"/>
                </a:solidFill>
              </a:rPr>
              <a:t>"Я думаю, что просто человечеству достижения математики оказываются нужными. А нам, математикам, она доставляет такое внутреннее наслаждение. И, по-моему, самое лучшее решение - это такое мирное сосуществование".</a:t>
            </a:r>
            <a:endParaRPr lang="ru-RU" sz="5400" dirty="0">
              <a:solidFill>
                <a:schemeClr val="tx1"/>
              </a:solidFill>
            </a:endParaRPr>
          </a:p>
          <a:p>
            <a:r>
              <a:rPr lang="ru-RU" sz="5400" dirty="0">
                <a:solidFill>
                  <a:schemeClr val="tx1"/>
                </a:solidFill>
              </a:rPr>
              <a:t>  С 1954 по 1958 г. Андрей Николаевич был деканом механико-математического факультета.</a:t>
            </a:r>
          </a:p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teach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226" y="620688"/>
            <a:ext cx="3908283" cy="50977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6696744" cy="1800200"/>
          </a:xfrm>
        </p:spPr>
        <p:txBody>
          <a:bodyPr>
            <a:normAutofit fontScale="475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1960 году Андрей Николаевич организовал при кафедре теории вероятностей МГУ статистическую лабораторию. Одним из направлений стало применение математических методов в языкознании. </a:t>
            </a:r>
          </a:p>
        </p:txBody>
      </p:sp>
      <p:pic>
        <p:nvPicPr>
          <p:cNvPr id="5" name="Рисунок 4" descr="362282_html_38ab4d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085209"/>
            <a:ext cx="5040560" cy="41957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6696744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январе 1970 году вместе с академиком И.К. </a:t>
            </a:r>
            <a:r>
              <a:rPr lang="ru-RU" sz="5400" dirty="0" err="1">
                <a:solidFill>
                  <a:schemeClr val="tx1"/>
                </a:solidFill>
              </a:rPr>
              <a:t>Кикоиным</a:t>
            </a:r>
            <a:r>
              <a:rPr lang="ru-RU" sz="5400" dirty="0">
                <a:solidFill>
                  <a:schemeClr val="tx1"/>
                </a:solidFill>
              </a:rPr>
              <a:t> вышел первый выпуск журнала «Квант», затем появились первая серия «Библиотека «Кванта».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6696744" cy="1944216"/>
          </a:xfrm>
        </p:spPr>
        <p:txBody>
          <a:bodyPr>
            <a:normAutofit fontScale="55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В 1976 г. Андрей Николаевич создает и вновь сам возглавляет еще одну кафедру - математической статистики и теории случайных процессов. </a:t>
            </a:r>
          </a:p>
        </p:txBody>
      </p:sp>
      <p:pic>
        <p:nvPicPr>
          <p:cNvPr id="5" name="Рисунок 4" descr="Колмогоров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811974"/>
            <a:ext cx="6177989" cy="472156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696744" cy="29523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400" dirty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От других профессоров Андрея Николаевича отличало полное уважение к личности студента. Он всегда ожидал услышать от ученика что-то новое, неожиданное, и в высшей степени обладал той заразительной увлечённостью наукой, которая прежде всего и нужна студентам.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3429000"/>
            <a:ext cx="6750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В последние годы Колмогоров заведовал кафедрой математической      логики в МГУ и преподавал в ФМШ № 18 при МГУ (ныне — СУНЦ МГУ имени А.Н Колмогорова).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6696744" cy="5400600"/>
          </a:xfrm>
        </p:spPr>
        <p:txBody>
          <a:bodyPr>
            <a:noAutofit/>
          </a:bodyPr>
          <a:lstStyle/>
          <a:p>
            <a:pPr lvl="0" algn="just"/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Телесная культура была такой же неотъемлемой частью внутреннего мира Колмогорова, как поэзия и музыка, как архитектура, живопись и другие виды пластических искусств. Мало сказать, что он имел обширные и глубокие знания в каждой из этих художественных сфер. В стихах и музыкальных произведениях, зданиях, картинах и скульптурах он видел необходимые условия нормального человеческого бытия.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16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6840760" cy="2520280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18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l"/>
            <a:r>
              <a:rPr lang="ru-RU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Имея слабое здоровье,</a:t>
            </a:r>
            <a:r>
              <a:rPr lang="ru-RU" sz="8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состязательным </a:t>
            </a:r>
            <a:r>
              <a:rPr lang="ru-RU" sz="8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спортом </a:t>
            </a:r>
            <a:r>
              <a:rPr lang="ru-RU" sz="8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А.Н.Колмогоров</a:t>
            </a:r>
            <a:r>
              <a:rPr lang="ru-RU" sz="8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 его собственным словам, не занимался никогда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Физическим же упражнениям он уделял, пожалуй, не меньше внимания, чем математическим занятиям, и приобщал к ним своих учеников. </a:t>
            </a:r>
            <a:r>
              <a:rPr lang="ru-RU" sz="8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1924 году он организовал свой первый поход со школьниками в Крым. С тех пор летние походы стали важной составной частью его жизни.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8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8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4630903" cy="32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716014"/>
            <a:ext cx="223678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2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7560840" cy="2016224"/>
          </a:xfrm>
        </p:spPr>
        <p:txBody>
          <a:bodyPr>
            <a:noAutofit/>
          </a:bodyPr>
          <a:lstStyle/>
          <a:p>
            <a:pPr lvl="0" algn="just"/>
            <a:r>
              <a:rPr lang="ru-RU" sz="1600" b="1" kern="0" dirty="0" smtClean="0">
                <a:solidFill>
                  <a:srgbClr val="000000"/>
                </a:solidFill>
                <a:latin typeface="Arial"/>
                <a:cs typeface="Arial"/>
              </a:rPr>
              <a:t>        "</a:t>
            </a:r>
            <a:r>
              <a:rPr lang="ru-RU" sz="1600" b="1" kern="0" dirty="0">
                <a:solidFill>
                  <a:srgbClr val="000000"/>
                </a:solidFill>
                <a:latin typeface="Arial"/>
                <a:cs typeface="Arial"/>
              </a:rPr>
              <a:t>За несколько дней до своего шестидесятилетия, 14 апреля, Андрей Николаевич вместе со своими учениками совершил пятичасовое лыжное путешествие по снегу, воде и земле, после чего выкупался в снегу". А за месяц до своего семидесятилетия, в марте 1973 года, Андрей Николаевич купался в горном озере Севан, разложив одежду на заснеженных камнях (чему свидетель автор этих строк). Ближе к восьмидесяти годам, теряя зрение, Колмогоров мучился не столько тем, что ему становится труднее читать, сколько тем, что перестает видеть лыжню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5112568" cy="366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107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696744" cy="3240360"/>
          </a:xfrm>
        </p:spPr>
        <p:txBody>
          <a:bodyPr>
            <a:normAutofit fontScale="47500" lnSpcReduction="20000"/>
          </a:bodyPr>
          <a:lstStyle/>
          <a:p>
            <a:r>
              <a:rPr lang="ru-RU" sz="5400" i="1" dirty="0">
                <a:solidFill>
                  <a:schemeClr val="tx1"/>
                </a:solidFill>
              </a:rPr>
              <a:t>"А. Н. Колмогоров принадлежит к числу тех математиков, у которых каждая работа в каждой области производит полную переоценку ценностей. Трудно найти математика в последних десятилетиях не просто такой широты, а с таким воздействием на математические вкусы и на развитие математики".</a:t>
            </a:r>
            <a:endParaRPr lang="ru-RU" sz="5400" dirty="0">
              <a:solidFill>
                <a:schemeClr val="tx1"/>
              </a:solidFill>
            </a:endParaRPr>
          </a:p>
          <a:p>
            <a:r>
              <a:rPr lang="ru-RU" sz="5400" b="1" dirty="0">
                <a:solidFill>
                  <a:schemeClr val="tx1"/>
                </a:solidFill>
              </a:rPr>
              <a:t>П. С. Александров</a:t>
            </a:r>
            <a:endParaRPr lang="ru-RU" sz="5400" dirty="0">
              <a:solidFill>
                <a:schemeClr val="tx1"/>
              </a:solidFill>
            </a:endParaRPr>
          </a:p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Kolmogorov1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852936"/>
            <a:ext cx="223547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04664"/>
            <a:ext cx="3384376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Дед по отцовской линии был сельским священником в Вятской губернии.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Брат отца </a:t>
            </a:r>
            <a:r>
              <a:rPr lang="ru-RU" dirty="0" err="1" smtClean="0">
                <a:solidFill>
                  <a:schemeClr val="tx1"/>
                </a:solidFill>
              </a:rPr>
              <a:t>А.Н.Колмогорова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Иван Матвеевич Катаев (1875-1946) - </a:t>
            </a:r>
            <a:r>
              <a:rPr lang="ru-RU" dirty="0" smtClean="0">
                <a:solidFill>
                  <a:schemeClr val="tx1"/>
                </a:solidFill>
              </a:rPr>
              <a:t>историк, профессор, доктор исторических наук.</a:t>
            </a:r>
          </a:p>
          <a:p>
            <a:r>
              <a:rPr lang="ru-RU" dirty="0">
                <a:solidFill>
                  <a:schemeClr val="tx1"/>
                </a:solidFill>
              </a:rPr>
              <a:t>Сын Ивана Матвеевича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rgbClr val="C00000"/>
                </a:solidFill>
              </a:rPr>
              <a:t>Иван Иванович Катаев</a:t>
            </a:r>
            <a:r>
              <a:rPr lang="ru-RU" dirty="0">
                <a:solidFill>
                  <a:schemeClr val="tx1"/>
                </a:solidFill>
              </a:rPr>
              <a:t>, русский писатель, двоюродный брат Андрея Колмогорова.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85525935_f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052736"/>
            <a:ext cx="342900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696744" cy="5976664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Академик Колмогоров — почётный член многих иностранных академий и научных обществ: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Колмогоров был членом практически всех наиболее авторитетных научных сообществ мира: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доктор Парижского университета (1955)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Польской академии наук (1956)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Королевского статистического общества (Великобритания, 1956)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 Международного статистического института (1957)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Американской академии искусств и наук в Бостоне (1959)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 Германской академии естествоиспытателей "</a:t>
            </a:r>
            <a:r>
              <a:rPr lang="ru-RU" sz="1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Леопольдина</a:t>
            </a: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(1959)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доктор Стокгольмского университета (1960)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Американского философского общества в Филадельфии (1961)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Индийского статистического общества в Калькутте (1962)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Американского метеорологического общества (1962)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Индийского математического общества (1962)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Нидерландской королевской академии наук (1963)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Лондонского королевского общества (1964)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Румынской академии (1965)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Венгерской академии наук (1965)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Национальной академии наук США (1967)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Парижской академии наук (1968)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почетный член Международной академии истории науки (1977)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Академии наук ГДР (1977)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иностранный член Общества ордена "</a:t>
            </a:r>
            <a:r>
              <a:rPr lang="ru-RU" sz="14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Пур</a:t>
            </a: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ля Мерит" ФРГ (1977)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член Академии наук Финляндии (1985)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97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6696744" cy="5976664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sz="2000" b="1" kern="0" dirty="0" smtClean="0">
                <a:solidFill>
                  <a:srgbClr val="C00000"/>
                </a:solidFill>
                <a:latin typeface="Arial"/>
                <a:cs typeface="Arial"/>
              </a:rPr>
              <a:t>                   Награды </a:t>
            </a:r>
            <a:r>
              <a:rPr lang="ru-RU" sz="2000" b="1" kern="0" dirty="0" err="1">
                <a:solidFill>
                  <a:srgbClr val="C00000"/>
                </a:solidFill>
                <a:latin typeface="Arial"/>
                <a:cs typeface="Arial"/>
              </a:rPr>
              <a:t>А.Н.Колмогорова</a:t>
            </a:r>
            <a:r>
              <a:rPr lang="ru-RU" sz="2000" kern="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1951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 — Премия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им.П.Л.Чебышева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АН СССР (вместе с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Б.В.Гнеденко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§"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1941 — Сталинская премия (вместе с </a:t>
            </a:r>
            <a:r>
              <a:rPr lang="ru-RU" sz="2000" kern="0" dirty="0" err="1" smtClean="0">
                <a:solidFill>
                  <a:srgbClr val="000000"/>
                </a:solidFill>
                <a:latin typeface="Arial"/>
                <a:cs typeface="Arial"/>
              </a:rPr>
              <a:t>А.Я.Хинчиным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1962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 — Премия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Бальцана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(первый лауреат по математике)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1963 — Герой Социалистического Труда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1965 — Ленинская премия (вместе с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В.И.Арнольдом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Золотая медаль имени Гельмгольца АН ГДР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Золотая медаль Американского метеорологического общества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Венгерский Орден Знамени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1987 — Премия имени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Н.И.Лобачевского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1980 — Премия Вольфа «за глубокие и оригинальные открытия в области анализа Фурье, теории вероятностей, эргодической теории и динамических системах»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28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7290122" cy="5976664"/>
          </a:xfrm>
        </p:spPr>
        <p:txBody>
          <a:bodyPr>
            <a:normAutofit fontScale="92500" lnSpcReduction="20000"/>
          </a:bodyPr>
          <a:lstStyle/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20.10.1987г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.  </a:t>
            </a: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Андрей 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Николаевич  </a:t>
            </a: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lvl="0" algn="l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скончался 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в Москве.</a:t>
            </a: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600" dirty="0" smtClean="0">
              <a:solidFill>
                <a:prstClr val="black"/>
              </a:solidFill>
              <a:latin typeface="Verdana"/>
            </a:endParaRPr>
          </a:p>
          <a:p>
            <a:pPr marL="265176" lvl="0" indent="-265176" algn="l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2600" dirty="0" smtClean="0">
                <a:solidFill>
                  <a:prstClr val="black"/>
                </a:solidFill>
                <a:latin typeface="Verdana"/>
              </a:rPr>
              <a:t>"</a:t>
            </a:r>
            <a:r>
              <a:rPr lang="ru-RU" sz="2600" dirty="0">
                <a:solidFill>
                  <a:prstClr val="black"/>
                </a:solidFill>
                <a:latin typeface="Verdana"/>
              </a:rPr>
              <a:t>Вся жизнь Андрея Николаевича Колмогорова беспримерный подвиг во имя науки. Он был образцом благородства, бескорыстия и нравственной чистоты в служении Родине. А. Н. Колмогоров вошел в плеяду великих русских и мировых ученых".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2884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80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4664"/>
            <a:ext cx="2952328" cy="6120680"/>
          </a:xfrm>
        </p:spPr>
        <p:txBody>
          <a:bodyPr>
            <a:normAutofit fontScale="92500"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Вера Яковлевна Колмогорова,</a:t>
            </a:r>
            <a:r>
              <a:rPr lang="ru-RU" sz="3300" dirty="0">
                <a:solidFill>
                  <a:schemeClr val="tx1"/>
                </a:solidFill>
              </a:rPr>
              <a:t> одна из сестёр матери Андрея, официально усыновила его и в 1910 году переехала с ним в Москву для определения в гимназию</a:t>
            </a:r>
            <a:r>
              <a:rPr lang="ru-RU" sz="3300" dirty="0" smtClean="0">
                <a:solidFill>
                  <a:schemeClr val="tx1"/>
                </a:solidFill>
              </a:rPr>
              <a:t>. </a:t>
            </a:r>
          </a:p>
          <a:p>
            <a:endParaRPr lang="ru-RU" sz="5400" dirty="0">
              <a:solidFill>
                <a:schemeClr val="tx1"/>
              </a:solidFill>
            </a:endParaRPr>
          </a:p>
          <a:p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kolmo-istina-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778" y="692696"/>
            <a:ext cx="443055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4032448" cy="652534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1"/>
                </a:solidFill>
              </a:rPr>
              <a:t>"Раннее детство я провел в родовом имении родителей моей матери </a:t>
            </a:r>
            <a:r>
              <a:rPr lang="ru-RU" sz="2000" i="1" dirty="0" err="1">
                <a:solidFill>
                  <a:schemeClr val="tx1"/>
                </a:solidFill>
              </a:rPr>
              <a:t>Туношне</a:t>
            </a:r>
            <a:r>
              <a:rPr lang="ru-RU" sz="2000" i="1" dirty="0">
                <a:solidFill>
                  <a:schemeClr val="tx1"/>
                </a:solidFill>
              </a:rPr>
              <a:t> в Ярославской губернии и всегда был окружен даже избытком внимания</a:t>
            </a:r>
            <a:r>
              <a:rPr lang="ru-RU" sz="2000" i="1" dirty="0" smtClean="0">
                <a:solidFill>
                  <a:schemeClr val="tx1"/>
                </a:solidFill>
              </a:rPr>
              <a:t>".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Андрей Николаевич Колмогоров воспитывался сёстрами матери. Тётушки Андрея в своём доме организовали школу для детей разного возраста, которые жили поблизости, занимались с ними, для ребят издавался рукописный журнал "Весенние ласточки</a:t>
            </a:r>
            <a:r>
              <a:rPr lang="ru-RU" sz="2000" dirty="0" smtClean="0">
                <a:solidFill>
                  <a:schemeClr val="tx1"/>
                </a:solidFill>
              </a:rPr>
              <a:t>". </a:t>
            </a:r>
            <a:r>
              <a:rPr lang="ru-RU" sz="2000" dirty="0">
                <a:solidFill>
                  <a:schemeClr val="tx1"/>
                </a:solidFill>
              </a:rPr>
              <a:t>В нём же появлялись и "научные работы" Андрея - придуманные им арифметические задачи.</a:t>
            </a:r>
          </a:p>
        </p:txBody>
      </p:sp>
      <p:pic>
        <p:nvPicPr>
          <p:cNvPr id="5" name="Рисунок 4" descr="4-0a57e66b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620688"/>
            <a:ext cx="3727579" cy="4531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624736" cy="633670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В семь лет Колмогорова определили в частную гимназию </a:t>
            </a:r>
            <a:r>
              <a:rPr lang="ru-RU" b="1" dirty="0">
                <a:solidFill>
                  <a:srgbClr val="C00000"/>
                </a:solidFill>
              </a:rPr>
              <a:t>Владимира </a:t>
            </a:r>
            <a:r>
              <a:rPr lang="ru-RU" b="1" dirty="0" err="1">
                <a:solidFill>
                  <a:srgbClr val="C00000"/>
                </a:solidFill>
              </a:rPr>
              <a:t>Христиановича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Репман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Его </a:t>
            </a:r>
            <a:r>
              <a:rPr lang="ru-RU" b="1" dirty="0">
                <a:solidFill>
                  <a:schemeClr val="tx1"/>
                </a:solidFill>
              </a:rPr>
              <a:t>редкостное и разностороннее дарование проявилось рано: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7 </a:t>
            </a:r>
            <a:r>
              <a:rPr lang="ru-RU" b="1" dirty="0">
                <a:solidFill>
                  <a:srgbClr val="C00000"/>
                </a:solidFill>
              </a:rPr>
              <a:t>лет </a:t>
            </a:r>
            <a:r>
              <a:rPr lang="ru-RU" b="1" dirty="0">
                <a:solidFill>
                  <a:schemeClr val="tx1"/>
                </a:solidFill>
              </a:rPr>
              <a:t>он </a:t>
            </a:r>
            <a:r>
              <a:rPr lang="ru-RU" b="1" dirty="0" smtClean="0">
                <a:solidFill>
                  <a:schemeClr val="tx1"/>
                </a:solidFill>
              </a:rPr>
              <a:t>самостоятельно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переоткрыл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представление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квадратов </a:t>
            </a:r>
            <a:r>
              <a:rPr lang="ru-RU" b="1" dirty="0">
                <a:solidFill>
                  <a:schemeClr val="tx1"/>
                </a:solidFill>
              </a:rPr>
              <a:t>целых чисел в виде суммы простых,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12- </a:t>
            </a:r>
            <a:r>
              <a:rPr lang="ru-RU" b="1" dirty="0">
                <a:solidFill>
                  <a:schemeClr val="tx1"/>
                </a:solidFill>
              </a:rPr>
              <a:t>начал изучать высшую математику.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48680"/>
            <a:ext cx="6624736" cy="1656184"/>
          </a:xfrm>
        </p:spPr>
        <p:txBody>
          <a:bodyPr>
            <a:normAutofit fontScale="62500" lnSpcReduction="20000"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В 1918-1920 годах </a:t>
            </a:r>
            <a:r>
              <a:rPr lang="ru-RU" sz="3600" dirty="0">
                <a:solidFill>
                  <a:schemeClr val="tx1"/>
                </a:solidFill>
              </a:rPr>
              <a:t>жизнь в Москве была нелёгкой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  <a:r>
              <a:rPr lang="ru-RU" sz="3600" dirty="0">
                <a:solidFill>
                  <a:schemeClr val="tx1"/>
                </a:solidFill>
              </a:rPr>
              <a:t>В это время Андрей Николаевич был вынужден устроиться библиотекарем, а заодно  вместе со старшими пришлось уехать на постройку железной дороги Казань-Екатеринбург.</a:t>
            </a:r>
          </a:p>
        </p:txBody>
      </p:sp>
      <p:pic>
        <p:nvPicPr>
          <p:cNvPr id="6" name="Рисунок 5" descr="tempngrl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76872"/>
            <a:ext cx="5328592" cy="4149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701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6696744" cy="3240360"/>
          </a:xfrm>
        </p:spPr>
        <p:txBody>
          <a:bodyPr>
            <a:normAutofit fontScale="85000" lnSpcReduction="20000"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При выборе профессии Андрей испытывал колебания: мечтал стать лесничим, увлекали его история, математика.</a:t>
            </a:r>
          </a:p>
        </p:txBody>
      </p:sp>
      <p:pic>
        <p:nvPicPr>
          <p:cNvPr id="5" name="Рисунок 4" descr="1316553640_nevseoboi.com.ua1-1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573016"/>
            <a:ext cx="2669859" cy="2664519"/>
          </a:xfrm>
          <a:prstGeom prst="rect">
            <a:avLst/>
          </a:prstGeom>
        </p:spPr>
      </p:pic>
      <p:pic>
        <p:nvPicPr>
          <p:cNvPr id="6" name="Рисунок 5" descr="Image0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573016"/>
            <a:ext cx="4001369" cy="2665198"/>
          </a:xfrm>
          <a:prstGeom prst="rect">
            <a:avLst/>
          </a:prstGeom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1487</Words>
  <Application>Microsoft Office PowerPoint</Application>
  <PresentationFormat>Экран (4:3)</PresentationFormat>
  <Paragraphs>126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Тема Office</vt:lpstr>
      <vt:lpstr>1_Тема Office</vt:lpstr>
      <vt:lpstr>2_Тема Office</vt:lpstr>
      <vt:lpstr>Поток</vt:lpstr>
      <vt:lpstr>3_Тема Office</vt:lpstr>
      <vt:lpstr>«Гений, живший среди нас»             Выполнили учащиеся 10 Б класса                                  МБОУ «СОШ№2»                                               округа Муром Владимирской области:                                                                                  Сидлеренок Леонид                                                                                Янина Екатерина                                                                                       Пичужкина Вероника                                                                                Гаврилина Алина                                                                                Спирякова Ольга.                                                       Учитель математики Е.Г.Мясникова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Военное время</vt:lpstr>
      <vt:lpstr>Военное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«Гений, живший среди нас»</dc:title>
  <dc:creator>Алинка</dc:creator>
  <cp:lastModifiedBy>Лена</cp:lastModifiedBy>
  <cp:revision>51</cp:revision>
  <dcterms:created xsi:type="dcterms:W3CDTF">2013-04-15T19:23:59Z</dcterms:created>
  <dcterms:modified xsi:type="dcterms:W3CDTF">2013-09-16T19:23:43Z</dcterms:modified>
</cp:coreProperties>
</file>