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80" r:id="rId4"/>
    <p:sldId id="268" r:id="rId5"/>
    <p:sldId id="269" r:id="rId6"/>
    <p:sldId id="270" r:id="rId7"/>
    <p:sldId id="271" r:id="rId8"/>
    <p:sldId id="272" r:id="rId9"/>
    <p:sldId id="273" r:id="rId10"/>
    <p:sldId id="267" r:id="rId11"/>
    <p:sldId id="261" r:id="rId12"/>
    <p:sldId id="263" r:id="rId13"/>
    <p:sldId id="260" r:id="rId14"/>
    <p:sldId id="283" r:id="rId15"/>
    <p:sldId id="276" r:id="rId16"/>
    <p:sldId id="277" r:id="rId17"/>
    <p:sldId id="275" r:id="rId18"/>
    <p:sldId id="274" r:id="rId19"/>
    <p:sldId id="278" r:id="rId20"/>
    <p:sldId id="264" r:id="rId21"/>
    <p:sldId id="279" r:id="rId22"/>
    <p:sldId id="258" r:id="rId23"/>
    <p:sldId id="281" r:id="rId24"/>
    <p:sldId id="28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57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146B1BD-1818-48E5-90D8-7C24F342B0C9}" type="datetimeFigureOut">
              <a:rPr lang="ru-RU" smtClean="0"/>
              <a:pPr/>
              <a:t>12.09.2013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C4072A4-ECF9-4770-8929-4EC6DCF232E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46B1BD-1818-48E5-90D8-7C24F342B0C9}" type="datetimeFigureOut">
              <a:rPr lang="ru-RU" smtClean="0"/>
              <a:pPr/>
              <a:t>12.09.2013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4072A4-ECF9-4770-8929-4EC6DCF232E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46B1BD-1818-48E5-90D8-7C24F342B0C9}" type="datetimeFigureOut">
              <a:rPr lang="ru-RU" smtClean="0"/>
              <a:pPr/>
              <a:t>12.09.2013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4072A4-ECF9-4770-8929-4EC6DCF232E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46B1BD-1818-48E5-90D8-7C24F342B0C9}" type="datetimeFigureOut">
              <a:rPr lang="ru-RU" smtClean="0"/>
              <a:pPr/>
              <a:t>12.09.2013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4072A4-ECF9-4770-8929-4EC6DCF232E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146B1BD-1818-48E5-90D8-7C24F342B0C9}" type="datetimeFigureOut">
              <a:rPr lang="ru-RU" smtClean="0"/>
              <a:pPr/>
              <a:t>12.09.2013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4072A4-ECF9-4770-8929-4EC6DCF232E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146B1BD-1818-48E5-90D8-7C24F342B0C9}" type="datetimeFigureOut">
              <a:rPr lang="ru-RU" smtClean="0"/>
              <a:pPr/>
              <a:t>12.09.2013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4072A4-ECF9-4770-8929-4EC6DCF232E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146B1BD-1818-48E5-90D8-7C24F342B0C9}" type="datetimeFigureOut">
              <a:rPr lang="ru-RU" smtClean="0"/>
              <a:pPr/>
              <a:t>12.09.2013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C4072A4-ECF9-4770-8929-4EC6DCF232E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146B1BD-1818-48E5-90D8-7C24F342B0C9}" type="datetimeFigureOut">
              <a:rPr lang="ru-RU" smtClean="0"/>
              <a:pPr/>
              <a:t>12.09.2013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C4072A4-ECF9-4770-8929-4EC6DCF232E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46B1BD-1818-48E5-90D8-7C24F342B0C9}" type="datetimeFigureOut">
              <a:rPr lang="ru-RU" smtClean="0"/>
              <a:pPr/>
              <a:t>12.09.2013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C4072A4-ECF9-4770-8929-4EC6DCF232E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146B1BD-1818-48E5-90D8-7C24F342B0C9}" type="datetimeFigureOut">
              <a:rPr lang="ru-RU" smtClean="0"/>
              <a:pPr/>
              <a:t>12.09.2013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4072A4-ECF9-4770-8929-4EC6DCF232E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146B1BD-1818-48E5-90D8-7C24F342B0C9}" type="datetimeFigureOut">
              <a:rPr lang="ru-RU" smtClean="0"/>
              <a:pPr/>
              <a:t>12.09.2013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C4072A4-ECF9-4770-8929-4EC6DCF232E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46B1BD-1818-48E5-90D8-7C24F342B0C9}" type="datetimeFigureOut">
              <a:rPr lang="ru-RU" smtClean="0"/>
              <a:pPr/>
              <a:t>12.09.2013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C4072A4-ECF9-4770-8929-4EC6DCF232E2}"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Математические бои  </a:t>
            </a:r>
            <a:endParaRPr lang="ru-RU" dirty="0"/>
          </a:p>
        </p:txBody>
      </p:sp>
      <p:sp>
        <p:nvSpPr>
          <p:cNvPr id="5" name="Подзаголовок 4"/>
          <p:cNvSpPr>
            <a:spLocks noGrp="1"/>
          </p:cNvSpPr>
          <p:nvPr>
            <p:ph type="subTitle" idx="1"/>
          </p:nvPr>
        </p:nvSpPr>
        <p:spPr/>
        <p:txBody>
          <a:bodyPr>
            <a:normAutofit/>
          </a:bodyPr>
          <a:lstStyle/>
          <a:p>
            <a:pPr algn="ctr"/>
            <a:r>
              <a:rPr lang="ru-RU" sz="5400" dirty="0" smtClean="0"/>
              <a:t> Сезон 2013</a:t>
            </a:r>
            <a:endParaRPr lang="ru-RU" sz="5400" dirty="0"/>
          </a:p>
        </p:txBody>
      </p:sp>
      <p:sp>
        <p:nvSpPr>
          <p:cNvPr id="4" name="Прямоугольник 3"/>
          <p:cNvSpPr/>
          <p:nvPr/>
        </p:nvSpPr>
        <p:spPr>
          <a:xfrm rot="20511553">
            <a:off x="1357290" y="4572008"/>
            <a:ext cx="5500710" cy="1200329"/>
          </a:xfrm>
          <a:prstGeom prst="rect">
            <a:avLst/>
          </a:prstGeom>
        </p:spPr>
        <p:txBody>
          <a:bodyPr wrap="square">
            <a:spAutoFit/>
          </a:bodyPr>
          <a:lstStyle/>
          <a:p>
            <a:r>
              <a:rPr lang="ru-RU" dirty="0" smtClean="0">
                <a:solidFill>
                  <a:srgbClr val="000099"/>
                </a:solidFill>
              </a:rPr>
              <a:t>Математические бои совмещают в себе две трудно совместимые идеи: подготовку </a:t>
            </a:r>
            <a:br>
              <a:rPr lang="ru-RU" dirty="0" smtClean="0">
                <a:solidFill>
                  <a:srgbClr val="000099"/>
                </a:solidFill>
              </a:rPr>
            </a:br>
            <a:r>
              <a:rPr lang="ru-RU" dirty="0" smtClean="0">
                <a:solidFill>
                  <a:srgbClr val="000099"/>
                </a:solidFill>
              </a:rPr>
              <a:t>к ЕГЭ и популяризацию  одного из видов интеллектуального соревнования.</a:t>
            </a:r>
            <a:endParaRPr lang="ru-RU" dirty="0">
              <a:solidFill>
                <a:srgbClr val="000099"/>
              </a:solidFill>
            </a:endParaRPr>
          </a:p>
        </p:txBody>
      </p:sp>
      <p:pic>
        <p:nvPicPr>
          <p:cNvPr id="6" name="Picture 9" descr="F:\IMG_20130323_140632.jpg"/>
          <p:cNvPicPr>
            <a:picLocks noChangeAspect="1" noChangeArrowheads="1"/>
          </p:cNvPicPr>
          <p:nvPr/>
        </p:nvPicPr>
        <p:blipFill>
          <a:blip r:embed="rId2" cstate="screen"/>
          <a:srcRect/>
          <a:stretch>
            <a:fillRect/>
          </a:stretch>
        </p:blipFill>
        <p:spPr bwMode="auto">
          <a:xfrm>
            <a:off x="7347361" y="357166"/>
            <a:ext cx="1526215" cy="2000264"/>
          </a:xfrm>
          <a:prstGeom prst="rect">
            <a:avLst/>
          </a:prstGeom>
          <a:noFill/>
        </p:spPr>
      </p:pic>
      <p:pic>
        <p:nvPicPr>
          <p:cNvPr id="7" name="Picture 4" descr="C:\Documents and Settings\Учитель\Рабочий стол\1 КАРТ.webp"/>
          <p:cNvPicPr>
            <a:picLocks noChangeAspect="1" noChangeArrowheads="1"/>
          </p:cNvPicPr>
          <p:nvPr/>
        </p:nvPicPr>
        <p:blipFill>
          <a:blip r:embed="rId3"/>
          <a:srcRect/>
          <a:stretch>
            <a:fillRect/>
          </a:stretch>
        </p:blipFill>
        <p:spPr bwMode="auto">
          <a:xfrm>
            <a:off x="357158" y="285728"/>
            <a:ext cx="2705100" cy="2071697"/>
          </a:xfrm>
          <a:prstGeom prst="rect">
            <a:avLst/>
          </a:prstGeom>
          <a:noFill/>
        </p:spPr>
      </p:pic>
      <p:pic>
        <p:nvPicPr>
          <p:cNvPr id="8" name="Picture 12" descr="C:\Documents and Settings\Учитель\Рабочий стол\бой.webp"/>
          <p:cNvPicPr>
            <a:picLocks noChangeAspect="1" noChangeArrowheads="1"/>
          </p:cNvPicPr>
          <p:nvPr/>
        </p:nvPicPr>
        <p:blipFill>
          <a:blip r:embed="rId4" cstate="screen"/>
          <a:srcRect/>
          <a:stretch>
            <a:fillRect/>
          </a:stretch>
        </p:blipFill>
        <p:spPr bwMode="auto">
          <a:xfrm>
            <a:off x="6000761" y="4357693"/>
            <a:ext cx="2958308" cy="2218957"/>
          </a:xfrm>
          <a:prstGeom prst="rect">
            <a:avLst/>
          </a:prstGeom>
          <a:noFill/>
        </p:spPr>
      </p:pic>
      <p:pic>
        <p:nvPicPr>
          <p:cNvPr id="10" name="Picture 5" descr="C:\Documents and Settings\Учитель\Рабочий стол\2 КАРТ.webp"/>
          <p:cNvPicPr>
            <a:picLocks noChangeAspect="1" noChangeArrowheads="1"/>
          </p:cNvPicPr>
          <p:nvPr/>
        </p:nvPicPr>
        <p:blipFill>
          <a:blip r:embed="rId5"/>
          <a:srcRect/>
          <a:stretch>
            <a:fillRect/>
          </a:stretch>
        </p:blipFill>
        <p:spPr bwMode="auto">
          <a:xfrm>
            <a:off x="221497" y="3286124"/>
            <a:ext cx="2078195" cy="1714512"/>
          </a:xfrm>
          <a:prstGeom prst="rect">
            <a:avLst/>
          </a:prstGeom>
          <a:noFill/>
        </p:spPr>
      </p:pic>
      <p:pic>
        <p:nvPicPr>
          <p:cNvPr id="11" name="Picture 9" descr="C:\Documents and Settings\Учитель\Рабочий стол\6КАРТ.webp"/>
          <p:cNvPicPr>
            <a:picLocks noChangeAspect="1" noChangeArrowheads="1"/>
          </p:cNvPicPr>
          <p:nvPr/>
        </p:nvPicPr>
        <p:blipFill>
          <a:blip r:embed="rId6"/>
          <a:srcRect/>
          <a:stretch>
            <a:fillRect/>
          </a:stretch>
        </p:blipFill>
        <p:spPr bwMode="auto">
          <a:xfrm>
            <a:off x="4143372" y="355248"/>
            <a:ext cx="2500330" cy="201368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857232"/>
            <a:ext cx="864399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Отборочные математические бои турнира математических боёв школ Тульской области   проводились в 2 тура.</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первом туре (16 марта) команды были разбиты на пары согласно жребию, но, при этом, команды школ, показавших лучшие результаты на областном туре Всероссийской олимпиады школьников 2013 года, были рассеяны, то есть, не встретились друг с другом. Вот с одной из таких команд   и предстояло сыграть пятой школе.</a:t>
            </a:r>
            <a:endParaRPr kumimoji="0" lang="ru-RU"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Arial" pitchFamily="34" charset="0"/>
                <a:ea typeface="Times New Roman" pitchFamily="18" charset="0"/>
              </a:rPr>
              <a:t>ТУР№1</a:t>
            </a:r>
            <a:r>
              <a:rPr kumimoji="0" lang="ru-RU" sz="2000" b="1" i="0" u="none" strike="noStrike" cap="none" normalizeH="0" baseline="0" dirty="0" smtClean="0">
                <a:ln>
                  <a:noFill/>
                </a:ln>
                <a:solidFill>
                  <a:srgbClr val="0070C0"/>
                </a:solidFill>
                <a:effectLst/>
                <a:latin typeface="Arial" pitchFamily="34" charset="0"/>
                <a:ea typeface="Times New Roman" pitchFamily="18" charset="0"/>
              </a:rPr>
              <a:t>,16марта</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1</a:t>
            </a:r>
            <a:r>
              <a:rPr kumimoji="0" lang="ru-RU"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Алексин, школа  №2</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 </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Тула, школа №16</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22:7</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2</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Тула, гимназия   №11</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 </a:t>
            </a:r>
            <a:r>
              <a:rPr kumimoji="0" lang="ru-RU"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Алексин, гимназия</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№18</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5:31 </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3</a:t>
            </a:r>
            <a:r>
              <a:rPr kumimoji="0" lang="ru-RU"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Алексин, школа     №9</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- 2 -</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Новомосковск, школа№1</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10:6  </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rgbClr val="C00000"/>
                </a:solidFill>
                <a:effectLst/>
                <a:latin typeface="Arial" pitchFamily="34" charset="0"/>
                <a:ea typeface="Times New Roman" pitchFamily="18" charset="0"/>
              </a:rPr>
              <a:t>4</a:t>
            </a:r>
            <a:r>
              <a:rPr kumimoji="0" lang="ru-RU" sz="20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Щёкино, лицей  №1</a:t>
            </a:r>
            <a:r>
              <a:rPr kumimoji="0" lang="ru-RU" sz="2000" b="0" i="0" u="none" strike="noStrike" cap="none" normalizeH="0" baseline="0" dirty="0" smtClean="0">
                <a:ln>
                  <a:noFill/>
                </a:ln>
                <a:solidFill>
                  <a:srgbClr val="C00000"/>
                </a:solidFill>
                <a:effectLst/>
                <a:latin typeface="Arial" pitchFamily="34" charset="0"/>
                <a:ea typeface="Times New Roman" pitchFamily="18" charset="0"/>
              </a:rPr>
              <a:t> - </a:t>
            </a:r>
            <a:r>
              <a:rPr kumimoji="0" lang="ru-RU" sz="2000" b="0"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Суворов, школа №5 49:31</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5</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Тула, школа   №25 -</a:t>
            </a:r>
            <a:r>
              <a:rPr kumimoji="0" lang="ru-RU"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Тула, гимназия №20</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11:45</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6 Д</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онской, школа  №12 - </a:t>
            </a:r>
            <a:r>
              <a:rPr kumimoji="0" lang="ru-RU"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Тула, гимназия №2</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0:44</a:t>
            </a:r>
          </a:p>
          <a:p>
            <a:pPr eaLnBrk="0" fontAlgn="base" hangingPunct="0">
              <a:spcBef>
                <a:spcPct val="0"/>
              </a:spcBef>
              <a:spcAft>
                <a:spcPct val="0"/>
              </a:spcAft>
            </a:pPr>
            <a:r>
              <a:rPr lang="ru-RU" sz="1600" i="1" dirty="0" smtClean="0"/>
              <a:t>Если  посмотреть таблицу, то проиграли ученики пятой с лучшим результатом, чем выиграли некоторые команды. Для команды пятой школы эта математическая игра была  очень трудной и одновременно интересной.</a:t>
            </a:r>
          </a:p>
          <a:p>
            <a:pPr marL="0" marR="0" lvl="0" indent="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Задачи   первого отборочного тура, </a:t>
            </a:r>
            <a:r>
              <a:rPr lang="ru-RU" sz="3600" dirty="0" smtClean="0"/>
              <a:t>17 марта</a:t>
            </a:r>
            <a:endParaRPr lang="ru-RU" sz="3600" dirty="0"/>
          </a:p>
        </p:txBody>
      </p:sp>
      <p:sp>
        <p:nvSpPr>
          <p:cNvPr id="3" name="Содержимое 2"/>
          <p:cNvSpPr>
            <a:spLocks noGrp="1"/>
          </p:cNvSpPr>
          <p:nvPr>
            <p:ph idx="1"/>
          </p:nvPr>
        </p:nvSpPr>
        <p:spPr/>
        <p:txBody>
          <a:bodyPr>
            <a:normAutofit fontScale="92500" lnSpcReduction="20000"/>
          </a:bodyPr>
          <a:lstStyle/>
          <a:p>
            <a:r>
              <a:rPr lang="ru-RU" dirty="0" smtClean="0"/>
              <a:t>1. Решить уравнение в натуральных числах . </a:t>
            </a:r>
          </a:p>
          <a:p>
            <a:pPr>
              <a:buNone/>
            </a:pPr>
            <a:r>
              <a:rPr lang="en-US" dirty="0" smtClean="0"/>
              <a:t>                   </a:t>
            </a:r>
            <a:r>
              <a:rPr lang="ru-RU" dirty="0" smtClean="0"/>
              <a:t>1/</a:t>
            </a:r>
            <a:r>
              <a:rPr lang="en-US" dirty="0" smtClean="0"/>
              <a:t>m²+1/mn+1/n²= 1</a:t>
            </a:r>
            <a:endParaRPr lang="ru-RU" dirty="0" smtClean="0"/>
          </a:p>
          <a:p>
            <a:r>
              <a:rPr lang="ru-RU" dirty="0" smtClean="0"/>
              <a:t>2. Существуют ли целые числа </a:t>
            </a:r>
            <a:r>
              <a:rPr lang="ru-RU" i="1" dirty="0" err="1" smtClean="0"/>
              <a:t>a</a:t>
            </a:r>
            <a:r>
              <a:rPr lang="ru-RU" dirty="0" smtClean="0"/>
              <a:t>, </a:t>
            </a:r>
            <a:r>
              <a:rPr lang="ru-RU" i="1" dirty="0" err="1" smtClean="0"/>
              <a:t>b</a:t>
            </a:r>
            <a:r>
              <a:rPr lang="ru-RU" dirty="0" smtClean="0"/>
              <a:t>, </a:t>
            </a:r>
            <a:r>
              <a:rPr lang="ru-RU" i="1" dirty="0" err="1" smtClean="0"/>
              <a:t>c</a:t>
            </a:r>
            <a:r>
              <a:rPr lang="ru-RU" dirty="0" smtClean="0"/>
              <a:t>, </a:t>
            </a:r>
            <a:r>
              <a:rPr lang="ru-RU" i="1" dirty="0" err="1" smtClean="0"/>
              <a:t>d</a:t>
            </a:r>
            <a:r>
              <a:rPr lang="ru-RU" dirty="0" smtClean="0"/>
              <a:t> такие, что выражение </a:t>
            </a:r>
            <a:r>
              <a:rPr lang="ru-RU" i="1" dirty="0" smtClean="0"/>
              <a:t>ax</a:t>
            </a:r>
            <a:r>
              <a:rPr lang="ru-RU" baseline="30000" dirty="0" smtClean="0"/>
              <a:t>3</a:t>
            </a:r>
            <a:r>
              <a:rPr lang="ru-RU" dirty="0" smtClean="0"/>
              <a:t>+</a:t>
            </a:r>
            <a:r>
              <a:rPr lang="ru-RU" i="1" dirty="0" smtClean="0"/>
              <a:t>bx</a:t>
            </a:r>
            <a:r>
              <a:rPr lang="ru-RU" baseline="30000" dirty="0" smtClean="0"/>
              <a:t>2</a:t>
            </a:r>
            <a:r>
              <a:rPr lang="ru-RU" dirty="0" smtClean="0"/>
              <a:t>+</a:t>
            </a:r>
            <a:r>
              <a:rPr lang="ru-RU" i="1" dirty="0" smtClean="0"/>
              <a:t>cx</a:t>
            </a:r>
            <a:r>
              <a:rPr lang="ru-RU" dirty="0" smtClean="0"/>
              <a:t>+</a:t>
            </a:r>
            <a:r>
              <a:rPr lang="ru-RU" i="1" dirty="0" smtClean="0"/>
              <a:t>d</a:t>
            </a:r>
            <a:r>
              <a:rPr lang="ru-RU" dirty="0" smtClean="0"/>
              <a:t> равно 1 при </a:t>
            </a:r>
            <a:r>
              <a:rPr lang="ru-RU" i="1" dirty="0" smtClean="0"/>
              <a:t>x</a:t>
            </a:r>
            <a:r>
              <a:rPr lang="ru-RU" dirty="0" smtClean="0"/>
              <a:t>=17 и 8 при </a:t>
            </a:r>
            <a:r>
              <a:rPr lang="ru-RU" i="1" dirty="0" smtClean="0"/>
              <a:t>x</a:t>
            </a:r>
            <a:r>
              <a:rPr lang="ru-RU" dirty="0" smtClean="0"/>
              <a:t>=73. </a:t>
            </a:r>
          </a:p>
          <a:p>
            <a:r>
              <a:rPr lang="ru-RU" dirty="0" smtClean="0"/>
              <a:t>3. В треугольнике </a:t>
            </a:r>
            <a:r>
              <a:rPr lang="ru-RU" i="1" dirty="0" smtClean="0"/>
              <a:t>AB</a:t>
            </a:r>
            <a:r>
              <a:rPr lang="ru-RU" dirty="0" smtClean="0"/>
              <a:t>C </a:t>
            </a:r>
            <a:r>
              <a:rPr lang="ru-RU" i="1" dirty="0" smtClean="0"/>
              <a:t>H</a:t>
            </a:r>
            <a:r>
              <a:rPr lang="ru-RU" dirty="0" smtClean="0"/>
              <a:t> – точка пересечения высот, </a:t>
            </a:r>
            <a:r>
              <a:rPr lang="ru-RU" i="1" dirty="0" smtClean="0"/>
              <a:t>D</a:t>
            </a:r>
            <a:r>
              <a:rPr lang="ru-RU" dirty="0" smtClean="0"/>
              <a:t>, </a:t>
            </a:r>
            <a:r>
              <a:rPr lang="en-US" i="1" dirty="0" smtClean="0"/>
              <a:t>E</a:t>
            </a:r>
            <a:r>
              <a:rPr lang="ru-RU" dirty="0" smtClean="0"/>
              <a:t>, </a:t>
            </a:r>
            <a:r>
              <a:rPr lang="en-US" i="1" dirty="0" smtClean="0"/>
              <a:t>F</a:t>
            </a:r>
            <a:r>
              <a:rPr lang="ru-RU" dirty="0" smtClean="0"/>
              <a:t> – точки, симметричные точке </a:t>
            </a:r>
            <a:r>
              <a:rPr lang="ru-RU" i="1" dirty="0" smtClean="0"/>
              <a:t>H</a:t>
            </a:r>
            <a:r>
              <a:rPr lang="ru-RU" dirty="0" smtClean="0"/>
              <a:t> относительно сторон </a:t>
            </a:r>
            <a:r>
              <a:rPr lang="ru-RU" i="1" dirty="0" smtClean="0"/>
              <a:t>AB</a:t>
            </a:r>
            <a:r>
              <a:rPr lang="ru-RU" dirty="0" smtClean="0"/>
              <a:t>, </a:t>
            </a:r>
            <a:r>
              <a:rPr lang="ru-RU" i="1" dirty="0" smtClean="0"/>
              <a:t>AC</a:t>
            </a:r>
            <a:r>
              <a:rPr lang="ru-RU" dirty="0" smtClean="0"/>
              <a:t> и </a:t>
            </a:r>
            <a:r>
              <a:rPr lang="ru-RU" i="1" dirty="0" smtClean="0"/>
              <a:t>BC</a:t>
            </a:r>
            <a:r>
              <a:rPr lang="ru-RU" dirty="0" smtClean="0"/>
              <a:t> соответственно. Докажите, что точки </a:t>
            </a:r>
            <a:r>
              <a:rPr lang="ru-RU" i="1" dirty="0" smtClean="0"/>
              <a:t>D</a:t>
            </a:r>
            <a:r>
              <a:rPr lang="ru-RU" dirty="0" smtClean="0"/>
              <a:t>, </a:t>
            </a:r>
            <a:r>
              <a:rPr lang="ru-RU" i="1" dirty="0" smtClean="0"/>
              <a:t>E</a:t>
            </a:r>
            <a:r>
              <a:rPr lang="ru-RU" dirty="0" smtClean="0"/>
              <a:t> и </a:t>
            </a:r>
            <a:r>
              <a:rPr lang="ru-RU" i="1" dirty="0" smtClean="0"/>
              <a:t>F</a:t>
            </a:r>
            <a:r>
              <a:rPr lang="ru-RU" dirty="0" smtClean="0"/>
              <a:t> лежат на окружности, описанной вокруг треугольника </a:t>
            </a:r>
            <a:r>
              <a:rPr lang="ru-RU" i="1" dirty="0" smtClean="0"/>
              <a:t>ABC</a:t>
            </a:r>
            <a:r>
              <a:rPr lang="ru-RU" dirty="0" smtClean="0"/>
              <a:t>. </a:t>
            </a:r>
          </a:p>
          <a:p>
            <a:r>
              <a:rPr lang="ru-RU" dirty="0" smtClean="0"/>
              <a:t>4. Доказать, что трапеция, диагонали у которой равны, является равнобедренной.</a:t>
            </a:r>
          </a:p>
          <a:p>
            <a:r>
              <a:rPr lang="ru-RU" dirty="0" smtClean="0"/>
              <a:t>5. Может ли натуральное число при зачёркивании первой цифры уменьшиться: а) в 57 раз; б) в 58 раз?</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4294967295"/>
          </p:nvPr>
        </p:nvSpPr>
        <p:spPr>
          <a:xfrm>
            <a:off x="285720" y="214290"/>
            <a:ext cx="8501122" cy="3857652"/>
          </a:xfrm>
        </p:spPr>
        <p:txBody>
          <a:bodyPr>
            <a:normAutofit/>
          </a:bodyPr>
          <a:lstStyle/>
          <a:p>
            <a:r>
              <a:rPr lang="ru-RU" dirty="0" smtClean="0"/>
              <a:t>6. Можно ли квадрат размером 2014х2014 замостить фигурками 1х4?</a:t>
            </a:r>
            <a:endParaRPr lang="en-US" dirty="0" smtClean="0"/>
          </a:p>
          <a:p>
            <a:r>
              <a:rPr lang="ru-RU" dirty="0" smtClean="0"/>
              <a:t> </a:t>
            </a:r>
            <a:r>
              <a:rPr lang="en-US" dirty="0" smtClean="0"/>
              <a:t> </a:t>
            </a:r>
            <a:r>
              <a:rPr lang="en-US" dirty="0" smtClean="0">
                <a:latin typeface="Century" pitchFamily="18" charset="0"/>
              </a:rPr>
              <a:t>7</a:t>
            </a:r>
            <a:r>
              <a:rPr lang="en-US" dirty="0" smtClean="0"/>
              <a:t>.</a:t>
            </a:r>
            <a:r>
              <a:rPr lang="ru-RU" dirty="0" smtClean="0"/>
              <a:t>Решить уравнение:</a:t>
            </a:r>
          </a:p>
          <a:p>
            <a:pPr>
              <a:buNone/>
            </a:pPr>
            <a:r>
              <a:rPr lang="en-US" dirty="0" smtClean="0"/>
              <a:t>        3sin x+4cosx=5</a:t>
            </a:r>
          </a:p>
          <a:p>
            <a:r>
              <a:rPr lang="ru-RU" dirty="0" smtClean="0"/>
              <a:t>8. Найти наибольшее по </a:t>
            </a:r>
            <a:r>
              <a:rPr lang="en-US" i="1" dirty="0" smtClean="0"/>
              <a:t>x</a:t>
            </a:r>
            <a:r>
              <a:rPr lang="ru-RU" dirty="0" smtClean="0"/>
              <a:t> решение уравнения в</a:t>
            </a:r>
          </a:p>
          <a:p>
            <a:pPr>
              <a:buNone/>
            </a:pPr>
            <a:r>
              <a:rPr lang="en-US" dirty="0" smtClean="0"/>
              <a:t>                1/8*15+1/15*22+1/22*29+1/x*(x+7)=1/y</a:t>
            </a:r>
            <a:endParaRPr lang="ru-RU" dirty="0" smtClean="0"/>
          </a:p>
          <a:p>
            <a:r>
              <a:rPr lang="ru-RU" dirty="0" smtClean="0"/>
              <a:t>9. При каких значениях параметра </a:t>
            </a:r>
            <a:r>
              <a:rPr lang="ru-RU" i="1" dirty="0" smtClean="0"/>
              <a:t>а</a:t>
            </a:r>
            <a:r>
              <a:rPr lang="ru-RU" dirty="0" smtClean="0"/>
              <a:t> неравенство</a:t>
            </a:r>
          </a:p>
          <a:p>
            <a:pPr>
              <a:buNone/>
            </a:pPr>
            <a:r>
              <a:rPr lang="en-US" sz="2400" dirty="0" smtClean="0"/>
              <a:t>(</a:t>
            </a:r>
            <a:r>
              <a:rPr lang="ru-RU" sz="2400" dirty="0" smtClean="0"/>
              <a:t>(</a:t>
            </a:r>
            <a:r>
              <a:rPr lang="en-US" sz="2400" dirty="0" smtClean="0">
                <a:latin typeface="Century" pitchFamily="18" charset="0"/>
              </a:rPr>
              <a:t>x+3a-5)/(</a:t>
            </a:r>
            <a:r>
              <a:rPr lang="en-US" sz="2400" dirty="0" err="1" smtClean="0">
                <a:latin typeface="Century" pitchFamily="18" charset="0"/>
              </a:rPr>
              <a:t>x+a</a:t>
            </a:r>
            <a:r>
              <a:rPr lang="en-US" sz="2400" dirty="0" smtClean="0">
                <a:latin typeface="Century" pitchFamily="18" charset="0"/>
              </a:rPr>
              <a:t>))&gt;0</a:t>
            </a:r>
            <a:r>
              <a:rPr lang="ru-RU" sz="2400" dirty="0" smtClean="0"/>
              <a:t>  </a:t>
            </a:r>
            <a:r>
              <a:rPr lang="ru-RU" sz="2000" dirty="0" smtClean="0"/>
              <a:t>справедливо для всех </a:t>
            </a:r>
            <a:r>
              <a:rPr lang="en-US" sz="2400" i="1" dirty="0" smtClean="0"/>
              <a:t>x</a:t>
            </a:r>
            <a:r>
              <a:rPr lang="ru-RU" sz="2400" dirty="0" smtClean="0"/>
              <a:t> </a:t>
            </a:r>
            <a:r>
              <a:rPr lang="ru-RU" sz="2000" dirty="0" smtClean="0"/>
              <a:t>таких, что </a:t>
            </a:r>
            <a:r>
              <a:rPr lang="ru-RU" sz="2400" dirty="0" smtClean="0"/>
              <a:t>1</a:t>
            </a:r>
            <a:r>
              <a:rPr lang="en-US" sz="2400" dirty="0" smtClean="0">
                <a:sym typeface="Symbol"/>
              </a:rPr>
              <a:t></a:t>
            </a:r>
            <a:r>
              <a:rPr lang="en-US" sz="2400" dirty="0" smtClean="0"/>
              <a:t> </a:t>
            </a:r>
            <a:r>
              <a:rPr lang="en-US" sz="2400" i="1" dirty="0" smtClean="0"/>
              <a:t>x</a:t>
            </a:r>
            <a:r>
              <a:rPr lang="en-US" sz="2400" dirty="0" smtClean="0"/>
              <a:t> </a:t>
            </a:r>
            <a:r>
              <a:rPr lang="en-US" sz="2400" dirty="0" smtClean="0">
                <a:sym typeface="Symbol"/>
              </a:rPr>
              <a:t></a:t>
            </a:r>
            <a:r>
              <a:rPr lang="ru-RU" sz="2400" dirty="0" smtClean="0"/>
              <a:t> 4?</a:t>
            </a:r>
            <a:endParaRPr lang="ru-RU" sz="2400" dirty="0"/>
          </a:p>
        </p:txBody>
      </p:sp>
      <p:pic>
        <p:nvPicPr>
          <p:cNvPr id="5121" name="Picture 1" descr="F:\мат бой\Фото1281.jpg"/>
          <p:cNvPicPr>
            <a:picLocks noChangeAspect="1" noChangeArrowheads="1"/>
          </p:cNvPicPr>
          <p:nvPr/>
        </p:nvPicPr>
        <p:blipFill>
          <a:blip r:embed="rId2" cstate="screen"/>
          <a:srcRect/>
          <a:stretch>
            <a:fillRect/>
          </a:stretch>
        </p:blipFill>
        <p:spPr bwMode="auto">
          <a:xfrm>
            <a:off x="5357818" y="4214818"/>
            <a:ext cx="3048634" cy="2286016"/>
          </a:xfrm>
          <a:prstGeom prst="rect">
            <a:avLst/>
          </a:prstGeom>
          <a:noFill/>
        </p:spPr>
      </p:pic>
      <p:pic>
        <p:nvPicPr>
          <p:cNvPr id="5122" name="Picture 2" descr="F:\мат бой\я1.jpg"/>
          <p:cNvPicPr>
            <a:picLocks noChangeAspect="1" noChangeArrowheads="1"/>
          </p:cNvPicPr>
          <p:nvPr/>
        </p:nvPicPr>
        <p:blipFill>
          <a:blip r:embed="rId3" cstate="screen"/>
          <a:srcRect/>
          <a:stretch>
            <a:fillRect/>
          </a:stretch>
        </p:blipFill>
        <p:spPr bwMode="auto">
          <a:xfrm>
            <a:off x="1071538" y="4122742"/>
            <a:ext cx="3357586" cy="23875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143380"/>
            <a:ext cx="8429684" cy="369332"/>
          </a:xfrm>
          <a:prstGeom prst="rect">
            <a:avLst/>
          </a:prstGeom>
        </p:spPr>
        <p:txBody>
          <a:bodyPr wrap="square">
            <a:spAutoFit/>
          </a:bodyPr>
          <a:lstStyle/>
          <a:p>
            <a:r>
              <a:rPr lang="ru-RU" dirty="0" smtClean="0"/>
              <a:t>  </a:t>
            </a:r>
            <a:endParaRPr lang="ru-RU" dirty="0"/>
          </a:p>
        </p:txBody>
      </p:sp>
      <p:sp>
        <p:nvSpPr>
          <p:cNvPr id="8193" name="Rectangle 1"/>
          <p:cNvSpPr>
            <a:spLocks noChangeArrowheads="1"/>
          </p:cNvSpPr>
          <p:nvPr/>
        </p:nvSpPr>
        <p:spPr bwMode="auto">
          <a:xfrm>
            <a:off x="357158" y="428604"/>
            <a:ext cx="835824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Во втором туре, 23 марта 2013 г. команды были  разбиты на пары согласно принципам швейцарской системы, то есть, по возможности, команды, выигравшие в первом туре, встретятся с выигравшими, проигравшие - с проигравшими. </a:t>
            </a:r>
            <a:r>
              <a:rPr lang="ru-RU" sz="2000" dirty="0" smtClean="0">
                <a:latin typeface="Calibri" pitchFamily="34" charset="0"/>
                <a:ea typeface="Times New Roman" pitchFamily="18" charset="0"/>
                <a:cs typeface="Times New Roman" pitchFamily="18" charset="0"/>
              </a:rPr>
              <a:t>В силу объективных причин состав команды был изменен.</a:t>
            </a:r>
          </a:p>
          <a:p>
            <a:pPr lvl="0" fontAlgn="base">
              <a:spcBef>
                <a:spcPct val="0"/>
              </a:spcBef>
              <a:spcAft>
                <a:spcPct val="0"/>
              </a:spcAft>
            </a:pPr>
            <a:r>
              <a:rPr lang="ru-RU" sz="2000" dirty="0" smtClean="0">
                <a:latin typeface="Calibri" pitchFamily="34" charset="0"/>
                <a:ea typeface="Times New Roman" pitchFamily="18" charset="0"/>
                <a:cs typeface="Times New Roman" pitchFamily="18" charset="0"/>
              </a:rPr>
              <a:t> Во втором туре выступали десятиклассница Калмыкова Диана и девятиклассница </a:t>
            </a:r>
            <a:r>
              <a:rPr lang="ru-RU" sz="2000" dirty="0" err="1" smtClean="0">
                <a:latin typeface="Calibri" pitchFamily="34" charset="0"/>
                <a:ea typeface="Times New Roman" pitchFamily="18" charset="0"/>
                <a:cs typeface="Times New Roman" pitchFamily="18" charset="0"/>
              </a:rPr>
              <a:t>Курбаналиева</a:t>
            </a:r>
            <a:r>
              <a:rPr lang="ru-RU" sz="2000" dirty="0" smtClean="0">
                <a:latin typeface="Calibri" pitchFamily="34" charset="0"/>
                <a:ea typeface="Times New Roman" pitchFamily="18" charset="0"/>
                <a:cs typeface="Times New Roman" pitchFamily="18" charset="0"/>
              </a:rPr>
              <a:t> </a:t>
            </a:r>
            <a:r>
              <a:rPr lang="ru-RU" sz="2000" dirty="0" err="1" smtClean="0">
                <a:latin typeface="Calibri" pitchFamily="34" charset="0"/>
                <a:ea typeface="Times New Roman" pitchFamily="18" charset="0"/>
                <a:cs typeface="Times New Roman" pitchFamily="18" charset="0"/>
              </a:rPr>
              <a:t>Саният</a:t>
            </a:r>
            <a:endParaRPr lang="ru-RU" sz="2000" dirty="0" smtClean="0">
              <a:latin typeface="Calibri" pitchFamily="34" charset="0"/>
              <a:ea typeface="Times New Roman" pitchFamily="18" charset="0"/>
              <a:cs typeface="Times New Roman" pitchFamily="18" charset="0"/>
            </a:endParaRPr>
          </a:p>
          <a:p>
            <a:pPr fontAlgn="base">
              <a:spcBef>
                <a:spcPct val="0"/>
              </a:spcBef>
              <a:spcAft>
                <a:spcPct val="0"/>
              </a:spcAft>
            </a:pPr>
            <a:r>
              <a:rPr lang="ru-RU" sz="2000" dirty="0" smtClean="0">
                <a:latin typeface="Calibri" pitchFamily="34" charset="0"/>
                <a:ea typeface="Times New Roman" pitchFamily="18" charset="0"/>
                <a:cs typeface="Times New Roman" pitchFamily="18" charset="0"/>
              </a:rPr>
              <a:t>Во второй игре суворовцы выиграли команду из г Донского, хотя от первой игры получили большее удовольствие- были досадные ошибки, из-за которых потеряли десяток баллов.</a:t>
            </a:r>
            <a:endParaRPr kumimoji="0" lang="ru-RU" sz="20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99"/>
                </a:solidFill>
                <a:effectLst/>
                <a:latin typeface="Calibri" pitchFamily="34" charset="0"/>
                <a:ea typeface="Calibri" pitchFamily="34" charset="0"/>
                <a:cs typeface="Times New Roman" pitchFamily="18" charset="0"/>
              </a:rPr>
              <a:t>ТУР №2</a:t>
            </a:r>
            <a:r>
              <a:rPr kumimoji="0" lang="ru-RU" sz="2000" b="1" i="0" u="none" strike="noStrike" cap="none" normalizeH="0" baseline="0" dirty="0" smtClean="0">
                <a:ln>
                  <a:noFill/>
                </a:ln>
                <a:solidFill>
                  <a:srgbClr val="0033CC"/>
                </a:solidFill>
                <a:effectLst/>
                <a:latin typeface="Calibri" pitchFamily="34" charset="0"/>
                <a:ea typeface="Calibri" pitchFamily="34" charset="0"/>
                <a:cs typeface="Times New Roman" pitchFamily="18" charset="0"/>
              </a:rPr>
              <a:t>, 23 марта </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1.Тула, гимназия №2 -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Щёкино, лицей №1</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20:43</a:t>
            </a:r>
            <a:b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2.Алексин, гимназия  №18 - Алексин, школа №9 29:32 (0:0). ничья</a:t>
            </a:r>
            <a:b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3.Тула, гимназия   №20 - Алексин, школа №2 32:30 (0:0), ничья</a:t>
            </a:r>
            <a:b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4.</a:t>
            </a:r>
            <a:r>
              <a:rPr kumimoji="0" lang="ru-RU" sz="20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Суворов, школа №5</a:t>
            </a:r>
            <a:r>
              <a:rPr kumimoji="0" lang="ru-RU"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  - Донской, школа №12 28:15</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5.Новомосковск,школа №1  -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Тула, гимназия №11</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10:30</a:t>
            </a:r>
            <a:b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Тула, школа №16 </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Тула, школа №25 39:26</a:t>
            </a:r>
            <a:b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мат бой\Копия Фото1283.jpg"/>
          <p:cNvPicPr>
            <a:picLocks noChangeAspect="1" noChangeArrowheads="1"/>
          </p:cNvPicPr>
          <p:nvPr/>
        </p:nvPicPr>
        <p:blipFill>
          <a:blip r:embed="rId2" cstate="screen"/>
          <a:srcRect/>
          <a:stretch>
            <a:fillRect/>
          </a:stretch>
        </p:blipFill>
        <p:spPr bwMode="auto">
          <a:xfrm>
            <a:off x="2071670" y="928670"/>
            <a:ext cx="5592991" cy="3357586"/>
          </a:xfrm>
          <a:prstGeom prst="rect">
            <a:avLst/>
          </a:prstGeom>
          <a:noFill/>
        </p:spPr>
      </p:pic>
      <p:sp>
        <p:nvSpPr>
          <p:cNvPr id="3" name="Прямоугольник 2"/>
          <p:cNvSpPr/>
          <p:nvPr/>
        </p:nvSpPr>
        <p:spPr>
          <a:xfrm>
            <a:off x="357158" y="4643445"/>
            <a:ext cx="8286808" cy="1477328"/>
          </a:xfrm>
          <a:prstGeom prst="rect">
            <a:avLst/>
          </a:prstGeom>
        </p:spPr>
        <p:txBody>
          <a:bodyPr wrap="square">
            <a:spAutoFit/>
          </a:bodyPr>
          <a:lstStyle/>
          <a:p>
            <a:r>
              <a:rPr lang="ru-RU" dirty="0" smtClean="0"/>
              <a:t>Что нам снег, что нам зной! Все вперед на бой!</a:t>
            </a:r>
          </a:p>
          <a:p>
            <a:r>
              <a:rPr lang="ru-RU" dirty="0" smtClean="0"/>
              <a:t> 23 марта 2013 г. завершились отборочные математические бои школьников Тульской области. Снегопад не испугал команды и все они прибыли на бой вовремя. По итогам боев был определен список команд, которые встретятся в турнире высшего дивизиона</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76176"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Bookman Old Style" pitchFamily="18" charset="0"/>
                <a:cs typeface="Arial" pitchFamily="34" charset="0"/>
              </a:rPr>
              <a:t>МАТЕМАТИЧЕСКИЙ БОЙ</a:t>
            </a:r>
            <a:endParaRPr kumimoji="0" lang="ru-RU" sz="1600" b="1" i="1" u="none" strike="noStrike" cap="none" normalizeH="0" baseline="0" smtClean="0">
              <a:ln>
                <a:noFill/>
              </a:ln>
              <a:solidFill>
                <a:schemeClr val="tx1"/>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Bookman Old Style" pitchFamily="18" charset="0"/>
                <a:cs typeface="Arial" pitchFamily="34" charset="0"/>
              </a:rPr>
              <a:t>23 марта 2013 г</a:t>
            </a:r>
            <a:endParaRPr kumimoji="0" lang="ru-RU" sz="1600" b="0" i="1" u="none" strike="noStrike" cap="none" normalizeH="0" baseline="0" smtClean="0">
              <a:ln>
                <a:noFill/>
              </a:ln>
              <a:solidFill>
                <a:schemeClr val="tx1"/>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nvGrpSpPr>
          <p:cNvPr id="31745" name="Group 1"/>
          <p:cNvGrpSpPr>
            <a:grpSpLocks noChangeAspect="1"/>
          </p:cNvGrpSpPr>
          <p:nvPr/>
        </p:nvGrpSpPr>
        <p:grpSpPr bwMode="auto">
          <a:xfrm>
            <a:off x="5797550" y="942975"/>
            <a:ext cx="949325" cy="947738"/>
            <a:chOff x="1620" y="1048"/>
            <a:chExt cx="2666" cy="2662"/>
          </a:xfrm>
        </p:grpSpPr>
        <p:sp>
          <p:nvSpPr>
            <p:cNvPr id="31755" name="AutoShape 11"/>
            <p:cNvSpPr>
              <a:spLocks noChangeAspect="1" noChangeArrowheads="1" noTextEdit="1"/>
            </p:cNvSpPr>
            <p:nvPr/>
          </p:nvSpPr>
          <p:spPr bwMode="auto">
            <a:xfrm>
              <a:off x="1620" y="1048"/>
              <a:ext cx="2666" cy="2662"/>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31747" name="Group 3"/>
            <p:cNvGrpSpPr>
              <a:grpSpLocks/>
            </p:cNvGrpSpPr>
            <p:nvPr/>
          </p:nvGrpSpPr>
          <p:grpSpPr bwMode="auto">
            <a:xfrm>
              <a:off x="1792" y="1445"/>
              <a:ext cx="2108" cy="1710"/>
              <a:chOff x="1810" y="1425"/>
              <a:chExt cx="2109" cy="1710"/>
            </a:xfrm>
          </p:grpSpPr>
          <p:sp>
            <p:nvSpPr>
              <p:cNvPr id="31754" name="Rectangle 10"/>
              <p:cNvSpPr>
                <a:spLocks noChangeArrowheads="1"/>
              </p:cNvSpPr>
              <p:nvPr/>
            </p:nvSpPr>
            <p:spPr bwMode="auto">
              <a:xfrm>
                <a:off x="2212" y="2546"/>
                <a:ext cx="1703" cy="57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753" name="Rectangle 9"/>
              <p:cNvSpPr>
                <a:spLocks noChangeArrowheads="1"/>
              </p:cNvSpPr>
              <p:nvPr/>
            </p:nvSpPr>
            <p:spPr bwMode="auto">
              <a:xfrm rot="5400000">
                <a:off x="1652" y="1987"/>
                <a:ext cx="1701" cy="579"/>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1752" name="AutoShape 8"/>
              <p:cNvSpPr>
                <a:spLocks noChangeShapeType="1"/>
              </p:cNvSpPr>
              <p:nvPr/>
            </p:nvSpPr>
            <p:spPr bwMode="auto">
              <a:xfrm flipH="1">
                <a:off x="1810" y="3128"/>
                <a:ext cx="694" cy="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51" name="AutoShape 7"/>
              <p:cNvSpPr>
                <a:spLocks noChangeShapeType="1"/>
              </p:cNvSpPr>
              <p:nvPr/>
            </p:nvSpPr>
            <p:spPr bwMode="auto">
              <a:xfrm>
                <a:off x="2504" y="1427"/>
                <a:ext cx="1"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50" name="AutoShape 6"/>
              <p:cNvSpPr>
                <a:spLocks noChangeShapeType="1"/>
              </p:cNvSpPr>
              <p:nvPr/>
            </p:nvSpPr>
            <p:spPr bwMode="auto">
              <a:xfrm flipH="1">
                <a:off x="1924" y="1427"/>
                <a:ext cx="860" cy="170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49" name="AutoShape 5"/>
              <p:cNvSpPr>
                <a:spLocks noChangeShapeType="1"/>
              </p:cNvSpPr>
              <p:nvPr/>
            </p:nvSpPr>
            <p:spPr bwMode="auto">
              <a:xfrm>
                <a:off x="2779" y="1425"/>
                <a:ext cx="1140" cy="171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1748" name="AutoShape 4"/>
              <p:cNvSpPr>
                <a:spLocks noChangeShapeType="1"/>
              </p:cNvSpPr>
              <p:nvPr/>
            </p:nvSpPr>
            <p:spPr bwMode="auto">
              <a:xfrm flipV="1">
                <a:off x="1927" y="2223"/>
                <a:ext cx="1365" cy="90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746" name="AutoShape 2"/>
            <p:cNvSpPr>
              <a:spLocks noChangeArrowheads="1"/>
            </p:cNvSpPr>
            <p:nvPr/>
          </p:nvSpPr>
          <p:spPr bwMode="auto">
            <a:xfrm>
              <a:off x="1718" y="1195"/>
              <a:ext cx="2448" cy="2331"/>
            </a:xfrm>
            <a:prstGeom prst="wedgeRectCallout">
              <a:avLst>
                <a:gd name="adj1" fmla="val -27421"/>
                <a:gd name="adj2" fmla="val 51606"/>
              </a:avLst>
            </a:prstGeom>
            <a:noFill/>
            <a:ln w="9525">
              <a:noFill/>
              <a:miter lim="800000"/>
              <a:headEnd/>
              <a:tailEnd/>
            </a:ln>
          </p:spPr>
          <p:txBody>
            <a:bodyPr vert="horz" wrap="square" lIns="51206" tIns="25603" rIns="51206" bIns="25603"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ea typeface="Times New Roman" pitchFamily="18" charset="0"/>
                </a:rPr>
                <a:t> C        B</a:t>
              </a:r>
              <a:endParaRPr kumimoji="0" lang="en-US" sz="1000" b="0" i="0" u="none" strike="noStrike" cap="none" normalizeH="0" baseline="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ea typeface="Times New Roman" pitchFamily="18" charset="0"/>
                </a:rPr>
                <a:t>G     N     K      F</a:t>
              </a:r>
              <a:endParaRPr kumimoji="0" lang="en-US" sz="1000" b="0" i="0" u="none" strike="noStrike" cap="none" normalizeH="0" baseline="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1" u="none" strike="noStrike" cap="none" normalizeH="0" baseline="0" smtClean="0">
                  <a:ln>
                    <a:noFill/>
                  </a:ln>
                  <a:solidFill>
                    <a:schemeClr val="tx1"/>
                  </a:solidFill>
                  <a:effectLst/>
                  <a:latin typeface="Arial" pitchFamily="34" charset="0"/>
                  <a:ea typeface="Times New Roman" pitchFamily="18" charset="0"/>
                </a:rPr>
                <a:t>M D  A         E</a:t>
              </a:r>
              <a:endParaRPr kumimoji="0" lang="en-US" sz="1800" b="0" i="0" u="none" strike="noStrike" cap="none" normalizeH="0" baseline="0" smtClean="0">
                <a:ln>
                  <a:noFill/>
                </a:ln>
                <a:solidFill>
                  <a:schemeClr val="tx1"/>
                </a:solidFill>
                <a:effectLst/>
                <a:latin typeface="Arial" pitchFamily="34" charset="0"/>
              </a:endParaRPr>
            </a:p>
          </p:txBody>
        </p:sp>
      </p:grpSp>
      <p:sp>
        <p:nvSpPr>
          <p:cNvPr id="31758" name="Rectangle 14"/>
          <p:cNvSpPr>
            <a:spLocks noChangeArrowheads="1"/>
          </p:cNvSpPr>
          <p:nvPr/>
        </p:nvSpPr>
        <p:spPr bwMode="auto">
          <a:xfrm>
            <a:off x="228600" y="457200"/>
            <a:ext cx="8558242"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ru-RU" sz="1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1. 100 мудрецов подвергаются испытанию. Каждому на голову надевается шапка одного из трех цветов: </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белого, синего или черного. Свою шапку мудрец не видит, шапки остальных видит.   </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Затем по очереди каждого спрашивают, какого цвета шапка на нем. </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Ответ каждого слышат все, но между собой мудрецы во время испытания общаться</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не могут. Они могут договориться о стратегии ответов до начала испытания. </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Сколько правильных ответов может обеспечить эта стратегия?</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2  Через вершины </a:t>
            </a:r>
            <a:r>
              <a:rPr kumimoji="0" lang="ru-RU" sz="1600" b="0" i="1" u="none" strike="noStrike" cap="none" normalizeH="0" baseline="0" dirty="0" smtClean="0">
                <a:ln>
                  <a:noFill/>
                </a:ln>
                <a:solidFill>
                  <a:schemeClr val="tx1"/>
                </a:solidFill>
                <a:effectLst/>
                <a:latin typeface="Arial" pitchFamily="34" charset="0"/>
                <a:ea typeface="Times New Roman" pitchFamily="18" charset="0"/>
              </a:rPr>
              <a:t>В</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и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G</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равных прямоугольников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ABCD</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и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DEFG</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tabLst>
                <a:tab pos="2286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расположенных так, как показано на рисунке, провели прямую, </a:t>
            </a:r>
          </a:p>
          <a:p>
            <a:pPr marL="0" marR="0" lvl="0" indent="0" algn="just" defTabSz="914400" rtl="0" eaLnBrk="0" fontAlgn="base" latinLnBrk="0" hangingPunct="0">
              <a:lnSpc>
                <a:spcPct val="100000"/>
              </a:lnSpc>
              <a:spcBef>
                <a:spcPct val="0"/>
              </a:spcBef>
              <a:spcAft>
                <a:spcPct val="0"/>
              </a:spcAft>
              <a:buClrTx/>
              <a:buSzTx/>
              <a:tabLst>
                <a:tab pos="2286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которая пересекла прямую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AD</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в точке </a:t>
            </a:r>
            <a:r>
              <a:rPr kumimoji="0" lang="ru-RU" sz="1600" b="0" i="1" u="none" strike="noStrike" cap="none" normalizeH="0" baseline="0" dirty="0" smtClean="0">
                <a:ln>
                  <a:noFill/>
                </a:ln>
                <a:solidFill>
                  <a:schemeClr val="tx1"/>
                </a:solidFill>
                <a:effectLst/>
                <a:latin typeface="Arial" pitchFamily="34" charset="0"/>
                <a:ea typeface="Times New Roman" pitchFamily="18" charset="0"/>
              </a:rPr>
              <a:t>М</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Докажите перпендикулярность </a:t>
            </a:r>
          </a:p>
          <a:p>
            <a:pPr marL="0" marR="0" lvl="0" indent="0" algn="just" defTabSz="914400" rtl="0" eaLnBrk="0" fontAlgn="base" latinLnBrk="0" hangingPunct="0">
              <a:lnSpc>
                <a:spcPct val="100000"/>
              </a:lnSpc>
              <a:spcBef>
                <a:spcPct val="0"/>
              </a:spcBef>
              <a:spcAft>
                <a:spcPct val="0"/>
              </a:spcAft>
              <a:buClrTx/>
              <a:buSzTx/>
              <a:tabLst>
                <a:tab pos="2286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прямых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MN</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и</a:t>
            </a:r>
            <a:r>
              <a:rPr kumimoji="0" lang="ru-RU" sz="1600" b="0" i="1"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BE</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3 На гранях кубика расставлены 6 различных чисел от 6 до 11. Кубик бросили два раза. В первый раз сумма чисел на четырех боковых гранях оказалась равна 36, во второй – 33.  </a:t>
            </a:r>
          </a:p>
          <a:p>
            <a:pPr marL="0" marR="0" lvl="0" indent="0" algn="just" defTabSz="914400" rtl="0" eaLnBrk="0" fontAlgn="base" latinLnBrk="0" hangingPunct="0">
              <a:lnSpc>
                <a:spcPct val="100000"/>
              </a:lnSpc>
              <a:spcBef>
                <a:spcPct val="0"/>
              </a:spcBef>
              <a:spcAft>
                <a:spcPct val="0"/>
              </a:spcAft>
              <a:buClrTx/>
              <a:buSzTx/>
              <a:tabLst>
                <a:tab pos="2286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Какое число написано на грани, противоположной той, где написано число 10?</a:t>
            </a:r>
          </a:p>
          <a:p>
            <a:pPr marL="0" marR="0" lvl="0" indent="0" algn="just" defTabSz="914400" rtl="0" eaLnBrk="0" fontAlgn="base" latinLnBrk="0" hangingPunct="0">
              <a:lnSpc>
                <a:spcPct val="100000"/>
              </a:lnSpc>
              <a:spcBef>
                <a:spcPct val="0"/>
              </a:spcBef>
              <a:spcAft>
                <a:spcPct val="0"/>
              </a:spcAft>
              <a:buClrTx/>
              <a:buSzTx/>
              <a:tabLst>
                <a:tab pos="228600" algn="l"/>
              </a:tabLst>
            </a:pP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4 Решите неравенство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log</a:t>
            </a:r>
            <a:r>
              <a:rPr kumimoji="0" lang="en-US" sz="1600" b="0" i="0" u="none" strike="noStrike" cap="none" normalizeH="0" baseline="-30000" dirty="0" smtClean="0">
                <a:ln>
                  <a:noFill/>
                </a:ln>
                <a:solidFill>
                  <a:schemeClr val="tx1"/>
                </a:solidFill>
                <a:effectLst/>
                <a:latin typeface="Arial" pitchFamily="34" charset="0"/>
                <a:ea typeface="Times New Roman" pitchFamily="18" charset="0"/>
              </a:rPr>
              <a:t>2</a:t>
            </a:r>
            <a:r>
              <a:rPr kumimoji="0" lang="en-US" sz="1600" b="0" i="1" u="none" strike="noStrike" cap="none" normalizeH="0" baseline="-30000" dirty="0" smtClean="0">
                <a:ln>
                  <a:noFill/>
                </a:ln>
                <a:solidFill>
                  <a:schemeClr val="tx1"/>
                </a:solidFill>
                <a:effectLst/>
                <a:latin typeface="Arial" pitchFamily="34" charset="0"/>
                <a:ea typeface="Times New Roman" pitchFamily="18" charset="0"/>
              </a:rPr>
              <a:t>x</a:t>
            </a:r>
            <a:r>
              <a:rPr kumimoji="0" lang="en-US" sz="1600" b="0" i="0" u="none" strike="noStrike" cap="none" normalizeH="0" baseline="-30000" dirty="0" smtClean="0">
                <a:ln>
                  <a:noFill/>
                </a:ln>
                <a:solidFill>
                  <a:schemeClr val="tx1"/>
                </a:solidFill>
                <a:effectLst/>
                <a:latin typeface="Arial" pitchFamily="34" charset="0"/>
                <a:ea typeface="Times New Roman" pitchFamily="18" charset="0"/>
              </a:rPr>
              <a:t>+3 </a:t>
            </a:r>
            <a:r>
              <a:rPr kumimoji="0" lang="en-US" sz="1600" b="0" i="1" u="none" strike="noStrike" cap="none" normalizeH="0" baseline="0" dirty="0" smtClean="0">
                <a:ln>
                  <a:noFill/>
                </a:ln>
                <a:solidFill>
                  <a:schemeClr val="tx1"/>
                </a:solidFill>
                <a:effectLst/>
                <a:latin typeface="Arial" pitchFamily="34" charset="0"/>
                <a:ea typeface="Times New Roman" pitchFamily="18" charset="0"/>
              </a:rPr>
              <a:t>x</a:t>
            </a:r>
            <a:r>
              <a:rPr kumimoji="0" lang="en-US" sz="1600" b="0" i="0" u="none" strike="noStrike" cap="none" normalizeH="0" baseline="30000" dirty="0" smtClean="0">
                <a:ln>
                  <a:noFill/>
                </a:ln>
                <a:solidFill>
                  <a:schemeClr val="tx1"/>
                </a:solidFill>
                <a:effectLst/>
                <a:latin typeface="Arial" pitchFamily="34" charset="0"/>
                <a:ea typeface="Times New Roman" pitchFamily="18" charset="0"/>
              </a:rPr>
              <a:t>2</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&lt; 1.</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89"/>
            <a:ext cx="8572560" cy="5755422"/>
          </a:xfrm>
          <a:prstGeom prst="rect">
            <a:avLst/>
          </a:prstGeom>
        </p:spPr>
        <p:txBody>
          <a:bodyPr wrap="square">
            <a:spAutoFit/>
          </a:bodyPr>
          <a:lstStyle/>
          <a:p>
            <a:pPr marL="342900" lvl="0" indent="-342900"/>
            <a:r>
              <a:rPr lang="ru-RU" sz="1600" b="1" i="1" dirty="0" smtClean="0">
                <a:latin typeface="+mj-lt"/>
              </a:rPr>
              <a:t>5. </a:t>
            </a:r>
            <a:r>
              <a:rPr lang="en-US" sz="1600" b="1" i="1" dirty="0" smtClean="0">
                <a:latin typeface="+mj-lt"/>
              </a:rPr>
              <a:t>a</a:t>
            </a:r>
            <a:r>
              <a:rPr lang="ru-RU" sz="1600" b="1" dirty="0" smtClean="0">
                <a:latin typeface="+mj-lt"/>
              </a:rPr>
              <a:t> и </a:t>
            </a:r>
            <a:r>
              <a:rPr lang="en-US" sz="1600" b="1" i="1" dirty="0" smtClean="0">
                <a:latin typeface="+mj-lt"/>
              </a:rPr>
              <a:t>b</a:t>
            </a:r>
            <a:r>
              <a:rPr lang="ru-RU" sz="1600" b="1" dirty="0" smtClean="0">
                <a:latin typeface="+mj-lt"/>
              </a:rPr>
              <a:t> – натуральные числа. Рассмотрим четыре утверждения: (1) </a:t>
            </a:r>
            <a:r>
              <a:rPr lang="en-US" sz="1600" b="1" i="1" dirty="0" smtClean="0">
                <a:latin typeface="+mj-lt"/>
              </a:rPr>
              <a:t>a </a:t>
            </a:r>
            <a:r>
              <a:rPr lang="ru-RU" sz="1600" b="1" dirty="0" smtClean="0">
                <a:latin typeface="+mj-lt"/>
              </a:rPr>
              <a:t>+ 1 делится на </a:t>
            </a:r>
            <a:r>
              <a:rPr lang="en-US" sz="1600" b="1" i="1" dirty="0" smtClean="0">
                <a:latin typeface="+mj-lt"/>
              </a:rPr>
              <a:t>b</a:t>
            </a:r>
            <a:r>
              <a:rPr lang="ru-RU" sz="1600" b="1" dirty="0" smtClean="0">
                <a:latin typeface="+mj-lt"/>
              </a:rPr>
              <a:t>; (2) </a:t>
            </a:r>
            <a:r>
              <a:rPr lang="en-US" sz="1600" b="1" i="1" dirty="0" smtClean="0">
                <a:latin typeface="+mj-lt"/>
              </a:rPr>
              <a:t>a </a:t>
            </a:r>
            <a:r>
              <a:rPr lang="ru-RU" sz="1600" b="1" dirty="0" smtClean="0">
                <a:latin typeface="+mj-lt"/>
              </a:rPr>
              <a:t>= 2</a:t>
            </a:r>
            <a:r>
              <a:rPr lang="en-US" sz="1600" b="1" i="1" dirty="0" smtClean="0">
                <a:latin typeface="+mj-lt"/>
              </a:rPr>
              <a:t>b</a:t>
            </a:r>
            <a:r>
              <a:rPr lang="ru-RU" sz="1600" b="1" dirty="0" smtClean="0">
                <a:latin typeface="+mj-lt"/>
              </a:rPr>
              <a:t> + 5; (3) </a:t>
            </a:r>
            <a:r>
              <a:rPr lang="en-US" sz="1600" b="1" i="1" dirty="0" smtClean="0">
                <a:latin typeface="+mj-lt"/>
              </a:rPr>
              <a:t>a</a:t>
            </a:r>
            <a:r>
              <a:rPr lang="ru-RU" sz="1600" b="1" i="1" dirty="0" smtClean="0">
                <a:latin typeface="+mj-lt"/>
              </a:rPr>
              <a:t> + </a:t>
            </a:r>
            <a:r>
              <a:rPr lang="en-US" sz="1600" b="1" i="1" dirty="0" smtClean="0">
                <a:latin typeface="+mj-lt"/>
              </a:rPr>
              <a:t>b </a:t>
            </a:r>
            <a:r>
              <a:rPr lang="ru-RU" sz="1600" b="1" dirty="0" smtClean="0">
                <a:latin typeface="+mj-lt"/>
              </a:rPr>
              <a:t>делится на 3; (4) </a:t>
            </a:r>
            <a:r>
              <a:rPr lang="en-US" sz="1600" b="1" i="1" dirty="0" smtClean="0">
                <a:latin typeface="+mj-lt"/>
              </a:rPr>
              <a:t>a </a:t>
            </a:r>
            <a:r>
              <a:rPr lang="ru-RU" sz="1600" b="1" dirty="0" smtClean="0">
                <a:latin typeface="+mj-lt"/>
              </a:rPr>
              <a:t>+ 7</a:t>
            </a:r>
            <a:r>
              <a:rPr lang="en-US" sz="1600" b="1" i="1" dirty="0" smtClean="0">
                <a:latin typeface="+mj-lt"/>
              </a:rPr>
              <a:t>b </a:t>
            </a:r>
            <a:r>
              <a:rPr lang="ru-RU" sz="1600" b="1" dirty="0" smtClean="0">
                <a:latin typeface="+mj-lt"/>
              </a:rPr>
              <a:t>– простое число. Известно, что три утверждения верны, а одно неверно. Найдите все возможные пары </a:t>
            </a:r>
            <a:r>
              <a:rPr lang="en-US" sz="1600" b="1" i="1" dirty="0" smtClean="0">
                <a:latin typeface="+mj-lt"/>
              </a:rPr>
              <a:t>a</a:t>
            </a:r>
            <a:r>
              <a:rPr lang="ru-RU" sz="1600" b="1" i="1" dirty="0" smtClean="0">
                <a:latin typeface="+mj-lt"/>
              </a:rPr>
              <a:t>, </a:t>
            </a:r>
            <a:r>
              <a:rPr lang="en-US" sz="1600" b="1" i="1" dirty="0" smtClean="0">
                <a:latin typeface="+mj-lt"/>
              </a:rPr>
              <a:t>b</a:t>
            </a:r>
            <a:r>
              <a:rPr lang="ru-RU" sz="1600" b="1" dirty="0" smtClean="0">
                <a:latin typeface="+mj-lt"/>
              </a:rPr>
              <a:t>.</a:t>
            </a:r>
          </a:p>
          <a:p>
            <a:pPr marL="342900" lvl="0" indent="-342900"/>
            <a:endParaRPr lang="ru-RU" sz="1600" b="1" dirty="0" smtClean="0">
              <a:latin typeface="+mj-lt"/>
            </a:endParaRPr>
          </a:p>
          <a:p>
            <a:pPr lvl="0"/>
            <a:r>
              <a:rPr lang="ru-RU" sz="1600" b="1" dirty="0" smtClean="0">
                <a:latin typeface="+mj-lt"/>
              </a:rPr>
              <a:t>6.По кругу стоят рыцари и лжецы, всего 100 человек. В первый раз каждого спросили «Верно ли, что твой сосед справа – лжец?» Двое ответили «да», остальные – «нет». Во второй раз каждого спросили «Верно ли, что твой сосед слева через одного – лжец?» И снова двое ответили «да», остальные – «нет». В третий раз каждого спросили «Верно ли, что стоящий напротив тебя – лжец?» Сколько человек на этот раз ответят «да»?</a:t>
            </a:r>
          </a:p>
          <a:p>
            <a:pPr lvl="0"/>
            <a:endParaRPr lang="ru-RU" sz="1600" b="1" dirty="0" smtClean="0">
              <a:latin typeface="+mj-lt"/>
            </a:endParaRPr>
          </a:p>
          <a:p>
            <a:pPr lvl="0"/>
            <a:r>
              <a:rPr lang="ru-RU" sz="1600" b="1" dirty="0" smtClean="0">
                <a:latin typeface="+mj-lt"/>
              </a:rPr>
              <a:t>7. В </a:t>
            </a:r>
            <a:r>
              <a:rPr lang="ru-RU" sz="1600" b="1" dirty="0" err="1" smtClean="0">
                <a:latin typeface="+mj-lt"/>
              </a:rPr>
              <a:t>однокруговом</a:t>
            </a:r>
            <a:r>
              <a:rPr lang="ru-RU" sz="1600" b="1" dirty="0" smtClean="0">
                <a:latin typeface="+mj-lt"/>
              </a:rPr>
              <a:t> шахматном турнире участвовали </a:t>
            </a:r>
            <a:r>
              <a:rPr lang="en-US" sz="1600" b="1" i="1" dirty="0" smtClean="0">
                <a:latin typeface="+mj-lt"/>
              </a:rPr>
              <a:t>n</a:t>
            </a:r>
            <a:r>
              <a:rPr lang="ru-RU" sz="1600" b="1" dirty="0" smtClean="0">
                <a:latin typeface="+mj-lt"/>
              </a:rPr>
              <a:t> шахматистов – гроссмейстеры и мастера. После окончания турнира выяснилось, что каждый участник половину своих очков набрал в партиях с мастерами. Докажите, что </a:t>
            </a:r>
            <a:r>
              <a:rPr lang="en-US" sz="1600" b="1" i="1" dirty="0" smtClean="0">
                <a:latin typeface="+mj-lt"/>
              </a:rPr>
              <a:t>n</a:t>
            </a:r>
            <a:r>
              <a:rPr lang="ru-RU" sz="1600" b="1" dirty="0" smtClean="0">
                <a:latin typeface="+mj-lt"/>
              </a:rPr>
              <a:t> является точным квадратом. (За победу в шахматной партии дается 1 очко, за ничью 0,5 очка, за поражение 0).</a:t>
            </a:r>
          </a:p>
          <a:p>
            <a:pPr lvl="0"/>
            <a:endParaRPr lang="ru-RU" sz="1600" b="1" dirty="0" smtClean="0">
              <a:latin typeface="+mj-lt"/>
            </a:endParaRPr>
          </a:p>
          <a:p>
            <a:pPr lvl="0"/>
            <a:r>
              <a:rPr lang="ru-RU" sz="1600" b="1" dirty="0" smtClean="0">
                <a:latin typeface="+mj-lt"/>
              </a:rPr>
              <a:t>8.Решите уравнение </a:t>
            </a:r>
            <a:r>
              <a:rPr lang="en-US" sz="1600" b="1" dirty="0" err="1" smtClean="0">
                <a:latin typeface="+mj-lt"/>
              </a:rPr>
              <a:t>cos</a:t>
            </a:r>
            <a:r>
              <a:rPr lang="en-US" sz="1600" b="1" dirty="0" smtClean="0">
                <a:latin typeface="+mj-lt"/>
              </a:rPr>
              <a:t> </a:t>
            </a:r>
            <a:r>
              <a:rPr lang="en-US" sz="1600" b="1" dirty="0" smtClean="0">
                <a:latin typeface="+mj-lt"/>
                <a:sym typeface="Symbol"/>
              </a:rPr>
              <a:t></a:t>
            </a:r>
            <a:r>
              <a:rPr lang="en-US" sz="1600" b="1" i="1" dirty="0" smtClean="0">
                <a:latin typeface="+mj-lt"/>
              </a:rPr>
              <a:t>x</a:t>
            </a:r>
            <a:r>
              <a:rPr lang="ru-RU" sz="1600" b="1" dirty="0" smtClean="0">
                <a:latin typeface="+mj-lt"/>
              </a:rPr>
              <a:t> + </a:t>
            </a:r>
            <a:r>
              <a:rPr lang="en-US" sz="1600" b="1" i="1" dirty="0" smtClean="0">
                <a:latin typeface="+mj-lt"/>
              </a:rPr>
              <a:t>x</a:t>
            </a:r>
            <a:r>
              <a:rPr lang="ru-RU" sz="1600" b="1" baseline="30000" dirty="0" smtClean="0">
                <a:latin typeface="+mj-lt"/>
              </a:rPr>
              <a:t>2</a:t>
            </a:r>
            <a:r>
              <a:rPr lang="ru-RU" sz="1600" b="1" dirty="0" smtClean="0">
                <a:latin typeface="+mj-lt"/>
              </a:rPr>
              <a:t> + 6</a:t>
            </a:r>
            <a:r>
              <a:rPr lang="en-US" sz="1600" b="1" i="1" dirty="0" smtClean="0">
                <a:latin typeface="+mj-lt"/>
              </a:rPr>
              <a:t>x</a:t>
            </a:r>
            <a:r>
              <a:rPr lang="ru-RU" sz="1600" b="1" dirty="0" smtClean="0">
                <a:latin typeface="+mj-lt"/>
              </a:rPr>
              <a:t> + 10 = 0.</a:t>
            </a:r>
          </a:p>
          <a:p>
            <a:pPr lvl="0"/>
            <a:endParaRPr lang="ru-RU" sz="1600" b="1" dirty="0" smtClean="0">
              <a:latin typeface="+mj-lt"/>
            </a:endParaRPr>
          </a:p>
          <a:p>
            <a:pPr lvl="0"/>
            <a:r>
              <a:rPr lang="ru-RU" sz="1600" b="1" dirty="0" smtClean="0">
                <a:latin typeface="+mj-lt"/>
              </a:rPr>
              <a:t>9.Теплоход идет от Нижнего Новгорода до Астрахани 5 суток, а от Астрахани до Нижнего Новгорода 7 суток. Сколько времени плывет плот от Нижнего Новгорода до Астрахани?</a:t>
            </a:r>
          </a:p>
          <a:p>
            <a:pPr lvl="0"/>
            <a:endParaRPr lang="ru-RU" sz="1600" b="1" dirty="0" smtClean="0">
              <a:latin typeface="+mj-lt"/>
            </a:endParaRPr>
          </a:p>
          <a:p>
            <a:pPr lvl="0"/>
            <a:r>
              <a:rPr lang="ru-RU" sz="1600" b="1" dirty="0" smtClean="0">
                <a:latin typeface="+mj-lt"/>
              </a:rPr>
              <a:t>10. Прямоугольная таблица заполнена попарно различными числами. В каждой строке выбрали самое большое число, а в каждом столбце – самое маленькое. Что больше: самое маленькое из больших чисел или самое большое из маленьких?</a:t>
            </a:r>
            <a:endParaRPr lang="ru-RU" sz="1600" b="1"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мат бой\Копия Фото1289.jpg"/>
          <p:cNvPicPr>
            <a:picLocks noChangeAspect="1" noChangeArrowheads="1"/>
          </p:cNvPicPr>
          <p:nvPr/>
        </p:nvPicPr>
        <p:blipFill>
          <a:blip r:embed="rId2" cstate="screen"/>
          <a:srcRect/>
          <a:stretch>
            <a:fillRect/>
          </a:stretch>
        </p:blipFill>
        <p:spPr bwMode="auto">
          <a:xfrm>
            <a:off x="500034" y="214290"/>
            <a:ext cx="7885113" cy="2857520"/>
          </a:xfrm>
          <a:prstGeom prst="rect">
            <a:avLst/>
          </a:prstGeom>
          <a:noFill/>
        </p:spPr>
      </p:pic>
      <p:pic>
        <p:nvPicPr>
          <p:cNvPr id="30724" name="Picture 4" descr="F:\мат бой\Копия Фото1290.jpg"/>
          <p:cNvPicPr>
            <a:picLocks noChangeAspect="1" noChangeArrowheads="1"/>
          </p:cNvPicPr>
          <p:nvPr/>
        </p:nvPicPr>
        <p:blipFill>
          <a:blip r:embed="rId3" cstate="screen"/>
          <a:srcRect/>
          <a:stretch>
            <a:fillRect/>
          </a:stretch>
        </p:blipFill>
        <p:spPr bwMode="auto">
          <a:xfrm>
            <a:off x="357158" y="3714752"/>
            <a:ext cx="7900987" cy="2727325"/>
          </a:xfrm>
          <a:prstGeom prst="rect">
            <a:avLst/>
          </a:prstGeom>
          <a:noFill/>
        </p:spPr>
      </p:pic>
      <p:sp>
        <p:nvSpPr>
          <p:cNvPr id="5" name="TextBox 4"/>
          <p:cNvSpPr txBox="1"/>
          <p:nvPr/>
        </p:nvSpPr>
        <p:spPr>
          <a:xfrm>
            <a:off x="214282" y="3214686"/>
            <a:ext cx="8643998" cy="369332"/>
          </a:xfrm>
          <a:prstGeom prst="rect">
            <a:avLst/>
          </a:prstGeom>
          <a:noFill/>
        </p:spPr>
        <p:txBody>
          <a:bodyPr wrap="square" rtlCol="0">
            <a:spAutoFit/>
          </a:bodyPr>
          <a:lstStyle/>
          <a:p>
            <a:pPr algn="ctr"/>
            <a:r>
              <a:rPr lang="ru-RU" dirty="0" smtClean="0"/>
              <a:t>Наши соперники- команды г.Щекино ( верхнее фото) и г.Донского( внизу)</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28596" y="285728"/>
            <a:ext cx="5500726" cy="6215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На основе отборочных математических боёв формируется турнир математических боёв школ Тульской области 2014 года, который будет проведён в двух дивизионах,</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высшем и первом.   К турниру высшего дивизиона (6команд)  будут допущены не менее 4-х команд-победительниц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отборочных </a:t>
            </a:r>
            <a:r>
              <a:rPr kumimoji="0" lang="ru-RU" sz="16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матбоёв</a:t>
            </a: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также будут учтены результаты областного тура Всероссийской олимпиады школьников 2013 года.  </a:t>
            </a:r>
            <a:endParaRPr kumimoji="0" lang="ru-RU"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Arial" pitchFamily="34" charset="0"/>
                <a:ea typeface="Times New Roman" pitchFamily="18" charset="0"/>
              </a:rPr>
              <a:t> </a:t>
            </a:r>
            <a:r>
              <a:rPr kumimoji="0" lang="ru-RU" sz="1600" b="1" i="0" u="sng" strike="noStrike" cap="none" normalizeH="0" baseline="0" dirty="0" smtClean="0">
                <a:ln>
                  <a:noFill/>
                </a:ln>
                <a:solidFill>
                  <a:srgbClr val="000099"/>
                </a:solidFill>
                <a:effectLst/>
                <a:latin typeface="Courier New" pitchFamily="49" charset="0"/>
                <a:ea typeface="Calibri" pitchFamily="34" charset="0"/>
                <a:cs typeface="Courier New" pitchFamily="49" charset="0"/>
              </a:rPr>
              <a:t>Итоговое положение</a:t>
            </a:r>
            <a:r>
              <a:rPr kumimoji="0" lang="ru-RU" sz="1600" b="1" i="0" u="sng" strike="noStrike" cap="none" normalizeH="0" baseline="0" dirty="0" smtClean="0">
                <a:ln>
                  <a:noFill/>
                </a:ln>
                <a:solidFill>
                  <a:schemeClr val="tx1"/>
                </a:solidFill>
                <a:effectLst/>
                <a:latin typeface="Courier New" pitchFamily="49" charset="0"/>
                <a:ea typeface="Calibri" pitchFamily="34" charset="0"/>
                <a:cs typeface="Courier New" pitchFamily="49" charset="0"/>
              </a:rPr>
              <a:t/>
            </a:r>
            <a:br>
              <a:rPr kumimoji="0" lang="ru-RU" sz="1600" b="1" i="0" u="sng"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место. команда          </a:t>
            </a:r>
            <a:r>
              <a:rPr lang="ru-RU" sz="1600" b="1" dirty="0" smtClean="0">
                <a:latin typeface="Courier New" pitchFamily="49" charset="0"/>
                <a:ea typeface="Calibri" pitchFamily="34" charset="0"/>
                <a:cs typeface="Courier New" pitchFamily="49" charset="0"/>
              </a:rPr>
              <a:t> </a:t>
            </a: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очки      </a:t>
            </a:r>
            <a:r>
              <a:rPr kumimoji="0" lang="ru-RU" sz="1600" b="1"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коэф</a:t>
            </a: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b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1. Щёкино, лицей №1            4    2,5901</a:t>
            </a:r>
            <a:b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2. Алексин, гимназия №18       3    3,1485</a:t>
            </a:r>
            <a:b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3. Алексин, школа №2           3    2,9689</a:t>
            </a:r>
            <a:b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4. Алексин, школа №9           3    1,5738</a:t>
            </a:r>
            <a:b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5. Тула, гимназия №20          3    1,5484</a:t>
            </a:r>
            <a:b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ru-RU" sz="1600" b="1" i="0" u="none" strike="noStrike" cap="none" normalizeH="0" baseline="0" dirty="0" smtClean="0">
                <a:ln>
                  <a:noFill/>
                </a:ln>
                <a:solidFill>
                  <a:srgbClr val="C00000"/>
                </a:solidFill>
                <a:effectLst/>
                <a:latin typeface="Courier New" pitchFamily="49" charset="0"/>
                <a:ea typeface="Calibri" pitchFamily="34" charset="0"/>
                <a:cs typeface="Courier New" pitchFamily="49" charset="0"/>
              </a:rPr>
              <a:t>6. Суворов, школа №5           2    1,5500</a:t>
            </a: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r>
            <a:b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7. Тула, гимназия №2           2    1,2698</a:t>
            </a:r>
            <a:b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8. Тула, школа №16             2    0,7241</a:t>
            </a:r>
            <a:b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9. Тула, гимназия №11          2    0,4167</a:t>
            </a:r>
            <a:b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10. Тула, школа №25             0    1,3893</a:t>
            </a:r>
            <a:b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11. Новомосковск, школа №1      0    1,2500</a:t>
            </a:r>
            <a:b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12. Донской, школа №12          0    0,6977</a:t>
            </a:r>
            <a:r>
              <a:rPr kumimoji="0" lang="ru-RU" sz="12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r>
            <a:br>
              <a:rPr kumimoji="0" lang="ru-RU" sz="12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sz="12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r>
            <a:br>
              <a:rPr kumimoji="0" lang="ru-RU" sz="12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endParaRPr kumimoji="0" lang="ru-RU" sz="1800" b="1" i="0" u="none" strike="noStrike" cap="none" normalizeH="0" baseline="0" dirty="0" smtClean="0">
              <a:ln>
                <a:noFill/>
              </a:ln>
              <a:solidFill>
                <a:schemeClr val="tx1"/>
              </a:solidFill>
              <a:effectLst/>
              <a:latin typeface="Arial" pitchFamily="34" charset="0"/>
            </a:endParaRPr>
          </a:p>
        </p:txBody>
      </p:sp>
      <p:pic>
        <p:nvPicPr>
          <p:cNvPr id="29699" name="Picture 3" descr="F:\мат бой\Фото1286.jpg"/>
          <p:cNvPicPr>
            <a:picLocks noChangeAspect="1" noChangeArrowheads="1"/>
          </p:cNvPicPr>
          <p:nvPr/>
        </p:nvPicPr>
        <p:blipFill>
          <a:blip r:embed="rId2" cstate="screen"/>
          <a:srcRect/>
          <a:stretch>
            <a:fillRect/>
          </a:stretch>
        </p:blipFill>
        <p:spPr bwMode="auto">
          <a:xfrm>
            <a:off x="6072198" y="1785926"/>
            <a:ext cx="2928958" cy="3093265"/>
          </a:xfrm>
          <a:prstGeom prst="rect">
            <a:avLst/>
          </a:prstGeom>
          <a:noFill/>
        </p:spPr>
      </p:pic>
      <p:sp>
        <p:nvSpPr>
          <p:cNvPr id="8" name="TextBox 7"/>
          <p:cNvSpPr txBox="1"/>
          <p:nvPr/>
        </p:nvSpPr>
        <p:spPr>
          <a:xfrm>
            <a:off x="6357950" y="4786322"/>
            <a:ext cx="2592441" cy="369332"/>
          </a:xfrm>
          <a:prstGeom prst="rect">
            <a:avLst/>
          </a:prstGeom>
          <a:noFill/>
        </p:spPr>
        <p:txBody>
          <a:bodyPr wrap="none" rtlCol="0">
            <a:spAutoFit/>
          </a:bodyPr>
          <a:lstStyle/>
          <a:p>
            <a:r>
              <a:rPr lang="ru-RU" dirty="0" smtClean="0">
                <a:solidFill>
                  <a:srgbClr val="000099"/>
                </a:solidFill>
              </a:rPr>
              <a:t>Выступает Бычков Д.В</a:t>
            </a:r>
            <a:r>
              <a:rPr lang="ru-RU" dirty="0" smtClean="0"/>
              <a:t>.</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85720" y="500042"/>
            <a:ext cx="8286808" cy="4113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По результатам отборочного турнира 5 команд-победительниц</a:t>
            </a:r>
          </a:p>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будут приглашены в турнир Высшего Дивизиона 2014 года, </a:t>
            </a:r>
          </a:p>
          <a:p>
            <a:pPr marL="0" marR="0" lvl="0"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6-ая команда будет определена позднее.</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r>
            <a:b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b="0" i="0" u="sng" strike="noStrike" cap="none" normalizeH="0" baseline="0" dirty="0" smtClean="0">
                <a:ln>
                  <a:noFill/>
                </a:ln>
                <a:solidFill>
                  <a:srgbClr val="0033CC"/>
                </a:solidFill>
                <a:effectLst/>
                <a:latin typeface="Courier New" pitchFamily="49" charset="0"/>
                <a:ea typeface="Calibri" pitchFamily="34" charset="0"/>
                <a:cs typeface="Courier New" pitchFamily="49" charset="0"/>
              </a:rPr>
              <a:t>Лучшие в неофициальном личном зачёте:</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r>
            <a:b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1. Фетисов Юрий</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Щёкино, лицей №1</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10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кл</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21</a:t>
            </a:r>
            <a:b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1.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Коровкин</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Егор</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Щёкино, лицей №1</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10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кл</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21</a:t>
            </a:r>
            <a:b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3. Бугров Сергей</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Алексин,гимн</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№18  11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кл</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20</a:t>
            </a:r>
            <a:b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3. Воробьёв Иван</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Тула, гимн  №20</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11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кл</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20</a:t>
            </a:r>
            <a:b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b="0" i="0" u="none" strike="noStrike" cap="none" normalizeH="0" baseline="0" dirty="0" smtClean="0">
                <a:ln>
                  <a:noFill/>
                </a:ln>
                <a:solidFill>
                  <a:srgbClr val="C00000"/>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rgbClr val="C00000"/>
                </a:solidFill>
                <a:effectLst/>
                <a:latin typeface="Courier New" pitchFamily="49" charset="0"/>
                <a:ea typeface="Calibri" pitchFamily="34" charset="0"/>
                <a:cs typeface="Courier New" pitchFamily="49" charset="0"/>
              </a:rPr>
              <a:t>3</a:t>
            </a:r>
            <a:r>
              <a:rPr kumimoji="0" lang="ru-RU" b="1" i="0" u="none" strike="noStrike" cap="none" normalizeH="0" baseline="0" dirty="0" smtClean="0">
                <a:ln>
                  <a:noFill/>
                </a:ln>
                <a:solidFill>
                  <a:srgbClr val="C00000"/>
                </a:solidFill>
                <a:effectLst/>
                <a:latin typeface="Courier New" pitchFamily="49" charset="0"/>
                <a:ea typeface="Calibri" pitchFamily="34" charset="0"/>
                <a:cs typeface="Courier New" pitchFamily="49" charset="0"/>
              </a:rPr>
              <a:t>. Ларичев Дмитрий</a:t>
            </a:r>
            <a:r>
              <a:rPr kumimoji="0" lang="ru-RU" b="1" i="0" u="none" strike="noStrike" cap="none" normalizeH="0" baseline="0" dirty="0" smtClean="0">
                <a:ln>
                  <a:noFill/>
                </a:ln>
                <a:solidFill>
                  <a:srgbClr val="C00000"/>
                </a:solidFill>
                <a:effectLst/>
                <a:latin typeface="Calibri"/>
                <a:ea typeface="Calibri" pitchFamily="34" charset="0"/>
                <a:cs typeface="Courier New" pitchFamily="49" charset="0"/>
              </a:rPr>
              <a:t>         </a:t>
            </a:r>
            <a:r>
              <a:rPr kumimoji="0" lang="ru-RU" b="1" i="0" u="none" strike="noStrike" cap="none" normalizeH="0" baseline="0" dirty="0" smtClean="0">
                <a:ln>
                  <a:noFill/>
                </a:ln>
                <a:solidFill>
                  <a:srgbClr val="C00000"/>
                </a:solidFill>
                <a:effectLst/>
                <a:latin typeface="Courier New" pitchFamily="49" charset="0"/>
                <a:ea typeface="Calibri" pitchFamily="34" charset="0"/>
                <a:cs typeface="Courier New" pitchFamily="49" charset="0"/>
              </a:rPr>
              <a:t> Суворов, школ №5  10 </a:t>
            </a:r>
            <a:r>
              <a:rPr kumimoji="0" lang="ru-RU" b="1" i="0" u="none" strike="noStrike" cap="none" normalizeH="0" baseline="0" dirty="0" err="1" smtClean="0">
                <a:ln>
                  <a:noFill/>
                </a:ln>
                <a:solidFill>
                  <a:srgbClr val="C00000"/>
                </a:solidFill>
                <a:effectLst/>
                <a:latin typeface="Courier New" pitchFamily="49" charset="0"/>
                <a:ea typeface="Calibri" pitchFamily="34" charset="0"/>
                <a:cs typeface="Courier New" pitchFamily="49" charset="0"/>
              </a:rPr>
              <a:t>кл</a:t>
            </a:r>
            <a:r>
              <a:rPr kumimoji="0" lang="ru-RU" b="0" i="0" u="none" strike="noStrike" cap="none" normalizeH="0" baseline="0" dirty="0" smtClean="0">
                <a:ln>
                  <a:noFill/>
                </a:ln>
                <a:solidFill>
                  <a:srgbClr val="C00000"/>
                </a:solidFill>
                <a:effectLst/>
                <a:latin typeface="Courier New" pitchFamily="49" charset="0"/>
                <a:ea typeface="Calibri" pitchFamily="34" charset="0"/>
                <a:cs typeface="Courier New" pitchFamily="49" charset="0"/>
              </a:rPr>
              <a:t>.</a:t>
            </a:r>
            <a:r>
              <a:rPr kumimoji="0" lang="ru-RU" b="0" i="0" u="none" strike="noStrike" cap="none" normalizeH="0" baseline="0" dirty="0" smtClean="0">
                <a:ln>
                  <a:noFill/>
                </a:ln>
                <a:solidFill>
                  <a:srgbClr val="C00000"/>
                </a:solidFill>
                <a:effectLst/>
                <a:latin typeface="Calibri"/>
                <a:ea typeface="Calibri" pitchFamily="34" charset="0"/>
                <a:cs typeface="Courier New" pitchFamily="49" charset="0"/>
              </a:rPr>
              <a:t>   </a:t>
            </a:r>
            <a:r>
              <a:rPr kumimoji="0" lang="ru-RU" b="1" i="0" u="none" strike="noStrike" cap="none" normalizeH="0" baseline="0" dirty="0" smtClean="0">
                <a:ln>
                  <a:noFill/>
                </a:ln>
                <a:solidFill>
                  <a:srgbClr val="C00000"/>
                </a:solidFill>
                <a:effectLst/>
                <a:latin typeface="Courier New" pitchFamily="49" charset="0"/>
                <a:ea typeface="Calibri" pitchFamily="34" charset="0"/>
                <a:cs typeface="Courier New" pitchFamily="49" charset="0"/>
              </a:rPr>
              <a:t> 20</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r>
            <a:b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6.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Кусакин</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Дмитрий</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Тула, гимназия №2 10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кл</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19</a:t>
            </a:r>
            <a:b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b="1"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1" i="0" u="none" strike="noStrike" cap="none" normalizeH="0" baseline="0" dirty="0" smtClean="0">
                <a:ln>
                  <a:noFill/>
                </a:ln>
                <a:solidFill>
                  <a:srgbClr val="C00000"/>
                </a:solidFill>
                <a:effectLst/>
                <a:latin typeface="Courier New" pitchFamily="49" charset="0"/>
                <a:ea typeface="Calibri" pitchFamily="34" charset="0"/>
                <a:cs typeface="Courier New" pitchFamily="49" charset="0"/>
              </a:rPr>
              <a:t>6. Сичкар Дмитрий</a:t>
            </a:r>
            <a:r>
              <a:rPr kumimoji="0" lang="ru-RU" b="1" i="0" u="none" strike="noStrike" cap="none" normalizeH="0" baseline="0" dirty="0" smtClean="0">
                <a:ln>
                  <a:noFill/>
                </a:ln>
                <a:solidFill>
                  <a:srgbClr val="C00000"/>
                </a:solidFill>
                <a:effectLst/>
                <a:latin typeface="Calibri"/>
                <a:ea typeface="Calibri" pitchFamily="34" charset="0"/>
                <a:cs typeface="Courier New" pitchFamily="49" charset="0"/>
              </a:rPr>
              <a:t>          </a:t>
            </a:r>
            <a:r>
              <a:rPr kumimoji="0" lang="ru-RU" b="1" i="0" u="none" strike="noStrike" cap="none" normalizeH="0" baseline="0" dirty="0" smtClean="0">
                <a:ln>
                  <a:noFill/>
                </a:ln>
                <a:solidFill>
                  <a:srgbClr val="C00000"/>
                </a:solidFill>
                <a:effectLst/>
                <a:latin typeface="Courier New" pitchFamily="49" charset="0"/>
                <a:ea typeface="Calibri" pitchFamily="34" charset="0"/>
                <a:cs typeface="Courier New" pitchFamily="49" charset="0"/>
              </a:rPr>
              <a:t> Суворов, школа №5</a:t>
            </a:r>
            <a:r>
              <a:rPr kumimoji="0" lang="ru-RU" b="1" i="0" u="none" strike="noStrike" cap="none" normalizeH="0" baseline="0" dirty="0" smtClean="0">
                <a:ln>
                  <a:noFill/>
                </a:ln>
                <a:solidFill>
                  <a:srgbClr val="C00000"/>
                </a:solidFill>
                <a:effectLst/>
                <a:latin typeface="Calibri"/>
                <a:ea typeface="Calibri" pitchFamily="34" charset="0"/>
                <a:cs typeface="Courier New" pitchFamily="49" charset="0"/>
              </a:rPr>
              <a:t>  </a:t>
            </a:r>
            <a:r>
              <a:rPr kumimoji="0" lang="ru-RU" b="1" i="0" u="none" strike="noStrike" cap="none" normalizeH="0" baseline="0" dirty="0" smtClean="0">
                <a:ln>
                  <a:noFill/>
                </a:ln>
                <a:solidFill>
                  <a:srgbClr val="C00000"/>
                </a:solidFill>
                <a:effectLst/>
                <a:latin typeface="Courier New" pitchFamily="49" charset="0"/>
                <a:ea typeface="Calibri" pitchFamily="34" charset="0"/>
                <a:cs typeface="Courier New" pitchFamily="49" charset="0"/>
              </a:rPr>
              <a:t>8 </a:t>
            </a:r>
            <a:r>
              <a:rPr kumimoji="0" lang="ru-RU" b="1" i="0" u="none" strike="noStrike" cap="none" normalizeH="0" baseline="0" dirty="0" err="1" smtClean="0">
                <a:ln>
                  <a:noFill/>
                </a:ln>
                <a:solidFill>
                  <a:srgbClr val="C00000"/>
                </a:solidFill>
                <a:effectLst/>
                <a:latin typeface="Courier New" pitchFamily="49" charset="0"/>
                <a:ea typeface="Calibri" pitchFamily="34" charset="0"/>
                <a:cs typeface="Courier New" pitchFamily="49" charset="0"/>
              </a:rPr>
              <a:t>кл</a:t>
            </a:r>
            <a:r>
              <a:rPr kumimoji="0" lang="ru-RU" b="1" i="0" u="none" strike="noStrike" cap="none" normalizeH="0" baseline="0" dirty="0" smtClean="0">
                <a:ln>
                  <a:noFill/>
                </a:ln>
                <a:solidFill>
                  <a:srgbClr val="C00000"/>
                </a:solidFill>
                <a:effectLst/>
                <a:latin typeface="Courier New" pitchFamily="49" charset="0"/>
                <a:ea typeface="Calibri" pitchFamily="34" charset="0"/>
                <a:cs typeface="Courier New" pitchFamily="49" charset="0"/>
              </a:rPr>
              <a:t>.</a:t>
            </a:r>
            <a:r>
              <a:rPr kumimoji="0" lang="ru-RU" b="1" i="0" u="none" strike="noStrike" cap="none" normalizeH="0" baseline="0" dirty="0" smtClean="0">
                <a:ln>
                  <a:noFill/>
                </a:ln>
                <a:solidFill>
                  <a:srgbClr val="C00000"/>
                </a:solidFill>
                <a:effectLst/>
                <a:latin typeface="Calibri"/>
                <a:ea typeface="Calibri" pitchFamily="34" charset="0"/>
                <a:cs typeface="Courier New" pitchFamily="49" charset="0"/>
              </a:rPr>
              <a:t>   </a:t>
            </a:r>
            <a:r>
              <a:rPr kumimoji="0" lang="ru-RU" b="1" i="0" u="none" strike="noStrike" cap="none" normalizeH="0" baseline="0" dirty="0" smtClean="0">
                <a:ln>
                  <a:noFill/>
                </a:ln>
                <a:solidFill>
                  <a:srgbClr val="C00000"/>
                </a:solidFill>
                <a:effectLst/>
                <a:latin typeface="Courier New" pitchFamily="49" charset="0"/>
                <a:ea typeface="Calibri" pitchFamily="34" charset="0"/>
                <a:cs typeface="Courier New" pitchFamily="49" charset="0"/>
              </a:rPr>
              <a:t> 19</a:t>
            </a:r>
            <a:r>
              <a:rPr kumimoji="0" lang="ru-RU"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r>
            <a:br>
              <a:rPr kumimoji="0" lang="ru-RU"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8.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Морсин</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Иван</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Щёкино, лицей №1</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11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кл</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18</a:t>
            </a:r>
            <a:b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9. Алисов Николай</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Алексин, школа №2 10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кл</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17</a:t>
            </a:r>
            <a:b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10.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Дмитренко</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Юлия</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Тула, гимназия №2 10 </a:t>
            </a:r>
            <a:r>
              <a:rPr kumimoji="0" lang="ru-RU"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кл</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r>
              <a:rPr kumimoji="0" lang="ru-RU" b="0" i="0" u="none" strike="noStrike" cap="none" normalizeH="0" baseline="0" dirty="0" smtClean="0">
                <a:ln>
                  <a:noFill/>
                </a:ln>
                <a:solidFill>
                  <a:schemeClr val="tx1"/>
                </a:solidFill>
                <a:effectLst/>
                <a:latin typeface="Calibri"/>
                <a:ea typeface="Calibri" pitchFamily="34" charset="0"/>
                <a:cs typeface="Courier New" pitchFamily="49" charset="0"/>
              </a:rPr>
              <a:t>   </a:t>
            </a:r>
            <a:r>
              <a:rPr kumimoji="0" lang="ru-RU"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15</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endParaRPr>
          </a:p>
        </p:txBody>
      </p:sp>
      <p:pic>
        <p:nvPicPr>
          <p:cNvPr id="32770" name="Picture 2" descr="F:\мат бой\Копия дима1.jpg"/>
          <p:cNvPicPr>
            <a:picLocks noChangeAspect="1" noChangeArrowheads="1"/>
          </p:cNvPicPr>
          <p:nvPr/>
        </p:nvPicPr>
        <p:blipFill>
          <a:blip r:embed="rId2"/>
          <a:srcRect/>
          <a:stretch>
            <a:fillRect/>
          </a:stretch>
        </p:blipFill>
        <p:spPr bwMode="auto">
          <a:xfrm>
            <a:off x="2786050" y="4572008"/>
            <a:ext cx="2512731" cy="20708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928670"/>
            <a:ext cx="8715436" cy="5201424"/>
          </a:xfrm>
          <a:prstGeom prst="rect">
            <a:avLst/>
          </a:prstGeom>
        </p:spPr>
        <p:txBody>
          <a:bodyPr wrap="square">
            <a:spAutoFit/>
          </a:bodyPr>
          <a:lstStyle/>
          <a:p>
            <a:pPr algn="ctr"/>
            <a:r>
              <a:rPr lang="ru-RU" sz="2000" b="1" dirty="0" smtClean="0">
                <a:solidFill>
                  <a:srgbClr val="000099"/>
                </a:solidFill>
              </a:rPr>
              <a:t>Математический бой — одна из наиболее популярных форм проведения состязаний знатоков. Он формирует математическое мышление и способствует развитию навыков работы в команде, что особенно ценно в современной науке. </a:t>
            </a:r>
            <a:endParaRPr lang="en-US" sz="2000" b="1" dirty="0" smtClean="0">
              <a:solidFill>
                <a:srgbClr val="000099"/>
              </a:solidFill>
            </a:endParaRPr>
          </a:p>
          <a:p>
            <a:pPr algn="ctr"/>
            <a:r>
              <a:rPr lang="ru-RU" sz="2000" b="1" dirty="0" smtClean="0">
                <a:solidFill>
                  <a:srgbClr val="000099"/>
                </a:solidFill>
              </a:rPr>
              <a:t>Для участия в математических боях школам необходимо было сформировать команды из 6 учеников старших классов    </a:t>
            </a:r>
            <a:r>
              <a:rPr lang="ru-RU" sz="2000" dirty="0" smtClean="0">
                <a:solidFill>
                  <a:srgbClr val="000099"/>
                </a:solidFill>
              </a:rPr>
              <a:t>   </a:t>
            </a:r>
          </a:p>
          <a:p>
            <a:pPr algn="ctr"/>
            <a:r>
              <a:rPr lang="ru-RU" sz="2000" b="1" dirty="0" smtClean="0">
                <a:solidFill>
                  <a:srgbClr val="0033CC"/>
                </a:solidFill>
              </a:rPr>
              <a:t>(</a:t>
            </a:r>
            <a:r>
              <a:rPr lang="ru-RU" sz="1400" b="1" i="1" dirty="0" smtClean="0">
                <a:solidFill>
                  <a:srgbClr val="0033CC"/>
                </a:solidFill>
                <a:latin typeface="Century" pitchFamily="18" charset="0"/>
              </a:rPr>
              <a:t>3-из</a:t>
            </a:r>
            <a:r>
              <a:rPr lang="ru-RU" b="1" i="1" dirty="0" smtClean="0">
                <a:solidFill>
                  <a:srgbClr val="0033CC"/>
                </a:solidFill>
                <a:latin typeface="Century" pitchFamily="18" charset="0"/>
              </a:rPr>
              <a:t>11кл</a:t>
            </a:r>
            <a:r>
              <a:rPr lang="ru-RU" sz="1400" b="1" i="1" dirty="0" smtClean="0">
                <a:solidFill>
                  <a:srgbClr val="0033CC"/>
                </a:solidFill>
                <a:latin typeface="Century" pitchFamily="18" charset="0"/>
              </a:rPr>
              <a:t>., 2 -из </a:t>
            </a:r>
            <a:r>
              <a:rPr lang="ru-RU" b="1" i="1" dirty="0" smtClean="0">
                <a:solidFill>
                  <a:srgbClr val="0033CC"/>
                </a:solidFill>
                <a:latin typeface="Century" pitchFamily="18" charset="0"/>
              </a:rPr>
              <a:t>10 кл</a:t>
            </a:r>
            <a:r>
              <a:rPr lang="ru-RU" sz="1400" b="1" i="1" dirty="0" smtClean="0">
                <a:solidFill>
                  <a:srgbClr val="0033CC"/>
                </a:solidFill>
                <a:latin typeface="Century" pitchFamily="18" charset="0"/>
              </a:rPr>
              <a:t>,1 -из </a:t>
            </a:r>
            <a:r>
              <a:rPr lang="ru-RU" b="1" i="1" dirty="0" smtClean="0">
                <a:solidFill>
                  <a:srgbClr val="0033CC"/>
                </a:solidFill>
                <a:latin typeface="Century" pitchFamily="18" charset="0"/>
              </a:rPr>
              <a:t>9 </a:t>
            </a:r>
            <a:r>
              <a:rPr lang="ru-RU" b="1" i="1" dirty="0" err="1" smtClean="0">
                <a:solidFill>
                  <a:srgbClr val="0033CC"/>
                </a:solidFill>
                <a:latin typeface="Century" pitchFamily="18" charset="0"/>
              </a:rPr>
              <a:t>кл</a:t>
            </a:r>
            <a:r>
              <a:rPr lang="ru-RU" sz="1400" b="1" dirty="0" smtClean="0">
                <a:solidFill>
                  <a:srgbClr val="0033CC"/>
                </a:solidFill>
                <a:latin typeface="Century" pitchFamily="18" charset="0"/>
              </a:rPr>
              <a:t>.</a:t>
            </a:r>
            <a:r>
              <a:rPr lang="ru-RU" sz="1400" b="1" dirty="0" smtClean="0">
                <a:solidFill>
                  <a:srgbClr val="0033CC"/>
                </a:solidFill>
              </a:rPr>
              <a:t> )</a:t>
            </a:r>
          </a:p>
          <a:p>
            <a:pPr algn="ctr"/>
            <a:r>
              <a:rPr lang="ru-RU" sz="1600" b="1" i="1" dirty="0" smtClean="0"/>
              <a:t>З</a:t>
            </a:r>
            <a:r>
              <a:rPr lang="ru-RU" sz="1600" i="1" dirty="0" smtClean="0"/>
              <a:t>амена была возможна  в </a:t>
            </a:r>
            <a:r>
              <a:rPr lang="ru-RU" sz="1600" i="1" dirty="0" smtClean="0">
                <a:latin typeface="Comic Sans MS" pitchFamily="66" charset="0"/>
              </a:rPr>
              <a:t> </a:t>
            </a:r>
            <a:r>
              <a:rPr lang="ru-RU" sz="1600" i="1" dirty="0" smtClean="0"/>
              <a:t>сторону  уменьшения возраста</a:t>
            </a:r>
            <a:r>
              <a:rPr lang="ru-RU" sz="1600" b="1" i="1" dirty="0" smtClean="0"/>
              <a:t>.     </a:t>
            </a:r>
          </a:p>
          <a:p>
            <a:pPr algn="ctr"/>
            <a:endParaRPr lang="ru-RU" sz="1600" b="1" i="1" dirty="0" smtClean="0"/>
          </a:p>
          <a:p>
            <a:pPr algn="ctr"/>
            <a:r>
              <a:rPr lang="ru-RU" sz="2000" dirty="0" smtClean="0"/>
              <a:t>Наша  школа выставила свою команду   на эти состязания. </a:t>
            </a:r>
          </a:p>
          <a:p>
            <a:pPr algn="ctr"/>
            <a:r>
              <a:rPr lang="ru-RU" sz="2000" i="1" dirty="0" smtClean="0"/>
              <a:t> В первом  туре  в команде были  ученики: </a:t>
            </a:r>
          </a:p>
          <a:p>
            <a:r>
              <a:rPr lang="ru-RU" sz="2000" i="1" dirty="0" smtClean="0"/>
              <a:t>10 класса - Ларичев Дмитрий , Воронцов Дмитрий, </a:t>
            </a:r>
            <a:r>
              <a:rPr lang="ru-RU" sz="2000" i="1" dirty="0" err="1" smtClean="0"/>
              <a:t>Мосева</a:t>
            </a:r>
            <a:r>
              <a:rPr lang="ru-RU" sz="2000" i="1" dirty="0" smtClean="0"/>
              <a:t> Анастасия, </a:t>
            </a:r>
          </a:p>
          <a:p>
            <a:r>
              <a:rPr lang="ru-RU" sz="2000" i="1" dirty="0" smtClean="0"/>
              <a:t>  </a:t>
            </a:r>
            <a:r>
              <a:rPr lang="ru-RU" sz="2000" i="1" dirty="0" smtClean="0">
                <a:latin typeface="+mj-lt"/>
              </a:rPr>
              <a:t>9 </a:t>
            </a:r>
            <a:r>
              <a:rPr lang="ru-RU" sz="2000" i="1" dirty="0" smtClean="0"/>
              <a:t>класса – Фомин Николай, Ларина Юлия  </a:t>
            </a:r>
          </a:p>
          <a:p>
            <a:r>
              <a:rPr lang="ru-RU" sz="2000" i="1" dirty="0" smtClean="0"/>
              <a:t> 8 класса - </a:t>
            </a:r>
            <a:r>
              <a:rPr lang="ru-RU" sz="2000" i="1" dirty="0" err="1" smtClean="0"/>
              <a:t>Сичкар</a:t>
            </a:r>
            <a:r>
              <a:rPr lang="ru-RU" sz="2000" i="1" dirty="0" smtClean="0"/>
              <a:t>  Дмитрий.</a:t>
            </a:r>
          </a:p>
          <a:p>
            <a:r>
              <a:rPr lang="ru-RU" sz="2000" i="1" dirty="0" smtClean="0"/>
              <a:t> Руководитель команды- </a:t>
            </a:r>
            <a:r>
              <a:rPr lang="ru-RU" i="1" dirty="0" smtClean="0"/>
              <a:t>учитель математики школы </a:t>
            </a:r>
            <a:r>
              <a:rPr lang="ru-RU" sz="2000" i="1" dirty="0" smtClean="0">
                <a:latin typeface="+mj-lt"/>
              </a:rPr>
              <a:t>№5 </a:t>
            </a:r>
            <a:r>
              <a:rPr lang="ru-RU" sz="2000" i="1" dirty="0" smtClean="0"/>
              <a:t>Матюхина Л.Е.</a:t>
            </a:r>
            <a:r>
              <a:rPr lang="ru-RU" sz="2000" b="1" dirty="0" smtClean="0"/>
              <a:t> </a:t>
            </a:r>
          </a:p>
          <a:p>
            <a:pPr algn="ctr"/>
            <a:r>
              <a:rPr lang="ru-RU" sz="2000" b="1" dirty="0" smtClean="0"/>
              <a:t> </a:t>
            </a:r>
          </a:p>
          <a:p>
            <a:pPr algn="ctr"/>
            <a:endParaRPr lang="ru-RU"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8786842"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Все участники были награждены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грамотами,и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каждой команде был вручен сладкий приз - огромный и очень вкусный торт.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Призы и подарки вручал министр образования Тульской области Бычков Д.В</a:t>
            </a:r>
            <a:r>
              <a:rPr kumimoji="0" lang="ru-RU" sz="2000" b="0" i="1" u="none" strike="noStrike" cap="none" normalizeH="0" baseline="0" dirty="0" smtClean="0">
                <a:ln>
                  <a:noFill/>
                </a:ln>
                <a:solidFill>
                  <a:schemeClr val="tx1"/>
                </a:solidFill>
                <a:effectLst/>
                <a:latin typeface="Arial" pitchFamily="34" charset="0"/>
                <a:ea typeface="Times New Roman" pitchFamily="18" charset="0"/>
              </a:rPr>
              <a:t>.</a:t>
            </a:r>
            <a:r>
              <a:rPr kumimoji="0" lang="ru-RU" sz="2000" b="0" i="0" u="none" strike="noStrike" cap="none" normalizeH="0" baseline="0" dirty="0" smtClean="0">
                <a:ln>
                  <a:noFill/>
                </a:ln>
                <a:solidFill>
                  <a:schemeClr val="tx1"/>
                </a:solidFill>
                <a:effectLst/>
                <a:latin typeface="Arial" pitchFamily="34" charset="0"/>
              </a:rPr>
              <a:t> </a:t>
            </a:r>
          </a:p>
        </p:txBody>
      </p:sp>
      <p:pic>
        <p:nvPicPr>
          <p:cNvPr id="6146" name="Picture 2" descr="F:\мат бой\Фото1287.jpg"/>
          <p:cNvPicPr>
            <a:picLocks noChangeAspect="1" noChangeArrowheads="1"/>
          </p:cNvPicPr>
          <p:nvPr/>
        </p:nvPicPr>
        <p:blipFill>
          <a:blip r:embed="rId2" cstate="screen"/>
          <a:srcRect/>
          <a:stretch>
            <a:fillRect/>
          </a:stretch>
        </p:blipFill>
        <p:spPr bwMode="auto">
          <a:xfrm>
            <a:off x="3214678" y="1643050"/>
            <a:ext cx="5594361" cy="4194928"/>
          </a:xfrm>
          <a:prstGeom prst="rect">
            <a:avLst/>
          </a:prstGeom>
          <a:noFill/>
        </p:spPr>
      </p:pic>
      <p:pic>
        <p:nvPicPr>
          <p:cNvPr id="6147" name="Picture 3" descr="F:\мат бой\Диплом.jpeg"/>
          <p:cNvPicPr>
            <a:picLocks noChangeAspect="1" noChangeArrowheads="1"/>
          </p:cNvPicPr>
          <p:nvPr/>
        </p:nvPicPr>
        <p:blipFill>
          <a:blip r:embed="rId3" cstate="screen"/>
          <a:srcRect/>
          <a:stretch>
            <a:fillRect/>
          </a:stretch>
        </p:blipFill>
        <p:spPr bwMode="auto">
          <a:xfrm>
            <a:off x="214282" y="1714488"/>
            <a:ext cx="2883021" cy="3970221"/>
          </a:xfrm>
          <a:prstGeom prst="rect">
            <a:avLst/>
          </a:prstGeom>
          <a:noFill/>
        </p:spPr>
      </p:pic>
      <p:pic>
        <p:nvPicPr>
          <p:cNvPr id="6148" name="Picture 4"/>
          <p:cNvPicPr>
            <a:picLocks noChangeAspect="1" noChangeArrowheads="1"/>
          </p:cNvPicPr>
          <p:nvPr/>
        </p:nvPicPr>
        <p:blipFill>
          <a:blip r:embed="rId4"/>
          <a:srcRect/>
          <a:stretch>
            <a:fillRect/>
          </a:stretch>
        </p:blipFill>
        <p:spPr bwMode="auto">
          <a:xfrm>
            <a:off x="4459822" y="4864981"/>
            <a:ext cx="3427405" cy="1774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WP_000533.jpg"/>
          <p:cNvPicPr>
            <a:picLocks noChangeAspect="1" noChangeArrowheads="1"/>
          </p:cNvPicPr>
          <p:nvPr/>
        </p:nvPicPr>
        <p:blipFill>
          <a:blip r:embed="rId2"/>
          <a:srcRect/>
          <a:stretch>
            <a:fillRect/>
          </a:stretch>
        </p:blipFill>
        <p:spPr bwMode="auto">
          <a:xfrm>
            <a:off x="428596" y="2714620"/>
            <a:ext cx="4017502" cy="3484568"/>
          </a:xfrm>
          <a:prstGeom prst="rect">
            <a:avLst/>
          </a:prstGeom>
          <a:noFill/>
        </p:spPr>
      </p:pic>
      <p:pic>
        <p:nvPicPr>
          <p:cNvPr id="3" name="Picture 3" descr="F:\WP_000534.jpg"/>
          <p:cNvPicPr>
            <a:picLocks noChangeAspect="1" noChangeArrowheads="1"/>
          </p:cNvPicPr>
          <p:nvPr/>
        </p:nvPicPr>
        <p:blipFill>
          <a:blip r:embed="rId3" cstate="screen"/>
          <a:srcRect/>
          <a:stretch>
            <a:fillRect/>
          </a:stretch>
        </p:blipFill>
        <p:spPr bwMode="auto">
          <a:xfrm>
            <a:off x="4714876" y="357166"/>
            <a:ext cx="4000528" cy="2997610"/>
          </a:xfrm>
          <a:prstGeom prst="rect">
            <a:avLst/>
          </a:prstGeom>
          <a:noFill/>
        </p:spPr>
      </p:pic>
      <p:pic>
        <p:nvPicPr>
          <p:cNvPr id="34819" name="Picture 3"/>
          <p:cNvPicPr>
            <a:picLocks noChangeAspect="1" noChangeArrowheads="1"/>
          </p:cNvPicPr>
          <p:nvPr/>
        </p:nvPicPr>
        <p:blipFill>
          <a:blip r:embed="rId4"/>
          <a:srcRect/>
          <a:stretch>
            <a:fillRect/>
          </a:stretch>
        </p:blipFill>
        <p:spPr bwMode="auto">
          <a:xfrm>
            <a:off x="5324480" y="3643314"/>
            <a:ext cx="2509845" cy="2428882"/>
          </a:xfrm>
          <a:prstGeom prst="rect">
            <a:avLst/>
          </a:prstGeom>
          <a:noFill/>
          <a:ln w="9525">
            <a:noFill/>
            <a:miter lim="800000"/>
            <a:headEnd/>
            <a:tailEnd/>
          </a:ln>
          <a:effectLst/>
        </p:spPr>
      </p:pic>
      <p:sp>
        <p:nvSpPr>
          <p:cNvPr id="9" name="Прямоугольник 8"/>
          <p:cNvSpPr/>
          <p:nvPr/>
        </p:nvSpPr>
        <p:spPr>
          <a:xfrm rot="20785873">
            <a:off x="900960" y="698323"/>
            <a:ext cx="4981654"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cap="none" spc="0" dirty="0" smtClean="0">
                <a:ln/>
                <a:solidFill>
                  <a:schemeClr val="accent3"/>
                </a:solidFill>
                <a:effectLst/>
              </a:rPr>
              <a:t> </a:t>
            </a:r>
            <a:endParaRPr lang="ru-RU" sz="5400" b="1" cap="none" spc="0" dirty="0">
              <a:ln/>
              <a:solidFill>
                <a:schemeClr val="accent3"/>
              </a:solidFill>
              <a:effectLst/>
            </a:endParaRPr>
          </a:p>
        </p:txBody>
      </p:sp>
      <p:sp>
        <p:nvSpPr>
          <p:cNvPr id="12" name="Прямоугольник 11"/>
          <p:cNvSpPr/>
          <p:nvPr/>
        </p:nvSpPr>
        <p:spPr>
          <a:xfrm rot="20633028">
            <a:off x="288848" y="918451"/>
            <a:ext cx="6555844" cy="923330"/>
          </a:xfrm>
          <a:prstGeom prst="rect">
            <a:avLst/>
          </a:prstGeom>
          <a:noFill/>
        </p:spPr>
        <p:txBody>
          <a:bodyPr wrap="square" lIns="91440" tIns="45720" rIns="91440" bIns="45720">
            <a:spAutoFit/>
          </a:bodyPr>
          <a:lstStyle/>
          <a:p>
            <a:pPr algn="ct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4" name="Прямоугольник 13"/>
          <p:cNvSpPr/>
          <p:nvPr/>
        </p:nvSpPr>
        <p:spPr>
          <a:xfrm rot="20172429">
            <a:off x="813538" y="195508"/>
            <a:ext cx="5409928" cy="258532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На улице метель, а у нас праздник!</a:t>
            </a: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F:\фото воронцова\Копия со мной.jpg"/>
          <p:cNvPicPr>
            <a:picLocks noChangeAspect="1" noChangeArrowheads="1"/>
          </p:cNvPicPr>
          <p:nvPr/>
        </p:nvPicPr>
        <p:blipFill>
          <a:blip r:embed="rId2"/>
          <a:srcRect/>
          <a:stretch>
            <a:fillRect/>
          </a:stretch>
        </p:blipFill>
        <p:spPr bwMode="auto">
          <a:xfrm>
            <a:off x="428596" y="2071678"/>
            <a:ext cx="2959100" cy="2971800"/>
          </a:xfrm>
          <a:prstGeom prst="rect">
            <a:avLst/>
          </a:prstGeom>
          <a:noFill/>
        </p:spPr>
      </p:pic>
      <p:sp>
        <p:nvSpPr>
          <p:cNvPr id="4" name="Прямоугольник 3"/>
          <p:cNvSpPr/>
          <p:nvPr/>
        </p:nvSpPr>
        <p:spPr>
          <a:xfrm>
            <a:off x="357159" y="428604"/>
            <a:ext cx="6929486" cy="1754326"/>
          </a:xfrm>
          <a:prstGeom prst="rect">
            <a:avLst/>
          </a:prstGeom>
          <a:noFill/>
        </p:spPr>
        <p:txBody>
          <a:bodyPr wrap="squar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Математический бой – это здорово!!!</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075" name="Picture 3" descr="F:\фото воронцова\Копия с дианой.jpg"/>
          <p:cNvPicPr>
            <a:picLocks noChangeAspect="1" noChangeArrowheads="1"/>
          </p:cNvPicPr>
          <p:nvPr/>
        </p:nvPicPr>
        <p:blipFill>
          <a:blip r:embed="rId3"/>
          <a:srcRect/>
          <a:stretch>
            <a:fillRect/>
          </a:stretch>
        </p:blipFill>
        <p:spPr bwMode="auto">
          <a:xfrm>
            <a:off x="3571868" y="2571744"/>
            <a:ext cx="1154118" cy="3789354"/>
          </a:xfrm>
          <a:prstGeom prst="rect">
            <a:avLst/>
          </a:prstGeom>
          <a:noFill/>
        </p:spPr>
      </p:pic>
      <p:pic>
        <p:nvPicPr>
          <p:cNvPr id="7" name="Picture 2" descr="F:\фото воронцова\Копия фото минакова.jpg"/>
          <p:cNvPicPr>
            <a:picLocks noChangeAspect="1" noChangeArrowheads="1"/>
          </p:cNvPicPr>
          <p:nvPr/>
        </p:nvPicPr>
        <p:blipFill>
          <a:blip r:embed="rId4"/>
          <a:srcRect/>
          <a:stretch>
            <a:fillRect/>
          </a:stretch>
        </p:blipFill>
        <p:spPr bwMode="auto">
          <a:xfrm rot="803724">
            <a:off x="4901121" y="3191432"/>
            <a:ext cx="3813405" cy="2672386"/>
          </a:xfrm>
          <a:prstGeom prst="rect">
            <a:avLst/>
          </a:prstGeom>
          <a:noFill/>
        </p:spPr>
      </p:pic>
      <p:pic>
        <p:nvPicPr>
          <p:cNvPr id="3076" name="Picture 4" descr="F:\фото воронцова\Копия (4) фото минакова.jpg"/>
          <p:cNvPicPr>
            <a:picLocks noChangeAspect="1" noChangeArrowheads="1"/>
          </p:cNvPicPr>
          <p:nvPr/>
        </p:nvPicPr>
        <p:blipFill>
          <a:blip r:embed="rId5" cstate="screen"/>
          <a:srcRect/>
          <a:stretch>
            <a:fillRect/>
          </a:stretch>
        </p:blipFill>
        <p:spPr bwMode="auto">
          <a:xfrm>
            <a:off x="7358082" y="214290"/>
            <a:ext cx="1412184" cy="2706686"/>
          </a:xfrm>
          <a:prstGeom prst="rect">
            <a:avLst/>
          </a:prstGeom>
          <a:noFill/>
        </p:spPr>
      </p:pic>
      <p:sp>
        <p:nvSpPr>
          <p:cNvPr id="8" name="Прямоугольник 7"/>
          <p:cNvSpPr/>
          <p:nvPr/>
        </p:nvSpPr>
        <p:spPr>
          <a:xfrm>
            <a:off x="285720" y="5572140"/>
            <a:ext cx="8708869" cy="923330"/>
          </a:xfrm>
          <a:prstGeom prst="rect">
            <a:avLst/>
          </a:prstGeom>
          <a:noFill/>
        </p:spPr>
        <p:txBody>
          <a:bodyPr wrap="square" lIns="91440" tIns="45720" rIns="91440" bIns="45720">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Мы- в высшей лиге!</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фото воронцова\Копия (2) с дианой.jpg"/>
          <p:cNvPicPr>
            <a:picLocks noChangeAspect="1" noChangeArrowheads="1"/>
          </p:cNvPicPr>
          <p:nvPr/>
        </p:nvPicPr>
        <p:blipFill>
          <a:blip r:embed="rId2"/>
          <a:srcRect/>
          <a:stretch>
            <a:fillRect/>
          </a:stretch>
        </p:blipFill>
        <p:spPr bwMode="auto">
          <a:xfrm>
            <a:off x="2182303" y="1071546"/>
            <a:ext cx="4247085" cy="4500594"/>
          </a:xfrm>
          <a:prstGeom prst="rect">
            <a:avLst/>
          </a:prstGeom>
          <a:noFill/>
        </p:spPr>
      </p:pic>
      <p:sp>
        <p:nvSpPr>
          <p:cNvPr id="3" name="Прямоугольник 2"/>
          <p:cNvSpPr/>
          <p:nvPr/>
        </p:nvSpPr>
        <p:spPr>
          <a:xfrm>
            <a:off x="571471" y="4929198"/>
            <a:ext cx="7715305" cy="1754326"/>
          </a:xfrm>
          <a:prstGeom prst="rect">
            <a:avLst/>
          </a:prstGeom>
          <a:noFill/>
        </p:spPr>
        <p:txBody>
          <a:bodyPr wrap="square" lIns="91440" tIns="45720" rIns="91440" bIns="45720">
            <a:spAutoFit/>
          </a:bodyPr>
          <a:lstStyle/>
          <a:p>
            <a:pPr algn="ctr"/>
            <a:r>
              <a:rPr lang="ru-RU"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А, давайте в Суворове создадим первую лигу таких боев? Ну что вам стоит…</a:t>
            </a:r>
            <a:endParaRPr lang="ru-RU"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фото воронцова\диман.jpg"/>
          <p:cNvPicPr>
            <a:picLocks noChangeAspect="1" noChangeArrowheads="1"/>
          </p:cNvPicPr>
          <p:nvPr/>
        </p:nvPicPr>
        <p:blipFill>
          <a:blip r:embed="rId2"/>
          <a:srcRect/>
          <a:stretch>
            <a:fillRect/>
          </a:stretch>
        </p:blipFill>
        <p:spPr bwMode="auto">
          <a:xfrm>
            <a:off x="571472" y="642918"/>
            <a:ext cx="3340100" cy="5156200"/>
          </a:xfrm>
          <a:prstGeom prst="rect">
            <a:avLst/>
          </a:prstGeom>
          <a:noFill/>
        </p:spPr>
      </p:pic>
      <p:sp>
        <p:nvSpPr>
          <p:cNvPr id="3" name="Прямоугольник 2"/>
          <p:cNvSpPr/>
          <p:nvPr/>
        </p:nvSpPr>
        <p:spPr>
          <a:xfrm>
            <a:off x="2048007" y="2967335"/>
            <a:ext cx="5998693" cy="2585323"/>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dirty="0" smtClean="0">
                <a:ln/>
                <a:solidFill>
                  <a:schemeClr val="accent3"/>
                </a:solidFill>
              </a:rPr>
              <a:t>Даешь </a:t>
            </a:r>
          </a:p>
          <a:p>
            <a:pPr algn="ctr"/>
            <a:r>
              <a:rPr lang="ru-RU" sz="5400" b="1" dirty="0" smtClean="0">
                <a:ln/>
                <a:solidFill>
                  <a:schemeClr val="accent3"/>
                </a:solidFill>
              </a:rPr>
              <a:t>математический </a:t>
            </a:r>
          </a:p>
          <a:p>
            <a:pPr algn="ctr"/>
            <a:r>
              <a:rPr lang="ru-RU" sz="5400" b="1" dirty="0" smtClean="0">
                <a:ln/>
                <a:solidFill>
                  <a:schemeClr val="accent3"/>
                </a:solidFill>
              </a:rPr>
              <a:t>бой</a:t>
            </a:r>
            <a:endParaRPr lang="ru-RU" sz="5400" b="1" cap="none" spc="0" dirty="0">
              <a:ln/>
              <a:solidFill>
                <a:schemeClr val="accent3"/>
              </a:solidFill>
              <a:effectLst/>
            </a:endParaRPr>
          </a:p>
        </p:txBody>
      </p:sp>
      <p:sp>
        <p:nvSpPr>
          <p:cNvPr id="4" name="Прямоугольник 3"/>
          <p:cNvSpPr/>
          <p:nvPr/>
        </p:nvSpPr>
        <p:spPr>
          <a:xfrm>
            <a:off x="1433480" y="1571612"/>
            <a:ext cx="7215757"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Даешь </a:t>
            </a:r>
          </a:p>
          <a:p>
            <a:pPr algn="ctr"/>
            <a:r>
              <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Математический</a:t>
            </a:r>
          </a:p>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Бой!</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Прямоугольник 4"/>
          <p:cNvSpPr/>
          <p:nvPr/>
        </p:nvSpPr>
        <p:spPr>
          <a:xfrm>
            <a:off x="1433480" y="3571876"/>
            <a:ext cx="7380867" cy="2585323"/>
          </a:xfrm>
          <a:prstGeom prst="rect">
            <a:avLst/>
          </a:prstGeom>
          <a:noFill/>
        </p:spPr>
        <p:txBody>
          <a:bodyPr wrap="squar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Даешь</a:t>
            </a:r>
          </a:p>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Математический </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Бой!</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фото воронцова\фото минакова.jpg"/>
          <p:cNvPicPr>
            <a:picLocks noChangeAspect="1" noChangeArrowheads="1"/>
          </p:cNvPicPr>
          <p:nvPr/>
        </p:nvPicPr>
        <p:blipFill>
          <a:blip r:embed="rId2"/>
          <a:srcRect/>
          <a:stretch>
            <a:fillRect/>
          </a:stretch>
        </p:blipFill>
        <p:spPr bwMode="auto">
          <a:xfrm>
            <a:off x="120310" y="285728"/>
            <a:ext cx="8540292" cy="5500726"/>
          </a:xfrm>
          <a:prstGeom prst="rect">
            <a:avLst/>
          </a:prstGeom>
          <a:noFill/>
        </p:spPr>
      </p:pic>
      <p:sp>
        <p:nvSpPr>
          <p:cNvPr id="4" name="TextBox 3"/>
          <p:cNvSpPr txBox="1"/>
          <p:nvPr/>
        </p:nvSpPr>
        <p:spPr>
          <a:xfrm>
            <a:off x="785786" y="5929330"/>
            <a:ext cx="6715172" cy="369332"/>
          </a:xfrm>
          <a:prstGeom prst="rect">
            <a:avLst/>
          </a:prstGeom>
          <a:noFill/>
        </p:spPr>
        <p:txBody>
          <a:bodyPr wrap="square" rtlCol="0">
            <a:spAutoFit/>
          </a:bodyPr>
          <a:lstStyle/>
          <a:p>
            <a:pPr algn="ctr"/>
            <a:r>
              <a:rPr lang="ru-RU" dirty="0" smtClean="0">
                <a:solidFill>
                  <a:srgbClr val="FF0000"/>
                </a:solidFill>
              </a:rPr>
              <a:t>Первый состав команды МБОУ «СОШ №5 г Суворова»</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429684" cy="3970318"/>
          </a:xfrm>
          <a:prstGeom prst="rect">
            <a:avLst/>
          </a:prstGeom>
        </p:spPr>
        <p:txBody>
          <a:bodyPr wrap="square">
            <a:spAutoFit/>
          </a:bodyPr>
          <a:lstStyle/>
          <a:p>
            <a:r>
              <a:rPr lang="ru-RU" u="sng" dirty="0" smtClean="0">
                <a:solidFill>
                  <a:srgbClr val="0033CC"/>
                </a:solidFill>
              </a:rPr>
              <a:t>Правила проведения математических боёв в г.Туле</a:t>
            </a:r>
            <a:r>
              <a:rPr lang="ru-RU" dirty="0" smtClean="0"/>
              <a:t/>
            </a:r>
            <a:br>
              <a:rPr lang="ru-RU" dirty="0" smtClean="0"/>
            </a:br>
            <a:r>
              <a:rPr lang="ru-RU" dirty="0" smtClean="0"/>
              <a:t>1.      Математический бой  является соревнованием двух команд, состав которых определяется согласно регламенту данного математического соревнования или договорённости. </a:t>
            </a:r>
            <a:br>
              <a:rPr lang="ru-RU" dirty="0" smtClean="0"/>
            </a:br>
            <a:r>
              <a:rPr lang="ru-RU" dirty="0" smtClean="0"/>
              <a:t>2.      В начале математического боя каждая команда получает список из 9 (одних и тех же) задач, подготовленных жюри.</a:t>
            </a:r>
            <a:br>
              <a:rPr lang="ru-RU" dirty="0" smtClean="0"/>
            </a:br>
            <a:r>
              <a:rPr lang="ru-RU" dirty="0" smtClean="0"/>
              <a:t>3.      Командам предоставляются изолированные помещения и 1,5 часа времени на решение задач. В случае обоюдного согласия время решения может быть увеличено ещё на 0,5 часа. О своём желании использовать дополнительное время капитан команды должен известить жюри не менее чем за 5 минут до окончания основного времени, после чего команда не может отозвать свою просьбу.</a:t>
            </a:r>
            <a:br>
              <a:rPr lang="ru-RU" dirty="0" smtClean="0"/>
            </a:br>
            <a:r>
              <a:rPr lang="ru-RU" dirty="0" smtClean="0"/>
              <a:t> </a:t>
            </a:r>
            <a:br>
              <a:rPr lang="ru-RU" dirty="0" smtClean="0"/>
            </a:br>
            <a:endParaRPr lang="ru-RU" dirty="0"/>
          </a:p>
        </p:txBody>
      </p:sp>
      <p:pic>
        <p:nvPicPr>
          <p:cNvPr id="28674" name="Picture 2"/>
          <p:cNvPicPr>
            <a:picLocks noChangeAspect="1" noChangeArrowheads="1"/>
          </p:cNvPicPr>
          <p:nvPr/>
        </p:nvPicPr>
        <p:blipFill>
          <a:blip r:embed="rId2"/>
          <a:srcRect/>
          <a:stretch>
            <a:fillRect/>
          </a:stretch>
        </p:blipFill>
        <p:spPr bwMode="auto">
          <a:xfrm>
            <a:off x="8072430" y="214290"/>
            <a:ext cx="1071570" cy="1091415"/>
          </a:xfrm>
          <a:prstGeom prst="rect">
            <a:avLst/>
          </a:prstGeom>
          <a:noFill/>
          <a:ln w="9525">
            <a:noFill/>
            <a:miter lim="800000"/>
            <a:headEnd/>
            <a:tailEnd/>
          </a:ln>
          <a:effectLst/>
        </p:spPr>
      </p:pic>
      <p:pic>
        <p:nvPicPr>
          <p:cNvPr id="8" name="Picture 5"/>
          <p:cNvPicPr>
            <a:picLocks noChangeAspect="1" noChangeArrowheads="1"/>
          </p:cNvPicPr>
          <p:nvPr/>
        </p:nvPicPr>
        <p:blipFill>
          <a:blip r:embed="rId3" cstate="screen"/>
          <a:srcRect/>
          <a:stretch>
            <a:fillRect/>
          </a:stretch>
        </p:blipFill>
        <p:spPr bwMode="auto">
          <a:xfrm>
            <a:off x="500034" y="3929066"/>
            <a:ext cx="4851400" cy="2332037"/>
          </a:xfrm>
          <a:prstGeom prst="rect">
            <a:avLst/>
          </a:prstGeom>
          <a:noFill/>
          <a:ln w="9525">
            <a:noFill/>
            <a:miter lim="800000"/>
            <a:headEnd/>
            <a:tailEnd/>
          </a:ln>
          <a:effectLst/>
        </p:spPr>
      </p:pic>
      <p:pic>
        <p:nvPicPr>
          <p:cNvPr id="9" name="Picture 5" descr="F:\WP_000529.jpg"/>
          <p:cNvPicPr>
            <a:picLocks noChangeAspect="1" noChangeArrowheads="1"/>
          </p:cNvPicPr>
          <p:nvPr/>
        </p:nvPicPr>
        <p:blipFill>
          <a:blip r:embed="rId4" cstate="screen"/>
          <a:srcRect/>
          <a:stretch>
            <a:fillRect/>
          </a:stretch>
        </p:blipFill>
        <p:spPr bwMode="auto">
          <a:xfrm>
            <a:off x="5715008" y="3929066"/>
            <a:ext cx="2927896" cy="219388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1"/>
            <a:ext cx="8929718" cy="4801314"/>
          </a:xfrm>
          <a:prstGeom prst="rect">
            <a:avLst/>
          </a:prstGeom>
        </p:spPr>
        <p:txBody>
          <a:bodyPr wrap="square">
            <a:spAutoFit/>
          </a:bodyPr>
          <a:lstStyle/>
          <a:p>
            <a:endParaRPr lang="ru-RU" dirty="0" smtClean="0"/>
          </a:p>
          <a:p>
            <a:endParaRPr lang="ru-RU" dirty="0" smtClean="0"/>
          </a:p>
          <a:p>
            <a:endParaRPr lang="ru-RU" dirty="0" smtClean="0"/>
          </a:p>
          <a:p>
            <a:r>
              <a:rPr lang="ru-RU" dirty="0" smtClean="0"/>
              <a:t>5.      Собственно математический бой состоит из четырёх туров, в каждом из которых обе команды выбирают по одной задаче (ранее не выбранной ни одной из команд), причём в первом и третьем туре первой выбирает одна команда, а во втором и в четвёртом – другая (таким образом, порядок выбора задач командами следующий: 1-2-2-1-1-2-2-1). Команда, выбравшая ту или иную задачу, назначает по этой задаче докладчика, противоположная команда – оппонента. Выбор задач, назначение докладчика и оппонента осуществляется капитаном команды и происходит до начала обсуждения предшествующей задачи.</a:t>
            </a:r>
            <a:br>
              <a:rPr lang="ru-RU" dirty="0" smtClean="0"/>
            </a:br>
            <a:r>
              <a:rPr lang="ru-RU" dirty="0" smtClean="0"/>
              <a:t>6.      Каждый участник команды в течение одного математического боя может быть назначен один раз докладчиком и один раз оппонентом.</a:t>
            </a:r>
            <a:br>
              <a:rPr lang="ru-RU" dirty="0" smtClean="0"/>
            </a:br>
            <a:r>
              <a:rPr lang="ru-RU" dirty="0" smtClean="0"/>
              <a:t>7.      Докладчику предоставляется до 10 минут на подготовку доклада, после чего запрещаются всякие контакты докладчика и оппонента с остальными членами своих команд, которые в обсуждении не участвуют.</a:t>
            </a:r>
            <a:br>
              <a:rPr lang="ru-RU" dirty="0" smtClean="0"/>
            </a:br>
            <a:endParaRPr lang="ru-RU" dirty="0"/>
          </a:p>
        </p:txBody>
      </p:sp>
      <p:sp>
        <p:nvSpPr>
          <p:cNvPr id="9" name="Прямоугольник 8"/>
          <p:cNvSpPr/>
          <p:nvPr/>
        </p:nvSpPr>
        <p:spPr>
          <a:xfrm>
            <a:off x="428596" y="285728"/>
            <a:ext cx="8143932" cy="1200329"/>
          </a:xfrm>
          <a:prstGeom prst="rect">
            <a:avLst/>
          </a:prstGeom>
        </p:spPr>
        <p:txBody>
          <a:bodyPr wrap="square">
            <a:spAutoFit/>
          </a:bodyPr>
          <a:lstStyle/>
          <a:p>
            <a:r>
              <a:rPr lang="ru-RU" dirty="0" smtClean="0"/>
              <a:t>4.      По окончании решения задач проводится жеребьёвка, которая определяет команду, начинающую математический бой. Жеребьёвка не проводится в случае достижения обоюдного согласия по этому вопросу.</a:t>
            </a:r>
            <a:br>
              <a:rPr lang="ru-RU" dirty="0" smtClean="0"/>
            </a:br>
            <a:endParaRPr lang="ru-RU" dirty="0"/>
          </a:p>
        </p:txBody>
      </p:sp>
      <p:pic>
        <p:nvPicPr>
          <p:cNvPr id="27654" name="Picture 6" descr="F:\мат бой\Копия я.jpg"/>
          <p:cNvPicPr>
            <a:picLocks noChangeAspect="1" noChangeArrowheads="1"/>
          </p:cNvPicPr>
          <p:nvPr/>
        </p:nvPicPr>
        <p:blipFill>
          <a:blip r:embed="rId2" cstate="screen"/>
          <a:srcRect/>
          <a:stretch>
            <a:fillRect/>
          </a:stretch>
        </p:blipFill>
        <p:spPr bwMode="auto">
          <a:xfrm>
            <a:off x="1643043" y="4659312"/>
            <a:ext cx="5715039" cy="196374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285992"/>
            <a:ext cx="8715436" cy="4247317"/>
          </a:xfrm>
          <a:prstGeom prst="rect">
            <a:avLst/>
          </a:prstGeom>
        </p:spPr>
        <p:txBody>
          <a:bodyPr wrap="square">
            <a:spAutoFit/>
          </a:bodyPr>
          <a:lstStyle/>
          <a:p>
            <a:r>
              <a:rPr lang="ru-RU" dirty="0" smtClean="0"/>
              <a:t>8.      В процессе рассказа докладчиком решения задачи его могут прерывать только оппонент и жюри просьбой уточнить ранее сказанное. Наводящие вопросы и замечания, сделанные в это время, не оцениваются положительно, и верные ответы на них исправляют сделанные ранее ошибки. Докладчик может рассказать несколько различных решений задачи (или её некоторых этапов) с целью избежать получения командой-оппонентом дополнительных баллов (см. п.11). </a:t>
            </a:r>
            <a:br>
              <a:rPr lang="ru-RU" dirty="0" smtClean="0"/>
            </a:br>
            <a:r>
              <a:rPr lang="ru-RU" dirty="0" smtClean="0"/>
              <a:t>9.      По окончании выступления докладчика слово предоставляется оппоненту, который может исправить и дополнить решение, задать вопросы докладчику, предложить своё решение. Докладчик в том же порядке может оппонировать оппоненту и так далее.</a:t>
            </a:r>
            <a:br>
              <a:rPr lang="ru-RU" dirty="0" smtClean="0"/>
            </a:br>
            <a:r>
              <a:rPr lang="ru-RU" dirty="0" smtClean="0"/>
              <a:t>10.  Всякие верные высказывания участников команд, не являющихся по данной задаче докладчиками или оппонентами, засчитываются в баланс противоположной команде. </a:t>
            </a:r>
            <a:br>
              <a:rPr lang="ru-RU" dirty="0" smtClean="0"/>
            </a:br>
            <a:endParaRPr lang="ru-RU" dirty="0"/>
          </a:p>
        </p:txBody>
      </p:sp>
      <p:pic>
        <p:nvPicPr>
          <p:cNvPr id="24578" name="Picture 2" descr="C:\Documents and Settings\Учитель\Рабочий стол\мат бой\Фото1282.jpg"/>
          <p:cNvPicPr>
            <a:picLocks noChangeAspect="1" noChangeArrowheads="1"/>
          </p:cNvPicPr>
          <p:nvPr/>
        </p:nvPicPr>
        <p:blipFill>
          <a:blip r:embed="rId2" cstate="screen"/>
          <a:srcRect/>
          <a:stretch>
            <a:fillRect/>
          </a:stretch>
        </p:blipFill>
        <p:spPr bwMode="auto">
          <a:xfrm>
            <a:off x="214282" y="214290"/>
            <a:ext cx="2714644" cy="2035574"/>
          </a:xfrm>
          <a:prstGeom prst="rect">
            <a:avLst/>
          </a:prstGeom>
          <a:noFill/>
        </p:spPr>
      </p:pic>
      <p:pic>
        <p:nvPicPr>
          <p:cNvPr id="24579" name="Picture 3"/>
          <p:cNvPicPr>
            <a:picLocks noChangeAspect="1" noChangeArrowheads="1"/>
          </p:cNvPicPr>
          <p:nvPr/>
        </p:nvPicPr>
        <p:blipFill>
          <a:blip r:embed="rId3"/>
          <a:srcRect/>
          <a:stretch>
            <a:fillRect/>
          </a:stretch>
        </p:blipFill>
        <p:spPr bwMode="auto">
          <a:xfrm>
            <a:off x="5857884" y="214290"/>
            <a:ext cx="3000395" cy="1929652"/>
          </a:xfrm>
          <a:prstGeom prst="rect">
            <a:avLst/>
          </a:prstGeom>
          <a:noFill/>
          <a:ln w="9525">
            <a:noFill/>
            <a:miter lim="800000"/>
            <a:headEnd/>
            <a:tailEnd/>
          </a:ln>
          <a:effectLst/>
        </p:spPr>
      </p:pic>
      <p:pic>
        <p:nvPicPr>
          <p:cNvPr id="5" name="Picture 4" descr="C:\Documents and Settings\Учитель\Рабочий стол\сопер"/>
          <p:cNvPicPr>
            <a:picLocks noChangeAspect="1" noChangeArrowheads="1"/>
          </p:cNvPicPr>
          <p:nvPr/>
        </p:nvPicPr>
        <p:blipFill>
          <a:blip r:embed="rId4"/>
          <a:srcRect/>
          <a:stretch>
            <a:fillRect/>
          </a:stretch>
        </p:blipFill>
        <p:spPr bwMode="auto">
          <a:xfrm>
            <a:off x="3643306" y="642918"/>
            <a:ext cx="2000264" cy="15001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7"/>
            <a:ext cx="7572428" cy="6463308"/>
          </a:xfrm>
          <a:prstGeom prst="rect">
            <a:avLst/>
          </a:prstGeom>
        </p:spPr>
        <p:txBody>
          <a:bodyPr wrap="square">
            <a:spAutoFit/>
          </a:bodyPr>
          <a:lstStyle/>
          <a:p>
            <a:pPr algn="just"/>
            <a:r>
              <a:rPr lang="ru-RU" dirty="0" smtClean="0"/>
              <a:t>12.  По окончании каждого тура жюри объявляет его итоги и текущий счёт. По окончании 4-го тура команда, набравшая не менее чем на 5 баллов больше соперника, объявляется победителем, в противном случае назначается дополнительный пятый тур. Командам предоставляется двадцать минут на решение оставшейся (9-ой) задачи. По окончании этого времени каждая из команд предоставляет в жюри письменное решение данной задачи. Жюри начисляет баллы каждой команде из расчёта 10 баллов за 1 задачу. </a:t>
            </a:r>
            <a:br>
              <a:rPr lang="ru-RU" dirty="0" smtClean="0"/>
            </a:br>
            <a:r>
              <a:rPr lang="ru-RU" dirty="0" smtClean="0"/>
              <a:t>13.  По окончании 5-го тура команда, набравшая не менее чем на 4 балла больше соперника по итогам пяти туров, объявляется победителем, в противном случае фиксируется ничья. Команда, набравшая после четырёх туров на 3-4 очка больше соперника, может отказаться от проведения дополнительного тура, зафиксировав ничью, об этом должен заявить капитан команды не позже, чем через 5 минут после начала 5-го тура. В случае если регламентом турнира ничьи не предусматриваются (например в турнирах, проводящихся по олимпийской системе), то для определения победителей устраивается короткое дополнительное соревнование </a:t>
            </a:r>
          </a:p>
          <a:p>
            <a:pPr algn="just"/>
            <a:r>
              <a:rPr lang="ru-RU" dirty="0" smtClean="0"/>
              <a:t>в соответствии со спецификой соревнования </a:t>
            </a:r>
          </a:p>
          <a:p>
            <a:pPr algn="just"/>
            <a:r>
              <a:rPr lang="ru-RU" dirty="0" smtClean="0"/>
              <a:t>(в форме, по выбору жюри, определение </a:t>
            </a:r>
          </a:p>
          <a:p>
            <a:pPr algn="just"/>
            <a:r>
              <a:rPr lang="ru-RU" dirty="0" smtClean="0"/>
              <a:t>победителя по жребию не допускается)</a:t>
            </a:r>
          </a:p>
          <a:p>
            <a:pPr algn="just"/>
            <a:r>
              <a:rPr lang="ru-RU" dirty="0" smtClean="0"/>
              <a:t> </a:t>
            </a:r>
            <a:br>
              <a:rPr lang="ru-RU" dirty="0" smtClean="0"/>
            </a:br>
            <a:endParaRPr lang="ru-RU" dirty="0"/>
          </a:p>
        </p:txBody>
      </p:sp>
      <p:pic>
        <p:nvPicPr>
          <p:cNvPr id="25602" name="Picture 2"/>
          <p:cNvPicPr>
            <a:picLocks noChangeAspect="1" noChangeArrowheads="1"/>
          </p:cNvPicPr>
          <p:nvPr/>
        </p:nvPicPr>
        <p:blipFill>
          <a:blip r:embed="rId2"/>
          <a:srcRect/>
          <a:stretch>
            <a:fillRect/>
          </a:stretch>
        </p:blipFill>
        <p:spPr bwMode="auto">
          <a:xfrm>
            <a:off x="8048625" y="214290"/>
            <a:ext cx="1095375" cy="1809750"/>
          </a:xfrm>
          <a:prstGeom prst="rect">
            <a:avLst/>
          </a:prstGeom>
          <a:noFill/>
          <a:ln w="9525">
            <a:noFill/>
            <a:miter lim="800000"/>
            <a:headEnd/>
            <a:tailEnd/>
          </a:ln>
          <a:effectLst/>
        </p:spPr>
      </p:pic>
      <p:pic>
        <p:nvPicPr>
          <p:cNvPr id="4" name="Picture 3" descr="C:\Documents and Settings\Учитель\Рабочий стол\жюри1.webp"/>
          <p:cNvPicPr>
            <a:picLocks noChangeAspect="1" noChangeArrowheads="1"/>
          </p:cNvPicPr>
          <p:nvPr/>
        </p:nvPicPr>
        <p:blipFill>
          <a:blip r:embed="rId3" cstate="screen"/>
          <a:srcRect/>
          <a:stretch>
            <a:fillRect/>
          </a:stretch>
        </p:blipFill>
        <p:spPr bwMode="auto">
          <a:xfrm>
            <a:off x="5572132" y="5000636"/>
            <a:ext cx="2203443" cy="165258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571480"/>
            <a:ext cx="8786874" cy="5078313"/>
          </a:xfrm>
          <a:prstGeom prst="rect">
            <a:avLst/>
          </a:prstGeom>
        </p:spPr>
        <p:txBody>
          <a:bodyPr wrap="square">
            <a:spAutoFit/>
          </a:bodyPr>
          <a:lstStyle/>
          <a:p>
            <a:r>
              <a:rPr lang="ru-RU" dirty="0" smtClean="0"/>
              <a:t>14.  Математический бой судит жюри в составе председателя и двух членов. В случае проведения в одном здании одновременно нескольких </a:t>
            </a:r>
            <a:r>
              <a:rPr lang="ru-RU" dirty="0" err="1" smtClean="0"/>
              <a:t>матбоёв</a:t>
            </a:r>
            <a:r>
              <a:rPr lang="ru-RU" dirty="0" smtClean="0"/>
              <a:t> в рамках турнира математический бой может судить жюри в составе двух членов, а также председатель общего жюри турнира (тура) и несколько (в зависимости от числа </a:t>
            </a:r>
            <a:r>
              <a:rPr lang="ru-RU" dirty="0" err="1" smtClean="0"/>
              <a:t>матбоёв</a:t>
            </a:r>
            <a:r>
              <a:rPr lang="ru-RU" dirty="0" smtClean="0"/>
              <a:t>) его заместителей.</a:t>
            </a:r>
            <a:br>
              <a:rPr lang="ru-RU" dirty="0" smtClean="0"/>
            </a:br>
            <a:r>
              <a:rPr lang="ru-RU" dirty="0" smtClean="0"/>
              <a:t>15.  Во время решения задач в одном помещении с командой могут находиться только члены жюри, а также представитель команды-соперника.</a:t>
            </a:r>
            <a:br>
              <a:rPr lang="ru-RU" dirty="0" smtClean="0"/>
            </a:br>
            <a:r>
              <a:rPr lang="ru-RU" dirty="0" smtClean="0"/>
              <a:t>16.  Участникам </a:t>
            </a:r>
            <a:r>
              <a:rPr lang="ru-RU" dirty="0" err="1" smtClean="0"/>
              <a:t>матбоя</a:t>
            </a:r>
            <a:r>
              <a:rPr lang="ru-RU" dirty="0" smtClean="0"/>
              <a:t> разрешается пользоваться чертёжными инструментами, калькуляторами, справочниками, учебниками и т.п., запрещается пользоваться компьютерами, сборниками задач олимпиадного характера, конспектами занятий математических кружков, секций и т.п., а также в той или иной форме прибегать к мнению болельщиков, руководителей команды и прочих лиц. Во избежание недоразумений рекомендуется перед началом </a:t>
            </a:r>
            <a:r>
              <a:rPr lang="ru-RU" dirty="0" err="1" smtClean="0"/>
              <a:t>матбоя</a:t>
            </a:r>
            <a:r>
              <a:rPr lang="ru-RU" dirty="0" smtClean="0"/>
              <a:t> предъявить жюри материалы, которые предполагается использовать, без разрешения жюри запрещается пользоваться мобильными телефонами. Окончательное решение о возможности использования того или иного материала принимает председатель жюри. </a:t>
            </a:r>
            <a:br>
              <a:rPr lang="ru-RU" dirty="0" smtClean="0"/>
            </a:br>
            <a:endParaRPr lang="ru-RU" dirty="0"/>
          </a:p>
        </p:txBody>
      </p:sp>
      <p:pic>
        <p:nvPicPr>
          <p:cNvPr id="26626" name="Picture 2"/>
          <p:cNvPicPr>
            <a:picLocks noChangeAspect="1" noChangeArrowheads="1"/>
          </p:cNvPicPr>
          <p:nvPr/>
        </p:nvPicPr>
        <p:blipFill>
          <a:blip r:embed="rId2"/>
          <a:srcRect/>
          <a:stretch>
            <a:fillRect/>
          </a:stretch>
        </p:blipFill>
        <p:spPr bwMode="auto">
          <a:xfrm>
            <a:off x="3286117" y="5026466"/>
            <a:ext cx="1643074" cy="1598181"/>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8351297" y="142852"/>
            <a:ext cx="792703" cy="13096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785795"/>
            <a:ext cx="8643998" cy="2585323"/>
          </a:xfrm>
          <a:prstGeom prst="rect">
            <a:avLst/>
          </a:prstGeom>
        </p:spPr>
        <p:txBody>
          <a:bodyPr wrap="square">
            <a:spAutoFit/>
          </a:bodyPr>
          <a:lstStyle/>
          <a:p>
            <a:r>
              <a:rPr lang="ru-RU" dirty="0" smtClean="0"/>
              <a:t>17.  Требовать у жюри разъяснения по поводу оценки задачи, апеллировать к решению жюри может только капитан команды (или какой-либо другой участник по его поручению). Подобные рассмотрения могут происходить только непосредственно после объявления результатов каждого тура. </a:t>
            </a:r>
            <a:br>
              <a:rPr lang="ru-RU" dirty="0" smtClean="0"/>
            </a:br>
            <a:r>
              <a:rPr lang="ru-RU" dirty="0" smtClean="0"/>
              <a:t>18.  О выбранной задаче, назначенном докладчике (оппоненте) капитан команды (только он) информирует жюри, после чего жюри информирует об этом другую команду. После этого перемена принятого решения не допускается</a:t>
            </a:r>
            <a:r>
              <a:rPr lang="ru-RU" u="sng" dirty="0" smtClean="0"/>
              <a:t/>
            </a:r>
            <a:br>
              <a:rPr lang="ru-RU" u="sng" dirty="0" smtClean="0"/>
            </a:br>
            <a:r>
              <a:rPr lang="ru-RU" u="sng" dirty="0" smtClean="0"/>
              <a:t/>
            </a:r>
            <a:br>
              <a:rPr lang="ru-RU" u="sng" dirty="0" smtClean="0"/>
            </a:br>
            <a:endParaRPr lang="ru-RU" dirty="0"/>
          </a:p>
        </p:txBody>
      </p:sp>
      <p:pic>
        <p:nvPicPr>
          <p:cNvPr id="23554" name="Picture 2" descr="C:\Documents and Settings\Учитель\Рабочий стол\Копия шулюпов.webp"/>
          <p:cNvPicPr>
            <a:picLocks noChangeAspect="1" noChangeArrowheads="1"/>
          </p:cNvPicPr>
          <p:nvPr/>
        </p:nvPicPr>
        <p:blipFill>
          <a:blip r:embed="rId2" cstate="screen"/>
          <a:srcRect/>
          <a:stretch>
            <a:fillRect/>
          </a:stretch>
        </p:blipFill>
        <p:spPr bwMode="auto">
          <a:xfrm>
            <a:off x="2643174" y="3071810"/>
            <a:ext cx="3857652" cy="2893239"/>
          </a:xfrm>
          <a:prstGeom prst="rect">
            <a:avLst/>
          </a:prstGeom>
          <a:noFill/>
        </p:spPr>
      </p:pic>
      <p:pic>
        <p:nvPicPr>
          <p:cNvPr id="5" name="Picture 2"/>
          <p:cNvPicPr>
            <a:picLocks noChangeAspect="1" noChangeArrowheads="1"/>
          </p:cNvPicPr>
          <p:nvPr/>
        </p:nvPicPr>
        <p:blipFill>
          <a:blip r:embed="rId3"/>
          <a:srcRect/>
          <a:stretch>
            <a:fillRect/>
          </a:stretch>
        </p:blipFill>
        <p:spPr bwMode="auto">
          <a:xfrm>
            <a:off x="571472" y="4214818"/>
            <a:ext cx="1285875" cy="1309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384</TotalTime>
  <Words>1149</Words>
  <Application>Microsoft Office PowerPoint</Application>
  <PresentationFormat>Экран (4:3)</PresentationFormat>
  <Paragraphs>115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Поток</vt:lpstr>
      <vt:lpstr>Математические бои  </vt:lpstr>
      <vt:lpstr>Слайд 2</vt:lpstr>
      <vt:lpstr>Слайд 3</vt:lpstr>
      <vt:lpstr>Слайд 4</vt:lpstr>
      <vt:lpstr>Слайд 5</vt:lpstr>
      <vt:lpstr>Слайд 6</vt:lpstr>
      <vt:lpstr>Слайд 7</vt:lpstr>
      <vt:lpstr>Слайд 8</vt:lpstr>
      <vt:lpstr>Слайд 9</vt:lpstr>
      <vt:lpstr>Слайд 10</vt:lpstr>
      <vt:lpstr>Задачи   первого отборочного тура, 17 марта</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МОУ СОШ №5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Математические бои  </dc:title>
  <dc:creator>Учитель</dc:creator>
  <cp:lastModifiedBy>COMP</cp:lastModifiedBy>
  <cp:revision>42</cp:revision>
  <dcterms:created xsi:type="dcterms:W3CDTF">2013-04-16T06:50:00Z</dcterms:created>
  <dcterms:modified xsi:type="dcterms:W3CDTF">2013-09-11T23:06:26Z</dcterms:modified>
</cp:coreProperties>
</file>